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notesSlides/notesSlide16.xml" ContentType="application/vnd.openxmlformats-officedocument.presentationml.notesSlide+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notesSlides/notesSlide22.xml" ContentType="application/vnd.openxmlformats-officedocument.presentationml.notesSlide+xml"/>
  <Override PartName="/ppt/tags/tag27.xml" ContentType="application/vnd.openxmlformats-officedocument.presentationml.tags+xml"/>
  <Override PartName="/ppt/notesSlides/notesSlide23.xml" ContentType="application/vnd.openxmlformats-officedocument.presentationml.notesSlide+xml"/>
  <Override PartName="/ppt/tags/tag28.xml" ContentType="application/vnd.openxmlformats-officedocument.presentationml.tags+xml"/>
  <Override PartName="/ppt/notesSlides/notesSlide24.xml" ContentType="application/vnd.openxmlformats-officedocument.presentationml.notesSlide+xml"/>
  <Override PartName="/ppt/tags/tag29.xml" ContentType="application/vnd.openxmlformats-officedocument.presentationml.tags+xml"/>
  <Override PartName="/ppt/notesSlides/notesSlide25.xml" ContentType="application/vnd.openxmlformats-officedocument.presentationml.notesSlide+xml"/>
  <Override PartName="/ppt/tags/tag30.xml" ContentType="application/vnd.openxmlformats-officedocument.presentationml.tags+xml"/>
  <Override PartName="/ppt/notesSlides/notesSlide26.xml" ContentType="application/vnd.openxmlformats-officedocument.presentationml.notesSlide+xml"/>
  <Override PartName="/ppt/tags/tag31.xml" ContentType="application/vnd.openxmlformats-officedocument.presentationml.tags+xml"/>
  <Override PartName="/ppt/notesSlides/notesSlide27.xml" ContentType="application/vnd.openxmlformats-officedocument.presentationml.notesSlide+xml"/>
  <Override PartName="/ppt/tags/tag32.xml" ContentType="application/vnd.openxmlformats-officedocument.presentationml.tags+xml"/>
  <Override PartName="/ppt/notesSlides/notesSlide28.xml" ContentType="application/vnd.openxmlformats-officedocument.presentationml.notesSlide+xml"/>
  <Override PartName="/ppt/tags/tag33.xml" ContentType="application/vnd.openxmlformats-officedocument.presentationml.tags+xml"/>
  <Override PartName="/ppt/notesSlides/notesSlide29.xml" ContentType="application/vnd.openxmlformats-officedocument.presentationml.notesSlide+xml"/>
  <Override PartName="/ppt/tags/tag34.xml" ContentType="application/vnd.openxmlformats-officedocument.presentationml.tags+xml"/>
  <Override PartName="/ppt/notesSlides/notesSlide30.xml" ContentType="application/vnd.openxmlformats-officedocument.presentationml.notesSlide+xml"/>
  <Override PartName="/ppt/tags/tag35.xml" ContentType="application/vnd.openxmlformats-officedocument.presentationml.tags+xml"/>
  <Override PartName="/ppt/notesSlides/notesSlide31.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notesSlides/notesSlide33.xml" ContentType="application/vnd.openxmlformats-officedocument.presentationml.notesSlide+xml"/>
  <Override PartName="/ppt/tags/tag38.xml" ContentType="application/vnd.openxmlformats-officedocument.presentationml.tags+xml"/>
  <Override PartName="/ppt/notesSlides/notesSlide34.xml" ContentType="application/vnd.openxmlformats-officedocument.presentationml.notesSlide+xml"/>
  <Override PartName="/ppt/tags/tag39.xml" ContentType="application/vnd.openxmlformats-officedocument.presentationml.tags+xml"/>
  <Override PartName="/ppt/notesSlides/notesSlide35.xml" ContentType="application/vnd.openxmlformats-officedocument.presentationml.notesSlide+xml"/>
  <Override PartName="/ppt/tags/tag40.xml" ContentType="application/vnd.openxmlformats-officedocument.presentationml.tags+xml"/>
  <Override PartName="/ppt/notesSlides/notesSlide36.xml" ContentType="application/vnd.openxmlformats-officedocument.presentationml.notesSlide+xml"/>
  <Override PartName="/ppt/tags/tag41.xml" ContentType="application/vnd.openxmlformats-officedocument.presentationml.tags+xml"/>
  <Override PartName="/ppt/notesSlides/notesSlide37.xml" ContentType="application/vnd.openxmlformats-officedocument.presentationml.notesSlide+xml"/>
  <Override PartName="/ppt/tags/tag42.xml" ContentType="application/vnd.openxmlformats-officedocument.presentationml.tags+xml"/>
  <Override PartName="/ppt/notesSlides/notesSlide38.xml" ContentType="application/vnd.openxmlformats-officedocument.presentationml.notesSlide+xml"/>
  <Override PartName="/ppt/tags/tag43.xml" ContentType="application/vnd.openxmlformats-officedocument.presentationml.tags+xml"/>
  <Override PartName="/ppt/notesSlides/notesSlide39.xml" ContentType="application/vnd.openxmlformats-officedocument.presentationml.notesSlide+xml"/>
  <Override PartName="/ppt/tags/tag44.xml" ContentType="application/vnd.openxmlformats-officedocument.presentationml.tags+xml"/>
  <Override PartName="/ppt/notesSlides/notesSlide40.xml" ContentType="application/vnd.openxmlformats-officedocument.presentationml.notesSlide+xml"/>
  <Override PartName="/ppt/tags/tag45.xml" ContentType="application/vnd.openxmlformats-officedocument.presentationml.tags+xml"/>
  <Override PartName="/ppt/notesSlides/notesSlide41.xml" ContentType="application/vnd.openxmlformats-officedocument.presentationml.notesSlide+xml"/>
  <Override PartName="/ppt/tags/tag46.xml" ContentType="application/vnd.openxmlformats-officedocument.presentationml.tags+xml"/>
  <Override PartName="/ppt/notesSlides/notesSlide42.xml" ContentType="application/vnd.openxmlformats-officedocument.presentationml.notesSlide+xml"/>
  <Override PartName="/ppt/tags/tag47.xml" ContentType="application/vnd.openxmlformats-officedocument.presentationml.tags+xml"/>
  <Override PartName="/ppt/notesSlides/notesSlide43.xml" ContentType="application/vnd.openxmlformats-officedocument.presentationml.notesSlide+xml"/>
  <Override PartName="/ppt/tags/tag48.xml" ContentType="application/vnd.openxmlformats-officedocument.presentationml.tags+xml"/>
  <Override PartName="/ppt/notesSlides/notesSlide44.xml" ContentType="application/vnd.openxmlformats-officedocument.presentationml.notesSlide+xml"/>
  <Override PartName="/ppt/tags/tag49.xml" ContentType="application/vnd.openxmlformats-officedocument.presentationml.tags+xml"/>
  <Override PartName="/ppt/notesSlides/notesSlide45.xml" ContentType="application/vnd.openxmlformats-officedocument.presentationml.notesSlide+xml"/>
  <Override PartName="/ppt/tags/tag50.xml" ContentType="application/vnd.openxmlformats-officedocument.presentationml.tags+xml"/>
  <Override PartName="/ppt/notesSlides/notesSlide46.xml" ContentType="application/vnd.openxmlformats-officedocument.presentationml.notesSlide+xml"/>
  <Override PartName="/ppt/tags/tag51.xml" ContentType="application/vnd.openxmlformats-officedocument.presentationml.tags+xml"/>
  <Override PartName="/ppt/notesSlides/notesSlide47.xml" ContentType="application/vnd.openxmlformats-officedocument.presentationml.notesSlide+xml"/>
  <Override PartName="/ppt/tags/tag52.xml" ContentType="application/vnd.openxmlformats-officedocument.presentationml.tags+xml"/>
  <Override PartName="/ppt/notesSlides/notesSlide48.xml" ContentType="application/vnd.openxmlformats-officedocument.presentationml.notesSlide+xml"/>
  <Override PartName="/ppt/tags/tag53.xml" ContentType="application/vnd.openxmlformats-officedocument.presentationml.tags+xml"/>
  <Override PartName="/ppt/notesSlides/notesSlide49.xml" ContentType="application/vnd.openxmlformats-officedocument.presentationml.notesSlide+xml"/>
  <Override PartName="/ppt/tags/tag54.xml" ContentType="application/vnd.openxmlformats-officedocument.presentationml.tags+xml"/>
  <Override PartName="/ppt/notesSlides/notesSlide50.xml" ContentType="application/vnd.openxmlformats-officedocument.presentationml.notesSlide+xml"/>
  <Override PartName="/ppt/tags/tag55.xml" ContentType="application/vnd.openxmlformats-officedocument.presentationml.tags+xml"/>
  <Override PartName="/ppt/notesSlides/notesSlide51.xml" ContentType="application/vnd.openxmlformats-officedocument.presentationml.notesSlide+xml"/>
  <Override PartName="/ppt/tags/tag56.xml" ContentType="application/vnd.openxmlformats-officedocument.presentationml.tags+xml"/>
  <Override PartName="/ppt/notesSlides/notesSlide52.xml" ContentType="application/vnd.openxmlformats-officedocument.presentationml.notesSlide+xml"/>
  <Override PartName="/ppt/tags/tag57.xml" ContentType="application/vnd.openxmlformats-officedocument.presentationml.tags+xml"/>
  <Override PartName="/ppt/notesSlides/notesSlide53.xml" ContentType="application/vnd.openxmlformats-officedocument.presentationml.notesSlide+xml"/>
  <Override PartName="/ppt/tags/tag58.xml" ContentType="application/vnd.openxmlformats-officedocument.presentationml.tags+xml"/>
  <Override PartName="/ppt/notesSlides/notesSlide54.xml" ContentType="application/vnd.openxmlformats-officedocument.presentationml.notesSlide+xml"/>
  <Override PartName="/ppt/tags/tag59.xml" ContentType="application/vnd.openxmlformats-officedocument.presentationml.tags+xml"/>
  <Override PartName="/ppt/notesSlides/notesSlide55.xml" ContentType="application/vnd.openxmlformats-officedocument.presentationml.notesSlide+xml"/>
  <Override PartName="/ppt/tags/tag60.xml" ContentType="application/vnd.openxmlformats-officedocument.presentationml.tags+xml"/>
  <Override PartName="/ppt/notesSlides/notesSlide56.xml" ContentType="application/vnd.openxmlformats-officedocument.presentationml.notesSlide+xml"/>
  <Override PartName="/ppt/tags/tag61.xml" ContentType="application/vnd.openxmlformats-officedocument.presentationml.tags+xml"/>
  <Override PartName="/ppt/notesSlides/notesSlide57.xml" ContentType="application/vnd.openxmlformats-officedocument.presentationml.notesSlide+xml"/>
  <Override PartName="/ppt/tags/tag62.xml" ContentType="application/vnd.openxmlformats-officedocument.presentationml.tags+xml"/>
  <Override PartName="/ppt/notesSlides/notesSlide58.xml" ContentType="application/vnd.openxmlformats-officedocument.presentationml.notesSlide+xml"/>
  <Override PartName="/ppt/tags/tag63.xml" ContentType="application/vnd.openxmlformats-officedocument.presentationml.tags+xml"/>
  <Override PartName="/ppt/notesSlides/notesSlide59.xml" ContentType="application/vnd.openxmlformats-officedocument.presentationml.notesSlide+xml"/>
  <Override PartName="/ppt/tags/tag64.xml" ContentType="application/vnd.openxmlformats-officedocument.presentationml.tags+xml"/>
  <Override PartName="/ppt/notesSlides/notesSlide60.xml" ContentType="application/vnd.openxmlformats-officedocument.presentationml.notesSlide+xml"/>
  <Override PartName="/ppt/tags/tag65.xml" ContentType="application/vnd.openxmlformats-officedocument.presentationml.tags+xml"/>
  <Override PartName="/ppt/notesSlides/notesSlide61.xml" ContentType="application/vnd.openxmlformats-officedocument.presentationml.notesSlide+xml"/>
  <Override PartName="/ppt/tags/tag66.xml" ContentType="application/vnd.openxmlformats-officedocument.presentationml.tags+xml"/>
  <Override PartName="/ppt/notesSlides/notesSlide62.xml" ContentType="application/vnd.openxmlformats-officedocument.presentationml.notesSlide+xml"/>
  <Override PartName="/ppt/tags/tag67.xml" ContentType="application/vnd.openxmlformats-officedocument.presentationml.tags+xml"/>
  <Override PartName="/ppt/notesSlides/notesSlide63.xml" ContentType="application/vnd.openxmlformats-officedocument.presentationml.notesSlide+xml"/>
  <Override PartName="/ppt/tags/tag68.xml" ContentType="application/vnd.openxmlformats-officedocument.presentationml.tags+xml"/>
  <Override PartName="/ppt/notesSlides/notesSlide64.xml" ContentType="application/vnd.openxmlformats-officedocument.presentationml.notesSlide+xml"/>
  <Override PartName="/ppt/tags/tag69.xml" ContentType="application/vnd.openxmlformats-officedocument.presentationml.tags+xml"/>
  <Override PartName="/ppt/notesSlides/notesSlide65.xml" ContentType="application/vnd.openxmlformats-officedocument.presentationml.notesSlide+xml"/>
  <Override PartName="/ppt/tags/tag70.xml" ContentType="application/vnd.openxmlformats-officedocument.presentationml.tags+xml"/>
  <Override PartName="/ppt/notesSlides/notesSlide66.xml" ContentType="application/vnd.openxmlformats-officedocument.presentationml.notesSlide+xml"/>
  <Override PartName="/ppt/tags/tag71.xml" ContentType="application/vnd.openxmlformats-officedocument.presentationml.tags+xml"/>
  <Override PartName="/ppt/notesSlides/notesSlide67.xml" ContentType="application/vnd.openxmlformats-officedocument.presentationml.notesSlide+xml"/>
  <Override PartName="/ppt/tags/tag72.xml" ContentType="application/vnd.openxmlformats-officedocument.presentationml.tags+xml"/>
  <Override PartName="/ppt/notesSlides/notesSlide68.xml" ContentType="application/vnd.openxmlformats-officedocument.presentationml.notesSlide+xml"/>
  <Override PartName="/ppt/tags/tag73.xml" ContentType="application/vnd.openxmlformats-officedocument.presentationml.tags+xml"/>
  <Override PartName="/ppt/notesSlides/notesSlide69.xml" ContentType="application/vnd.openxmlformats-officedocument.presentationml.notesSlide+xml"/>
  <Override PartName="/ppt/tags/tag74.xml" ContentType="application/vnd.openxmlformats-officedocument.presentationml.tags+xml"/>
  <Override PartName="/ppt/notesSlides/notesSlide70.xml" ContentType="application/vnd.openxmlformats-officedocument.presentationml.notesSlide+xml"/>
  <Override PartName="/ppt/tags/tag75.xml" ContentType="application/vnd.openxmlformats-officedocument.presentationml.tags+xml"/>
  <Override PartName="/ppt/notesSlides/notesSlide71.xml" ContentType="application/vnd.openxmlformats-officedocument.presentationml.notesSlide+xml"/>
  <Override PartName="/ppt/tags/tag76.xml" ContentType="application/vnd.openxmlformats-officedocument.presentationml.tags+xml"/>
  <Override PartName="/ppt/notesSlides/notesSlide72.xml" ContentType="application/vnd.openxmlformats-officedocument.presentationml.notesSlide+xml"/>
  <Override PartName="/ppt/tags/tag77.xml" ContentType="application/vnd.openxmlformats-officedocument.presentationml.tags+xml"/>
  <Override PartName="/ppt/notesSlides/notesSlide73.xml" ContentType="application/vnd.openxmlformats-officedocument.presentationml.notesSlide+xml"/>
  <Override PartName="/ppt/tags/tag78.xml" ContentType="application/vnd.openxmlformats-officedocument.presentationml.tags+xml"/>
  <Override PartName="/ppt/notesSlides/notesSlide74.xml" ContentType="application/vnd.openxmlformats-officedocument.presentationml.notesSlide+xml"/>
  <Override PartName="/ppt/tags/tag79.xml" ContentType="application/vnd.openxmlformats-officedocument.presentationml.tags+xml"/>
  <Override PartName="/ppt/notesSlides/notesSlide75.xml" ContentType="application/vnd.openxmlformats-officedocument.presentationml.notesSlide+xml"/>
  <Override PartName="/ppt/tags/tag80.xml" ContentType="application/vnd.openxmlformats-officedocument.presentationml.tags+xml"/>
  <Override PartName="/ppt/notesSlides/notesSlide76.xml" ContentType="application/vnd.openxmlformats-officedocument.presentationml.notesSlide+xml"/>
  <Override PartName="/ppt/tags/tag81.xml" ContentType="application/vnd.openxmlformats-officedocument.presentationml.tags+xml"/>
  <Override PartName="/ppt/notesSlides/notesSlide77.xml" ContentType="application/vnd.openxmlformats-officedocument.presentationml.notesSlide+xml"/>
  <Override PartName="/ppt/tags/tag82.xml" ContentType="application/vnd.openxmlformats-officedocument.presentationml.tags+xml"/>
  <Override PartName="/ppt/notesSlides/notesSlide78.xml" ContentType="application/vnd.openxmlformats-officedocument.presentationml.notesSlide+xml"/>
  <Override PartName="/ppt/tags/tag83.xml" ContentType="application/vnd.openxmlformats-officedocument.presentationml.tags+xml"/>
  <Override PartName="/ppt/notesSlides/notesSlide79.xml" ContentType="application/vnd.openxmlformats-officedocument.presentationml.notesSlide+xml"/>
  <Override PartName="/ppt/tags/tag84.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85.xml" ContentType="application/vnd.openxmlformats-officedocument.presentationml.tags+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handoutMasterIdLst>
    <p:handoutMasterId r:id="rId85"/>
  </p:handoutMasterIdLst>
  <p:sldIdLst>
    <p:sldId id="256" r:id="rId2"/>
    <p:sldId id="732" r:id="rId3"/>
    <p:sldId id="733" r:id="rId4"/>
    <p:sldId id="639" r:id="rId5"/>
    <p:sldId id="657" r:id="rId6"/>
    <p:sldId id="658" r:id="rId7"/>
    <p:sldId id="728" r:id="rId8"/>
    <p:sldId id="643" r:id="rId9"/>
    <p:sldId id="660" r:id="rId10"/>
    <p:sldId id="661" r:id="rId11"/>
    <p:sldId id="731" r:id="rId12"/>
    <p:sldId id="663" r:id="rId13"/>
    <p:sldId id="664" r:id="rId14"/>
    <p:sldId id="665" r:id="rId15"/>
    <p:sldId id="666" r:id="rId16"/>
    <p:sldId id="667" r:id="rId17"/>
    <p:sldId id="668" r:id="rId18"/>
    <p:sldId id="669" r:id="rId19"/>
    <p:sldId id="670" r:id="rId20"/>
    <p:sldId id="671" r:id="rId21"/>
    <p:sldId id="672" r:id="rId22"/>
    <p:sldId id="673" r:id="rId23"/>
    <p:sldId id="729" r:id="rId24"/>
    <p:sldId id="675" r:id="rId25"/>
    <p:sldId id="676" r:id="rId26"/>
    <p:sldId id="677" r:id="rId27"/>
    <p:sldId id="678" r:id="rId28"/>
    <p:sldId id="679" r:id="rId29"/>
    <p:sldId id="680" r:id="rId30"/>
    <p:sldId id="681" r:id="rId31"/>
    <p:sldId id="682" r:id="rId32"/>
    <p:sldId id="683" r:id="rId33"/>
    <p:sldId id="684" r:id="rId34"/>
    <p:sldId id="685" r:id="rId35"/>
    <p:sldId id="686" r:id="rId36"/>
    <p:sldId id="687" r:id="rId37"/>
    <p:sldId id="688" r:id="rId38"/>
    <p:sldId id="689" r:id="rId39"/>
    <p:sldId id="690" r:id="rId40"/>
    <p:sldId id="692" r:id="rId41"/>
    <p:sldId id="693" r:id="rId42"/>
    <p:sldId id="694" r:id="rId43"/>
    <p:sldId id="730" r:id="rId44"/>
    <p:sldId id="695" r:id="rId45"/>
    <p:sldId id="735" r:id="rId46"/>
    <p:sldId id="697" r:id="rId47"/>
    <p:sldId id="698" r:id="rId48"/>
    <p:sldId id="699" r:id="rId49"/>
    <p:sldId id="700" r:id="rId50"/>
    <p:sldId id="701" r:id="rId51"/>
    <p:sldId id="702" r:id="rId52"/>
    <p:sldId id="703" r:id="rId53"/>
    <p:sldId id="704" r:id="rId54"/>
    <p:sldId id="705" r:id="rId55"/>
    <p:sldId id="706" r:id="rId56"/>
    <p:sldId id="707" r:id="rId57"/>
    <p:sldId id="708" r:id="rId58"/>
    <p:sldId id="709" r:id="rId59"/>
    <p:sldId id="710" r:id="rId60"/>
    <p:sldId id="711" r:id="rId61"/>
    <p:sldId id="712" r:id="rId62"/>
    <p:sldId id="713" r:id="rId63"/>
    <p:sldId id="714" r:id="rId64"/>
    <p:sldId id="715" r:id="rId65"/>
    <p:sldId id="716" r:id="rId66"/>
    <p:sldId id="717" r:id="rId67"/>
    <p:sldId id="612" r:id="rId68"/>
    <p:sldId id="718" r:id="rId69"/>
    <p:sldId id="719" r:id="rId70"/>
    <p:sldId id="720" r:id="rId71"/>
    <p:sldId id="721" r:id="rId72"/>
    <p:sldId id="722" r:id="rId73"/>
    <p:sldId id="723" r:id="rId74"/>
    <p:sldId id="724" r:id="rId75"/>
    <p:sldId id="725" r:id="rId76"/>
    <p:sldId id="726" r:id="rId77"/>
    <p:sldId id="727" r:id="rId78"/>
    <p:sldId id="734" r:id="rId79"/>
    <p:sldId id="576" r:id="rId80"/>
    <p:sldId id="631" r:id="rId81"/>
    <p:sldId id="736" r:id="rId82"/>
    <p:sldId id="260" r:id="rId83"/>
  </p:sldIdLst>
  <p:sldSz cx="12192000" cy="6858000"/>
  <p:notesSz cx="6858000" cy="9144000"/>
  <p:custDataLst>
    <p:tags r:id="rId8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4472C4"/>
    <a:srgbClr val="FF9900"/>
    <a:srgbClr val="FF9933"/>
    <a:srgbClr val="FFFF66"/>
    <a:srgbClr val="FFFFCC"/>
    <a:srgbClr val="FFCC66"/>
    <a:srgbClr val="0000FF"/>
    <a:srgbClr val="CCFFFF"/>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41" autoAdjust="0"/>
    <p:restoredTop sz="79237" autoAdjust="0"/>
  </p:normalViewPr>
  <p:slideViewPr>
    <p:cSldViewPr snapToGrid="0" snapToObjects="1">
      <p:cViewPr varScale="1">
        <p:scale>
          <a:sx n="74" d="100"/>
          <a:sy n="74" d="100"/>
        </p:scale>
        <p:origin x="504" y="176"/>
      </p:cViewPr>
      <p:guideLst/>
    </p:cSldViewPr>
  </p:slideViewPr>
  <p:notesTextViewPr>
    <p:cViewPr>
      <p:scale>
        <a:sx n="100" d="100"/>
        <a:sy n="100" d="100"/>
      </p:scale>
      <p:origin x="0" y="0"/>
    </p:cViewPr>
  </p:notesTextViewPr>
  <p:notesViewPr>
    <p:cSldViewPr snapToGrid="0" snapToObjects="1">
      <p:cViewPr varScale="1">
        <p:scale>
          <a:sx n="71" d="100"/>
          <a:sy n="71" d="100"/>
        </p:scale>
        <p:origin x="22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681811-1529-4A95-B8E6-7F3AADD0A270}" type="doc">
      <dgm:prSet loTypeId="urn:microsoft.com/office/officeart/2005/8/layout/vList3#1" loCatId="list" qsTypeId="urn:microsoft.com/office/officeart/2005/8/quickstyle/simple1" qsCatId="simple" csTypeId="urn:microsoft.com/office/officeart/2005/8/colors/accent1_2" csCatId="accent1" phldr="1"/>
      <dgm:spPr/>
      <dgm:t>
        <a:bodyPr/>
        <a:lstStyle/>
        <a:p>
          <a:endParaRPr lang="en-US"/>
        </a:p>
      </dgm:t>
    </dgm:pt>
    <dgm:pt modelId="{31135DAE-221C-4E6B-B7AF-D5853A6B8375}">
      <dgm:prSet phldrT="[Text]"/>
      <dgm:spPr>
        <a:solidFill>
          <a:schemeClr val="bg2">
            <a:lumMod val="50000"/>
          </a:schemeClr>
        </a:solidFill>
      </dgm:spPr>
      <dgm: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Additional detection and monitoring</a:t>
          </a:r>
        </a:p>
      </dgm:t>
    </dgm:pt>
    <dgm:pt modelId="{0F87F96E-CDE8-40FF-A249-55F9153E981C}" type="parTrans" cxnId="{2E359658-6F29-40F8-9A97-69562AB38B0C}">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699FA61-62C9-4FC9-8D63-AD6F2CFF81AB}" type="sibTrans" cxnId="{2E359658-6F29-40F8-9A97-69562AB38B0C}">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E6D60769-78E9-494D-B11C-64D87D66A6E1}">
      <dgm:prSet phldrT="[Text]"/>
      <dgm:spPr>
        <a:solidFill>
          <a:schemeClr val="bg2">
            <a:lumMod val="50000"/>
          </a:schemeClr>
        </a:solidFill>
      </dgm:spPr>
      <dgm: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Protection against large scale DDoS attacks</a:t>
          </a:r>
        </a:p>
      </dgm:t>
    </dgm:pt>
    <dgm:pt modelId="{BD5882DA-4603-4453-BFE8-7674D177655A}" type="parTrans" cxnId="{B344351C-40E5-46AC-82CD-B5083D158CB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B858B761-E283-4867-9DC9-F5BEACD3C946}" type="sibTrans" cxnId="{B344351C-40E5-46AC-82CD-B5083D158CB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B323137F-B829-4B27-A8C0-1E75802E7960}">
      <dgm:prSet phldrT="[Text]"/>
      <dgm:spPr>
        <a:solidFill>
          <a:schemeClr val="bg2">
            <a:lumMod val="50000"/>
          </a:schemeClr>
        </a:solidFill>
      </dgm:spPr>
      <dgm: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Visibility into attack detection and mitigation</a:t>
          </a:r>
        </a:p>
      </dgm:t>
    </dgm:pt>
    <dgm:pt modelId="{73B7E500-ABED-4282-B604-27E6203A0DCC}" type="parTrans" cxnId="{1909169C-DCFB-4D5B-8C85-858F8CD8E025}">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A2DA2366-1FCE-4B9E-B95D-701E3284C824}" type="sibTrans" cxnId="{1909169C-DCFB-4D5B-8C85-858F8CD8E025}">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D9063468-63E1-441F-AB95-0C2B3F65596B}">
      <dgm:prSet phldrT="[Text]"/>
      <dgm:spPr>
        <a:solidFill>
          <a:schemeClr val="bg2">
            <a:lumMod val="50000"/>
          </a:schemeClr>
        </a:solidFill>
      </dgm:spPr>
      <dgm: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AWS WAF at no additional cost</a:t>
          </a:r>
        </a:p>
      </dgm:t>
    </dgm:pt>
    <dgm:pt modelId="{AD6ED25E-C423-4852-8BCF-E1798733B96C}" type="parTrans" cxnId="{7CF41B17-F474-4E05-A4F4-BC9308EC5E8A}">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00E493DC-5B3E-4C13-98CD-EFBC21212A43}" type="sibTrans" cxnId="{7CF41B17-F474-4E05-A4F4-BC9308EC5E8A}">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501B5F33-2D73-4A43-88EF-386316245D24}">
      <dgm:prSet phldrT="[Text]"/>
      <dgm:spPr>
        <a:solidFill>
          <a:schemeClr val="bg2">
            <a:lumMod val="50000"/>
          </a:schemeClr>
        </a:solidFill>
      </dgm:spPr>
      <dgm: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24/7 DDoS Response Team (DRT)</a:t>
          </a:r>
        </a:p>
      </dgm:t>
    </dgm:pt>
    <dgm:pt modelId="{6BFBE102-6004-496E-87A2-B7DBD18EA063}" type="parTrans" cxnId="{39153787-7A85-4F8A-9A19-A24A2C2C6E73}">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7CE604A9-F1BE-4FAA-B1A4-027AF585369D}" type="sibTrans" cxnId="{39153787-7A85-4F8A-9A19-A24A2C2C6E73}">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570D3491-966D-407F-9E86-4569DFC50786}">
      <dgm:prSet phldrT="[Text]"/>
      <dgm:spPr>
        <a:solidFill>
          <a:schemeClr val="bg2">
            <a:lumMod val="50000"/>
          </a:schemeClr>
        </a:solidFill>
      </dgm:spPr>
      <dgm: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Cost protection (absorbs </a:t>
          </a:r>
          <a:r>
            <a:rPr lang="en-US" dirty="0" err="1">
              <a:latin typeface="Amazon Ember" panose="020B0603020204020204" pitchFamily="34" charset="0"/>
              <a:ea typeface="Amazon Ember" panose="020B0603020204020204" pitchFamily="34" charset="0"/>
              <a:cs typeface="Amazon Ember" panose="020B0603020204020204" pitchFamily="34" charset="0"/>
            </a:rPr>
            <a:t>DDoS</a:t>
          </a:r>
          <a:r>
            <a:rPr lang="en-US" dirty="0">
              <a:latin typeface="Amazon Ember" panose="020B0603020204020204" pitchFamily="34" charset="0"/>
              <a:ea typeface="Amazon Ember" panose="020B0603020204020204" pitchFamily="34" charset="0"/>
              <a:cs typeface="Amazon Ember" panose="020B0603020204020204" pitchFamily="34" charset="0"/>
            </a:rPr>
            <a:t> auto scaling)</a:t>
          </a:r>
        </a:p>
      </dgm:t>
    </dgm:pt>
    <dgm:pt modelId="{8377098D-FB9D-4927-9C45-FEDDCA5CF288}" type="parTrans" cxnId="{62048D5B-3E6B-457B-8183-D249F61140BA}">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004A05AC-A5E7-49D6-BF4C-40B79A907F23}" type="sibTrans" cxnId="{62048D5B-3E6B-457B-8183-D249F61140BA}">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99CB5025-F3D4-4035-B26C-99D42B5D529C}" type="pres">
      <dgm:prSet presAssocID="{4A681811-1529-4A95-B8E6-7F3AADD0A270}" presName="linearFlow" presStyleCnt="0">
        <dgm:presLayoutVars>
          <dgm:dir/>
          <dgm:resizeHandles val="exact"/>
        </dgm:presLayoutVars>
      </dgm:prSet>
      <dgm:spPr/>
    </dgm:pt>
    <dgm:pt modelId="{3E8789C3-D58D-493F-8C09-96C42FCE400C}" type="pres">
      <dgm:prSet presAssocID="{31135DAE-221C-4E6B-B7AF-D5853A6B8375}" presName="composite" presStyleCnt="0"/>
      <dgm:spPr/>
    </dgm:pt>
    <dgm:pt modelId="{9C304AD5-1D69-47A4-A4DD-77C441A36373}" type="pres">
      <dgm:prSet presAssocID="{31135DAE-221C-4E6B-B7AF-D5853A6B8375}" presName="imgShp" presStyleLbl="fgImgPlace1" presStyleIdx="0" presStyleCnt="6"/>
      <dgm:spPr>
        <a:blipFill rotWithShape="1">
          <a:blip xmlns:r="http://schemas.openxmlformats.org/officeDocument/2006/relationships" r:embed="rId1"/>
          <a:stretch>
            <a:fillRect/>
          </a:stretch>
        </a:blipFill>
      </dgm:spPr>
    </dgm:pt>
    <dgm:pt modelId="{30283088-ADBB-46AC-BC5C-6DA8052C8CFE}" type="pres">
      <dgm:prSet presAssocID="{31135DAE-221C-4E6B-B7AF-D5853A6B8375}" presName="txShp" presStyleLbl="node1" presStyleIdx="0" presStyleCnt="6">
        <dgm:presLayoutVars>
          <dgm:bulletEnabled val="1"/>
        </dgm:presLayoutVars>
      </dgm:prSet>
      <dgm:spPr/>
    </dgm:pt>
    <dgm:pt modelId="{DB672803-ABE5-4C3C-B908-0ADDF3416087}" type="pres">
      <dgm:prSet presAssocID="{2699FA61-62C9-4FC9-8D63-AD6F2CFF81AB}" presName="spacing" presStyleCnt="0"/>
      <dgm:spPr/>
    </dgm:pt>
    <dgm:pt modelId="{70183897-67EC-4A52-99A2-BF53AAC6382A}" type="pres">
      <dgm:prSet presAssocID="{E6D60769-78E9-494D-B11C-64D87D66A6E1}" presName="composite" presStyleCnt="0"/>
      <dgm:spPr/>
    </dgm:pt>
    <dgm:pt modelId="{A81D54F3-D424-42E3-A045-B76E27F72DB0}" type="pres">
      <dgm:prSet presAssocID="{E6D60769-78E9-494D-B11C-64D87D66A6E1}" presName="imgShp" presStyleLbl="fgImgPlace1" presStyleIdx="1" presStyleCnt="6"/>
      <dgm:spPr>
        <a:blipFill rotWithShape="1">
          <a:blip xmlns:r="http://schemas.openxmlformats.org/officeDocument/2006/relationships" r:embed="rId2"/>
          <a:stretch>
            <a:fillRect/>
          </a:stretch>
        </a:blipFill>
      </dgm:spPr>
    </dgm:pt>
    <dgm:pt modelId="{2C10436A-556A-4E48-A71B-21E0204887FE}" type="pres">
      <dgm:prSet presAssocID="{E6D60769-78E9-494D-B11C-64D87D66A6E1}" presName="txShp" presStyleLbl="node1" presStyleIdx="1" presStyleCnt="6">
        <dgm:presLayoutVars>
          <dgm:bulletEnabled val="1"/>
        </dgm:presLayoutVars>
      </dgm:prSet>
      <dgm:spPr/>
    </dgm:pt>
    <dgm:pt modelId="{C9EFC2F7-248D-48F7-9E46-7783C2E88767}" type="pres">
      <dgm:prSet presAssocID="{B858B761-E283-4867-9DC9-F5BEACD3C946}" presName="spacing" presStyleCnt="0"/>
      <dgm:spPr/>
    </dgm:pt>
    <dgm:pt modelId="{E1F339CB-F60E-47C0-81F2-BAFC6610601F}" type="pres">
      <dgm:prSet presAssocID="{B323137F-B829-4B27-A8C0-1E75802E7960}" presName="composite" presStyleCnt="0"/>
      <dgm:spPr/>
    </dgm:pt>
    <dgm:pt modelId="{F70217AA-9CFA-4E48-A9B5-ABCEFEB81674}" type="pres">
      <dgm:prSet presAssocID="{B323137F-B829-4B27-A8C0-1E75802E7960}" presName="imgShp" presStyleLbl="fgImgPlace1" presStyleIdx="2" presStyleCnt="6"/>
      <dgm:spPr>
        <a:blipFill rotWithShape="1">
          <a:blip xmlns:r="http://schemas.openxmlformats.org/officeDocument/2006/relationships" r:embed="rId3"/>
          <a:stretch>
            <a:fillRect/>
          </a:stretch>
        </a:blipFill>
      </dgm:spPr>
    </dgm:pt>
    <dgm:pt modelId="{97E31409-F46C-4D5C-8721-3E0A110FF111}" type="pres">
      <dgm:prSet presAssocID="{B323137F-B829-4B27-A8C0-1E75802E7960}" presName="txShp" presStyleLbl="node1" presStyleIdx="2" presStyleCnt="6">
        <dgm:presLayoutVars>
          <dgm:bulletEnabled val="1"/>
        </dgm:presLayoutVars>
      </dgm:prSet>
      <dgm:spPr/>
    </dgm:pt>
    <dgm:pt modelId="{C9E829B4-1CA0-44C2-9FB6-176638B72730}" type="pres">
      <dgm:prSet presAssocID="{A2DA2366-1FCE-4B9E-B95D-701E3284C824}" presName="spacing" presStyleCnt="0"/>
      <dgm:spPr/>
    </dgm:pt>
    <dgm:pt modelId="{9BBD56AE-EF69-4A49-BB84-78B20B95A34B}" type="pres">
      <dgm:prSet presAssocID="{D9063468-63E1-441F-AB95-0C2B3F65596B}" presName="composite" presStyleCnt="0"/>
      <dgm:spPr/>
    </dgm:pt>
    <dgm:pt modelId="{189C6E76-8FF4-420E-B023-0FA21853AD1F}" type="pres">
      <dgm:prSet presAssocID="{D9063468-63E1-441F-AB95-0C2B3F65596B}" presName="imgShp" presStyleLbl="fgImgPlace1" presStyleIdx="3" presStyleCnt="6"/>
      <dgm:spPr>
        <a:blipFill rotWithShape="1">
          <a:blip xmlns:r="http://schemas.openxmlformats.org/officeDocument/2006/relationships" r:embed="rId4"/>
          <a:stretch>
            <a:fillRect/>
          </a:stretch>
        </a:blipFill>
      </dgm:spPr>
    </dgm:pt>
    <dgm:pt modelId="{6AA7B72E-52D9-46BF-9FB8-833E43CF48FA}" type="pres">
      <dgm:prSet presAssocID="{D9063468-63E1-441F-AB95-0C2B3F65596B}" presName="txShp" presStyleLbl="node1" presStyleIdx="3" presStyleCnt="6">
        <dgm:presLayoutVars>
          <dgm:bulletEnabled val="1"/>
        </dgm:presLayoutVars>
      </dgm:prSet>
      <dgm:spPr/>
    </dgm:pt>
    <dgm:pt modelId="{AC38C0A0-F7B5-4ED0-9509-9DF1B65FF98E}" type="pres">
      <dgm:prSet presAssocID="{00E493DC-5B3E-4C13-98CD-EFBC21212A43}" presName="spacing" presStyleCnt="0"/>
      <dgm:spPr/>
    </dgm:pt>
    <dgm:pt modelId="{73599443-9CE7-474B-93A9-061C70EA9A0D}" type="pres">
      <dgm:prSet presAssocID="{501B5F33-2D73-4A43-88EF-386316245D24}" presName="composite" presStyleCnt="0"/>
      <dgm:spPr/>
    </dgm:pt>
    <dgm:pt modelId="{7CF09B19-93B4-416A-8920-0E9D3FF6A5A0}" type="pres">
      <dgm:prSet presAssocID="{501B5F33-2D73-4A43-88EF-386316245D24}" presName="imgShp" presStyleLbl="fgImgPlace1" presStyleIdx="4" presStyleCnt="6"/>
      <dgm:spPr>
        <a:blipFill rotWithShape="1">
          <a:blip xmlns:r="http://schemas.openxmlformats.org/officeDocument/2006/relationships" r:embed="rId5"/>
          <a:stretch>
            <a:fillRect/>
          </a:stretch>
        </a:blipFill>
      </dgm:spPr>
    </dgm:pt>
    <dgm:pt modelId="{BC30FEF9-953A-457F-8497-CF0981CE4E4C}" type="pres">
      <dgm:prSet presAssocID="{501B5F33-2D73-4A43-88EF-386316245D24}" presName="txShp" presStyleLbl="node1" presStyleIdx="4" presStyleCnt="6">
        <dgm:presLayoutVars>
          <dgm:bulletEnabled val="1"/>
        </dgm:presLayoutVars>
      </dgm:prSet>
      <dgm:spPr/>
    </dgm:pt>
    <dgm:pt modelId="{E495424E-BA33-415F-A74A-22764029D62F}" type="pres">
      <dgm:prSet presAssocID="{7CE604A9-F1BE-4FAA-B1A4-027AF585369D}" presName="spacing" presStyleCnt="0"/>
      <dgm:spPr/>
    </dgm:pt>
    <dgm:pt modelId="{960C6C31-A013-47E9-8A49-95C81396FF12}" type="pres">
      <dgm:prSet presAssocID="{570D3491-966D-407F-9E86-4569DFC50786}" presName="composite" presStyleCnt="0"/>
      <dgm:spPr/>
    </dgm:pt>
    <dgm:pt modelId="{0948299C-8619-4CDD-9922-AFEE0619ECCE}" type="pres">
      <dgm:prSet presAssocID="{570D3491-966D-407F-9E86-4569DFC50786}" presName="imgShp" presStyleLbl="fgImgPlace1" presStyleIdx="5" presStyleCnt="6"/>
      <dgm:spPr>
        <a:blipFill rotWithShape="1">
          <a:blip xmlns:r="http://schemas.openxmlformats.org/officeDocument/2006/relationships" r:embed="rId6"/>
          <a:stretch>
            <a:fillRect/>
          </a:stretch>
        </a:blipFill>
      </dgm:spPr>
    </dgm:pt>
    <dgm:pt modelId="{FCBD65CA-016A-457F-9D38-71967B30B284}" type="pres">
      <dgm:prSet presAssocID="{570D3491-966D-407F-9E86-4569DFC50786}" presName="txShp" presStyleLbl="node1" presStyleIdx="5" presStyleCnt="6">
        <dgm:presLayoutVars>
          <dgm:bulletEnabled val="1"/>
        </dgm:presLayoutVars>
      </dgm:prSet>
      <dgm:spPr/>
    </dgm:pt>
  </dgm:ptLst>
  <dgm:cxnLst>
    <dgm:cxn modelId="{BCAEE608-8CA8-41FC-8BB8-C698F14E59C1}" type="presOf" srcId="{D9063468-63E1-441F-AB95-0C2B3F65596B}" destId="{6AA7B72E-52D9-46BF-9FB8-833E43CF48FA}" srcOrd="0" destOrd="0" presId="urn:microsoft.com/office/officeart/2005/8/layout/vList3#1"/>
    <dgm:cxn modelId="{7CF41B17-F474-4E05-A4F4-BC9308EC5E8A}" srcId="{4A681811-1529-4A95-B8E6-7F3AADD0A270}" destId="{D9063468-63E1-441F-AB95-0C2B3F65596B}" srcOrd="3" destOrd="0" parTransId="{AD6ED25E-C423-4852-8BCF-E1798733B96C}" sibTransId="{00E493DC-5B3E-4C13-98CD-EFBC21212A43}"/>
    <dgm:cxn modelId="{B344351C-40E5-46AC-82CD-B5083D158CB9}" srcId="{4A681811-1529-4A95-B8E6-7F3AADD0A270}" destId="{E6D60769-78E9-494D-B11C-64D87D66A6E1}" srcOrd="1" destOrd="0" parTransId="{BD5882DA-4603-4453-BFE8-7674D177655A}" sibTransId="{B858B761-E283-4867-9DC9-F5BEACD3C946}"/>
    <dgm:cxn modelId="{024C8620-F65C-4C27-B3A1-886F4017C3BD}" type="presOf" srcId="{501B5F33-2D73-4A43-88EF-386316245D24}" destId="{BC30FEF9-953A-457F-8497-CF0981CE4E4C}" srcOrd="0" destOrd="0" presId="urn:microsoft.com/office/officeart/2005/8/layout/vList3#1"/>
    <dgm:cxn modelId="{CD83D22B-0D3F-44FB-AEF2-BE29D0768153}" type="presOf" srcId="{B323137F-B829-4B27-A8C0-1E75802E7960}" destId="{97E31409-F46C-4D5C-8721-3E0A110FF111}" srcOrd="0" destOrd="0" presId="urn:microsoft.com/office/officeart/2005/8/layout/vList3#1"/>
    <dgm:cxn modelId="{9FFF363F-590B-4276-9743-EE3E59D0E5BE}" type="presOf" srcId="{31135DAE-221C-4E6B-B7AF-D5853A6B8375}" destId="{30283088-ADBB-46AC-BC5C-6DA8052C8CFE}" srcOrd="0" destOrd="0" presId="urn:microsoft.com/office/officeart/2005/8/layout/vList3#1"/>
    <dgm:cxn modelId="{2E359658-6F29-40F8-9A97-69562AB38B0C}" srcId="{4A681811-1529-4A95-B8E6-7F3AADD0A270}" destId="{31135DAE-221C-4E6B-B7AF-D5853A6B8375}" srcOrd="0" destOrd="0" parTransId="{0F87F96E-CDE8-40FF-A249-55F9153E981C}" sibTransId="{2699FA61-62C9-4FC9-8D63-AD6F2CFF81AB}"/>
    <dgm:cxn modelId="{62048D5B-3E6B-457B-8183-D249F61140BA}" srcId="{4A681811-1529-4A95-B8E6-7F3AADD0A270}" destId="{570D3491-966D-407F-9E86-4569DFC50786}" srcOrd="5" destOrd="0" parTransId="{8377098D-FB9D-4927-9C45-FEDDCA5CF288}" sibTransId="{004A05AC-A5E7-49D6-BF4C-40B79A907F23}"/>
    <dgm:cxn modelId="{710E7C73-2283-451E-B1BA-EC9EBC2F7F45}" type="presOf" srcId="{570D3491-966D-407F-9E86-4569DFC50786}" destId="{FCBD65CA-016A-457F-9D38-71967B30B284}" srcOrd="0" destOrd="0" presId="urn:microsoft.com/office/officeart/2005/8/layout/vList3#1"/>
    <dgm:cxn modelId="{39153787-7A85-4F8A-9A19-A24A2C2C6E73}" srcId="{4A681811-1529-4A95-B8E6-7F3AADD0A270}" destId="{501B5F33-2D73-4A43-88EF-386316245D24}" srcOrd="4" destOrd="0" parTransId="{6BFBE102-6004-496E-87A2-B7DBD18EA063}" sibTransId="{7CE604A9-F1BE-4FAA-B1A4-027AF585369D}"/>
    <dgm:cxn modelId="{1909169C-DCFB-4D5B-8C85-858F8CD8E025}" srcId="{4A681811-1529-4A95-B8E6-7F3AADD0A270}" destId="{B323137F-B829-4B27-A8C0-1E75802E7960}" srcOrd="2" destOrd="0" parTransId="{73B7E500-ABED-4282-B604-27E6203A0DCC}" sibTransId="{A2DA2366-1FCE-4B9E-B95D-701E3284C824}"/>
    <dgm:cxn modelId="{72587DB6-1D5C-447C-B8AE-C98D11ACF961}" type="presOf" srcId="{E6D60769-78E9-494D-B11C-64D87D66A6E1}" destId="{2C10436A-556A-4E48-A71B-21E0204887FE}" srcOrd="0" destOrd="0" presId="urn:microsoft.com/office/officeart/2005/8/layout/vList3#1"/>
    <dgm:cxn modelId="{DDA319DE-0015-4F00-98FC-A0F7851F7390}" type="presOf" srcId="{4A681811-1529-4A95-B8E6-7F3AADD0A270}" destId="{99CB5025-F3D4-4035-B26C-99D42B5D529C}" srcOrd="0" destOrd="0" presId="urn:microsoft.com/office/officeart/2005/8/layout/vList3#1"/>
    <dgm:cxn modelId="{5786413B-D7EB-4B5A-9797-C404566F360B}" type="presParOf" srcId="{99CB5025-F3D4-4035-B26C-99D42B5D529C}" destId="{3E8789C3-D58D-493F-8C09-96C42FCE400C}" srcOrd="0" destOrd="0" presId="urn:microsoft.com/office/officeart/2005/8/layout/vList3#1"/>
    <dgm:cxn modelId="{3BD72FD8-0017-4097-9D4D-1C9DD902E700}" type="presParOf" srcId="{3E8789C3-D58D-493F-8C09-96C42FCE400C}" destId="{9C304AD5-1D69-47A4-A4DD-77C441A36373}" srcOrd="0" destOrd="0" presId="urn:microsoft.com/office/officeart/2005/8/layout/vList3#1"/>
    <dgm:cxn modelId="{0C0D5EBB-0EA2-42D5-A4BA-BE52F1686FEB}" type="presParOf" srcId="{3E8789C3-D58D-493F-8C09-96C42FCE400C}" destId="{30283088-ADBB-46AC-BC5C-6DA8052C8CFE}" srcOrd="1" destOrd="0" presId="urn:microsoft.com/office/officeart/2005/8/layout/vList3#1"/>
    <dgm:cxn modelId="{EC478E1B-F406-4A71-94F9-902AF269057A}" type="presParOf" srcId="{99CB5025-F3D4-4035-B26C-99D42B5D529C}" destId="{DB672803-ABE5-4C3C-B908-0ADDF3416087}" srcOrd="1" destOrd="0" presId="urn:microsoft.com/office/officeart/2005/8/layout/vList3#1"/>
    <dgm:cxn modelId="{2A1D0621-B7E4-4839-970D-B3BF21BFA7A4}" type="presParOf" srcId="{99CB5025-F3D4-4035-B26C-99D42B5D529C}" destId="{70183897-67EC-4A52-99A2-BF53AAC6382A}" srcOrd="2" destOrd="0" presId="urn:microsoft.com/office/officeart/2005/8/layout/vList3#1"/>
    <dgm:cxn modelId="{9E5C1D97-FCFF-4E4C-9A57-37F838081411}" type="presParOf" srcId="{70183897-67EC-4A52-99A2-BF53AAC6382A}" destId="{A81D54F3-D424-42E3-A045-B76E27F72DB0}" srcOrd="0" destOrd="0" presId="urn:microsoft.com/office/officeart/2005/8/layout/vList3#1"/>
    <dgm:cxn modelId="{B4591835-2B5C-4F03-A77B-646C51AD1984}" type="presParOf" srcId="{70183897-67EC-4A52-99A2-BF53AAC6382A}" destId="{2C10436A-556A-4E48-A71B-21E0204887FE}" srcOrd="1" destOrd="0" presId="urn:microsoft.com/office/officeart/2005/8/layout/vList3#1"/>
    <dgm:cxn modelId="{4E7A2D32-1AFD-4EDB-9D5B-F9EE119CB49F}" type="presParOf" srcId="{99CB5025-F3D4-4035-B26C-99D42B5D529C}" destId="{C9EFC2F7-248D-48F7-9E46-7783C2E88767}" srcOrd="3" destOrd="0" presId="urn:microsoft.com/office/officeart/2005/8/layout/vList3#1"/>
    <dgm:cxn modelId="{7C3ADC5D-AE47-4033-8F12-6A66AA2B6EA2}" type="presParOf" srcId="{99CB5025-F3D4-4035-B26C-99D42B5D529C}" destId="{E1F339CB-F60E-47C0-81F2-BAFC6610601F}" srcOrd="4" destOrd="0" presId="urn:microsoft.com/office/officeart/2005/8/layout/vList3#1"/>
    <dgm:cxn modelId="{92118B8E-5887-4A1A-8C89-DB173CBD586C}" type="presParOf" srcId="{E1F339CB-F60E-47C0-81F2-BAFC6610601F}" destId="{F70217AA-9CFA-4E48-A9B5-ABCEFEB81674}" srcOrd="0" destOrd="0" presId="urn:microsoft.com/office/officeart/2005/8/layout/vList3#1"/>
    <dgm:cxn modelId="{E73D7675-E752-4F3B-B434-B203A31B6B20}" type="presParOf" srcId="{E1F339CB-F60E-47C0-81F2-BAFC6610601F}" destId="{97E31409-F46C-4D5C-8721-3E0A110FF111}" srcOrd="1" destOrd="0" presId="urn:microsoft.com/office/officeart/2005/8/layout/vList3#1"/>
    <dgm:cxn modelId="{3D4F82BB-40E0-4748-BB1D-2158B40DFA60}" type="presParOf" srcId="{99CB5025-F3D4-4035-B26C-99D42B5D529C}" destId="{C9E829B4-1CA0-44C2-9FB6-176638B72730}" srcOrd="5" destOrd="0" presId="urn:microsoft.com/office/officeart/2005/8/layout/vList3#1"/>
    <dgm:cxn modelId="{39714916-2134-4026-8B67-B75444DE1DB6}" type="presParOf" srcId="{99CB5025-F3D4-4035-B26C-99D42B5D529C}" destId="{9BBD56AE-EF69-4A49-BB84-78B20B95A34B}" srcOrd="6" destOrd="0" presId="urn:microsoft.com/office/officeart/2005/8/layout/vList3#1"/>
    <dgm:cxn modelId="{9445F86C-898E-4649-9BEF-927C63AE0D25}" type="presParOf" srcId="{9BBD56AE-EF69-4A49-BB84-78B20B95A34B}" destId="{189C6E76-8FF4-420E-B023-0FA21853AD1F}" srcOrd="0" destOrd="0" presId="urn:microsoft.com/office/officeart/2005/8/layout/vList3#1"/>
    <dgm:cxn modelId="{80BA973A-537F-4F7F-93B3-094A7FBD6609}" type="presParOf" srcId="{9BBD56AE-EF69-4A49-BB84-78B20B95A34B}" destId="{6AA7B72E-52D9-46BF-9FB8-833E43CF48FA}" srcOrd="1" destOrd="0" presId="urn:microsoft.com/office/officeart/2005/8/layout/vList3#1"/>
    <dgm:cxn modelId="{9D7D64C6-DF46-4CDA-B2C8-9320E01E99CF}" type="presParOf" srcId="{99CB5025-F3D4-4035-B26C-99D42B5D529C}" destId="{AC38C0A0-F7B5-4ED0-9509-9DF1B65FF98E}" srcOrd="7" destOrd="0" presId="urn:microsoft.com/office/officeart/2005/8/layout/vList3#1"/>
    <dgm:cxn modelId="{FB98178A-B8B3-410C-A635-82B1FFFC2B19}" type="presParOf" srcId="{99CB5025-F3D4-4035-B26C-99D42B5D529C}" destId="{73599443-9CE7-474B-93A9-061C70EA9A0D}" srcOrd="8" destOrd="0" presId="urn:microsoft.com/office/officeart/2005/8/layout/vList3#1"/>
    <dgm:cxn modelId="{C4466E8D-180D-4DC8-B176-7BD3647ADA2A}" type="presParOf" srcId="{73599443-9CE7-474B-93A9-061C70EA9A0D}" destId="{7CF09B19-93B4-416A-8920-0E9D3FF6A5A0}" srcOrd="0" destOrd="0" presId="urn:microsoft.com/office/officeart/2005/8/layout/vList3#1"/>
    <dgm:cxn modelId="{0E9E4919-01C0-4C29-9089-61A6D6D21971}" type="presParOf" srcId="{73599443-9CE7-474B-93A9-061C70EA9A0D}" destId="{BC30FEF9-953A-457F-8497-CF0981CE4E4C}" srcOrd="1" destOrd="0" presId="urn:microsoft.com/office/officeart/2005/8/layout/vList3#1"/>
    <dgm:cxn modelId="{5C9F98F2-A388-4E9F-A807-90A41BD49651}" type="presParOf" srcId="{99CB5025-F3D4-4035-B26C-99D42B5D529C}" destId="{E495424E-BA33-415F-A74A-22764029D62F}" srcOrd="9" destOrd="0" presId="urn:microsoft.com/office/officeart/2005/8/layout/vList3#1"/>
    <dgm:cxn modelId="{8A35C95D-EE90-4D81-9CE0-76388A9F2EFA}" type="presParOf" srcId="{99CB5025-F3D4-4035-B26C-99D42B5D529C}" destId="{960C6C31-A013-47E9-8A49-95C81396FF12}" srcOrd="10" destOrd="0" presId="urn:microsoft.com/office/officeart/2005/8/layout/vList3#1"/>
    <dgm:cxn modelId="{E65603BD-B399-4229-9590-F543C4C5B5E4}" type="presParOf" srcId="{960C6C31-A013-47E9-8A49-95C81396FF12}" destId="{0948299C-8619-4CDD-9922-AFEE0619ECCE}" srcOrd="0" destOrd="0" presId="urn:microsoft.com/office/officeart/2005/8/layout/vList3#1"/>
    <dgm:cxn modelId="{0B66269E-49C1-4E9B-9AA5-545C7C27DFD2}" type="presParOf" srcId="{960C6C31-A013-47E9-8A49-95C81396FF12}" destId="{FCBD65CA-016A-457F-9D38-71967B30B284}" srcOrd="1" destOrd="0" presId="urn:microsoft.com/office/officeart/2005/8/layout/vList3#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3088-ADBB-46AC-BC5C-6DA8052C8CFE}">
      <dsp:nvSpPr>
        <dsp:cNvPr id="0" name=""/>
        <dsp:cNvSpPr/>
      </dsp:nvSpPr>
      <dsp:spPr>
        <a:xfrm rot="10800000">
          <a:off x="1925200" y="1535"/>
          <a:ext cx="6992874" cy="655350"/>
        </a:xfrm>
        <a:prstGeom prst="homePlat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899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mazon Ember" panose="020B0603020204020204" pitchFamily="34" charset="0"/>
              <a:ea typeface="Amazon Ember" panose="020B0603020204020204" pitchFamily="34" charset="0"/>
              <a:cs typeface="Amazon Ember" panose="020B0603020204020204" pitchFamily="34" charset="0"/>
            </a:rPr>
            <a:t>Additional detection and monitoring</a:t>
          </a:r>
        </a:p>
      </dsp:txBody>
      <dsp:txXfrm rot="10800000">
        <a:off x="2089037" y="1535"/>
        <a:ext cx="6829037" cy="655350"/>
      </dsp:txXfrm>
    </dsp:sp>
    <dsp:sp modelId="{9C304AD5-1D69-47A4-A4DD-77C441A36373}">
      <dsp:nvSpPr>
        <dsp:cNvPr id="0" name=""/>
        <dsp:cNvSpPr/>
      </dsp:nvSpPr>
      <dsp:spPr>
        <a:xfrm>
          <a:off x="1597525" y="1535"/>
          <a:ext cx="655350" cy="655350"/>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10436A-556A-4E48-A71B-21E0204887FE}">
      <dsp:nvSpPr>
        <dsp:cNvPr id="0" name=""/>
        <dsp:cNvSpPr/>
      </dsp:nvSpPr>
      <dsp:spPr>
        <a:xfrm rot="10800000">
          <a:off x="1925200" y="852513"/>
          <a:ext cx="6992874" cy="655350"/>
        </a:xfrm>
        <a:prstGeom prst="homePlat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899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mazon Ember" panose="020B0603020204020204" pitchFamily="34" charset="0"/>
              <a:ea typeface="Amazon Ember" panose="020B0603020204020204" pitchFamily="34" charset="0"/>
              <a:cs typeface="Amazon Ember" panose="020B0603020204020204" pitchFamily="34" charset="0"/>
            </a:rPr>
            <a:t>Protection against large scale DDoS attacks</a:t>
          </a:r>
        </a:p>
      </dsp:txBody>
      <dsp:txXfrm rot="10800000">
        <a:off x="2089037" y="852513"/>
        <a:ext cx="6829037" cy="655350"/>
      </dsp:txXfrm>
    </dsp:sp>
    <dsp:sp modelId="{A81D54F3-D424-42E3-A045-B76E27F72DB0}">
      <dsp:nvSpPr>
        <dsp:cNvPr id="0" name=""/>
        <dsp:cNvSpPr/>
      </dsp:nvSpPr>
      <dsp:spPr>
        <a:xfrm>
          <a:off x="1597525" y="852513"/>
          <a:ext cx="655350" cy="655350"/>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E31409-F46C-4D5C-8721-3E0A110FF111}">
      <dsp:nvSpPr>
        <dsp:cNvPr id="0" name=""/>
        <dsp:cNvSpPr/>
      </dsp:nvSpPr>
      <dsp:spPr>
        <a:xfrm rot="10800000">
          <a:off x="1925200" y="1703491"/>
          <a:ext cx="6992874" cy="655350"/>
        </a:xfrm>
        <a:prstGeom prst="homePlat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899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mazon Ember" panose="020B0603020204020204" pitchFamily="34" charset="0"/>
              <a:ea typeface="Amazon Ember" panose="020B0603020204020204" pitchFamily="34" charset="0"/>
              <a:cs typeface="Amazon Ember" panose="020B0603020204020204" pitchFamily="34" charset="0"/>
            </a:rPr>
            <a:t>Visibility into attack detection and mitigation</a:t>
          </a:r>
        </a:p>
      </dsp:txBody>
      <dsp:txXfrm rot="10800000">
        <a:off x="2089037" y="1703491"/>
        <a:ext cx="6829037" cy="655350"/>
      </dsp:txXfrm>
    </dsp:sp>
    <dsp:sp modelId="{F70217AA-9CFA-4E48-A9B5-ABCEFEB81674}">
      <dsp:nvSpPr>
        <dsp:cNvPr id="0" name=""/>
        <dsp:cNvSpPr/>
      </dsp:nvSpPr>
      <dsp:spPr>
        <a:xfrm>
          <a:off x="1597525" y="1703491"/>
          <a:ext cx="655350" cy="655350"/>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A7B72E-52D9-46BF-9FB8-833E43CF48FA}">
      <dsp:nvSpPr>
        <dsp:cNvPr id="0" name=""/>
        <dsp:cNvSpPr/>
      </dsp:nvSpPr>
      <dsp:spPr>
        <a:xfrm rot="10800000">
          <a:off x="1925200" y="2554469"/>
          <a:ext cx="6992874" cy="655350"/>
        </a:xfrm>
        <a:prstGeom prst="homePlat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899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mazon Ember" panose="020B0603020204020204" pitchFamily="34" charset="0"/>
              <a:ea typeface="Amazon Ember" panose="020B0603020204020204" pitchFamily="34" charset="0"/>
              <a:cs typeface="Amazon Ember" panose="020B0603020204020204" pitchFamily="34" charset="0"/>
            </a:rPr>
            <a:t>AWS WAF at no additional cost</a:t>
          </a:r>
        </a:p>
      </dsp:txBody>
      <dsp:txXfrm rot="10800000">
        <a:off x="2089037" y="2554469"/>
        <a:ext cx="6829037" cy="655350"/>
      </dsp:txXfrm>
    </dsp:sp>
    <dsp:sp modelId="{189C6E76-8FF4-420E-B023-0FA21853AD1F}">
      <dsp:nvSpPr>
        <dsp:cNvPr id="0" name=""/>
        <dsp:cNvSpPr/>
      </dsp:nvSpPr>
      <dsp:spPr>
        <a:xfrm>
          <a:off x="1597525" y="2554469"/>
          <a:ext cx="655350" cy="655350"/>
        </a:xfrm>
        <a:prstGeom prst="ellipse">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30FEF9-953A-457F-8497-CF0981CE4E4C}">
      <dsp:nvSpPr>
        <dsp:cNvPr id="0" name=""/>
        <dsp:cNvSpPr/>
      </dsp:nvSpPr>
      <dsp:spPr>
        <a:xfrm rot="10800000">
          <a:off x="1925200" y="3405447"/>
          <a:ext cx="6992874" cy="655350"/>
        </a:xfrm>
        <a:prstGeom prst="homePlat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899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mazon Ember" panose="020B0603020204020204" pitchFamily="34" charset="0"/>
              <a:ea typeface="Amazon Ember" panose="020B0603020204020204" pitchFamily="34" charset="0"/>
              <a:cs typeface="Amazon Ember" panose="020B0603020204020204" pitchFamily="34" charset="0"/>
            </a:rPr>
            <a:t>24/7 DDoS Response Team (DRT)</a:t>
          </a:r>
        </a:p>
      </dsp:txBody>
      <dsp:txXfrm rot="10800000">
        <a:off x="2089037" y="3405447"/>
        <a:ext cx="6829037" cy="655350"/>
      </dsp:txXfrm>
    </dsp:sp>
    <dsp:sp modelId="{7CF09B19-93B4-416A-8920-0E9D3FF6A5A0}">
      <dsp:nvSpPr>
        <dsp:cNvPr id="0" name=""/>
        <dsp:cNvSpPr/>
      </dsp:nvSpPr>
      <dsp:spPr>
        <a:xfrm>
          <a:off x="1597525" y="3405447"/>
          <a:ext cx="655350" cy="655350"/>
        </a:xfrm>
        <a:prstGeom prst="ellipse">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BD65CA-016A-457F-9D38-71967B30B284}">
      <dsp:nvSpPr>
        <dsp:cNvPr id="0" name=""/>
        <dsp:cNvSpPr/>
      </dsp:nvSpPr>
      <dsp:spPr>
        <a:xfrm rot="10800000">
          <a:off x="1925200" y="4256425"/>
          <a:ext cx="6992874" cy="655350"/>
        </a:xfrm>
        <a:prstGeom prst="homePlat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899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mazon Ember" panose="020B0603020204020204" pitchFamily="34" charset="0"/>
              <a:ea typeface="Amazon Ember" panose="020B0603020204020204" pitchFamily="34" charset="0"/>
              <a:cs typeface="Amazon Ember" panose="020B0603020204020204" pitchFamily="34" charset="0"/>
            </a:rPr>
            <a:t>Cost protection (absorbs </a:t>
          </a:r>
          <a:r>
            <a:rPr lang="en-US" sz="2400" kern="1200" dirty="0" err="1">
              <a:latin typeface="Amazon Ember" panose="020B0603020204020204" pitchFamily="34" charset="0"/>
              <a:ea typeface="Amazon Ember" panose="020B0603020204020204" pitchFamily="34" charset="0"/>
              <a:cs typeface="Amazon Ember" panose="020B0603020204020204" pitchFamily="34" charset="0"/>
            </a:rPr>
            <a:t>DDoS</a:t>
          </a:r>
          <a:r>
            <a:rPr lang="en-US" sz="2400" kern="1200" dirty="0">
              <a:latin typeface="Amazon Ember" panose="020B0603020204020204" pitchFamily="34" charset="0"/>
              <a:ea typeface="Amazon Ember" panose="020B0603020204020204" pitchFamily="34" charset="0"/>
              <a:cs typeface="Amazon Ember" panose="020B0603020204020204" pitchFamily="34" charset="0"/>
            </a:rPr>
            <a:t> auto scaling)</a:t>
          </a:r>
        </a:p>
      </dsp:txBody>
      <dsp:txXfrm rot="10800000">
        <a:off x="2089037" y="4256425"/>
        <a:ext cx="6829037" cy="655350"/>
      </dsp:txXfrm>
    </dsp:sp>
    <dsp:sp modelId="{0948299C-8619-4CDD-9922-AFEE0619ECCE}">
      <dsp:nvSpPr>
        <dsp:cNvPr id="0" name=""/>
        <dsp:cNvSpPr/>
      </dsp:nvSpPr>
      <dsp:spPr>
        <a:xfrm>
          <a:off x="1597525" y="4256425"/>
          <a:ext cx="655350" cy="655350"/>
        </a:xfrm>
        <a:prstGeom prst="ellipse">
          <a:avLst/>
        </a:prstGeom>
        <a:blipFill rotWithShape="1">
          <a:blip xmlns:r="http://schemas.openxmlformats.org/officeDocument/2006/relationships" r:embed="rId6"/>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4/9/19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4/9/19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ws.amazon.com/inspector/"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docs.aws.amazon.com/inspector/latest/userguide/inspector_findings.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ws.amazon.com/shield/"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ws.amazon.com/guardduty/"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ws.amazon.com/cloudfront/custom-ssl-domain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docs.aws.amazon.com/AmazonCloudFront/latest/DeveloperGuide/using-https-viewers-to-cloudfront.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docs.aws.amazon.com/AmazonCloudFront/latest/DeveloperGuide/private-content-creating-signed-url-canned-policy.html"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docs.aws.amazon.com/AmazonCloudFront/latest/DeveloperGuide/private-content-creating-signed-url-custom-policy.html"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docs.aws.amazon.com/AmazonCloudFront/latest/DeveloperGuide/private-content-restricting-access-to-s3.html#private-content-creating-oai-console"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docs.aws.amazon.com/AmazonCloudFront/latest/DeveloperGuide/private-content-restricting-access-to-s3.html#private-content-creating-oai-api"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docs.aws.amazon.com/AmazonCloudFront/latest/DeveloperGuide/UsingWithIAM.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ws.amazon.com/km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aws.amazon.com/kms/details/#integration"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nvlpubs.nist.gov/nistpubs/Legacy/SP/nistspecialpublication800-38e.pdf"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www.safenet-inc.com/data-encryption/hardware-security-modules-hsms/luna-hsms-key-management/luna-sa-network-hsm/"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s://en.wikipedia.org/wiki/Common_Criteria" TargetMode="External"/><Relationship Id="rId4" Type="http://schemas.openxmlformats.org/officeDocument/2006/relationships/hyperlink" Target="https://en.wikipedia.org/wiki/FIPS_140-2"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ws.amazon.com/whitepaper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aws.amazon.com/AmazonS3/latest/dev/serv-side-encryption.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ws.amazon.com/directoryservice/"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aws.amazon.com/STS/latest/APIReference/Welcome.html"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aws.amazon.com/code/1288653099190193"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slideshare.net/AmazonWebServices/ddos-resiliency-with-amazon-web-services-sec305-aws-reinvent-2013"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Welcome to Module 10, where you will learn about the second pillar of the Well-Architected Framework: Security. </a:t>
            </a:r>
          </a:p>
          <a:p>
            <a:endParaRPr lang="en-US" sz="1000" dirty="0">
              <a:latin typeface="Calibri" panose="020F0502020204030204" pitchFamily="34" charset="0"/>
            </a:endParaRPr>
          </a:p>
          <a:p>
            <a:r>
              <a:rPr lang="en-US" sz="1000" dirty="0">
                <a:latin typeface="Calibri" panose="020F0502020204030204" pitchFamily="34" charset="0"/>
              </a:rPr>
              <a:t>This module discusses many best practices, and you will learn how to secure data at every layer in the application. This module also mentions the following tools and services from Amazon Web Services—or AWS—that provide security-focused content:</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AWS Identity and Access Management, or IAM</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AWS Organizations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Multi-factor authentication (MFA) token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AWS </a:t>
            </a:r>
            <a:r>
              <a:rPr lang="en-US" sz="1000" dirty="0" err="1">
                <a:latin typeface="Calibri" panose="020F0502020204030204" pitchFamily="34" charset="0"/>
              </a:rPr>
              <a:t>CloudTrail</a:t>
            </a:r>
            <a:r>
              <a:rPr lang="en-US" sz="1000" dirty="0">
                <a:latin typeface="Calibri" panose="020F0502020204030204" pitchFamily="34" charset="0"/>
              </a:rPr>
              <a:t>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AWS </a:t>
            </a:r>
            <a:r>
              <a:rPr lang="en-US" sz="1000" dirty="0" err="1">
                <a:latin typeface="Calibri" panose="020F0502020204030204" pitchFamily="34" charset="0"/>
              </a:rPr>
              <a:t>Config</a:t>
            </a:r>
            <a:r>
              <a:rPr lang="en-US" sz="1000" dirty="0">
                <a:latin typeface="Calibri" panose="020F0502020204030204" pitchFamily="34" charset="0"/>
              </a:rPr>
              <a:t>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Amazon </a:t>
            </a:r>
            <a:r>
              <a:rPr lang="en-US" sz="1000" dirty="0" err="1">
                <a:latin typeface="Calibri" panose="020F0502020204030204" pitchFamily="34" charset="0"/>
              </a:rPr>
              <a:t>CloudWatch</a:t>
            </a:r>
            <a:r>
              <a:rPr lang="en-US" sz="1000" dirty="0">
                <a:latin typeface="Calibri" panose="020F0502020204030204" pitchFamily="34" charset="0"/>
              </a:rPr>
              <a:t>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Amazon </a:t>
            </a:r>
            <a:r>
              <a:rPr lang="en-US" sz="1000" dirty="0" err="1">
                <a:latin typeface="Calibri" panose="020F0502020204030204" pitchFamily="34" charset="0"/>
              </a:rPr>
              <a:t>GuardDuty</a:t>
            </a:r>
            <a:r>
              <a:rPr lang="en-US" sz="1000" dirty="0">
                <a:latin typeface="Calibri" panose="020F0502020204030204" pitchFamily="34" charset="0"/>
              </a:rPr>
              <a:t>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Amazon Virtual Private Cloud, or Amazon VPC</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Amazon Inspector</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AWS Shield</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AWS WAF</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Amazon Macie</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AWS Key Management Service, or AWS KMS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Amazon Simple Storage Service, or Amazon S3</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Amazon Elastic Block Store, or Amazon EBS</a:t>
            </a:r>
          </a:p>
          <a:p>
            <a:r>
              <a:rPr lang="en-US" sz="1000" dirty="0">
                <a:latin typeface="Calibri" panose="020F0502020204030204" pitchFamily="34" charset="0"/>
              </a:rPr>
              <a:t>•</a:t>
            </a:r>
            <a:r>
              <a:rPr lang="en-US" sz="1000" baseline="0" dirty="0">
                <a:latin typeface="Calibri" panose="020F0502020204030204" pitchFamily="34" charset="0"/>
              </a:rPr>
              <a:t>  And </a:t>
            </a:r>
            <a:r>
              <a:rPr lang="en-US" sz="1000" dirty="0">
                <a:latin typeface="Calibri" panose="020F0502020204030204" pitchFamily="34" charset="0"/>
              </a:rPr>
              <a:t>AWS </a:t>
            </a:r>
            <a:r>
              <a:rPr lang="en-US" sz="1000" dirty="0" err="1">
                <a:latin typeface="Calibri" panose="020F0502020204030204" pitchFamily="34" charset="0"/>
              </a:rPr>
              <a:t>CloudFormation</a:t>
            </a:r>
            <a:endParaRPr lang="en-US" sz="1000" dirty="0">
              <a:latin typeface="Calibri" panose="020F0502020204030204" pitchFamily="34" charset="0"/>
            </a:endParaRPr>
          </a:p>
        </p:txBody>
      </p:sp>
    </p:spTree>
    <p:extLst>
      <p:ext uri="{BB962C8B-B14F-4D97-AF65-F5344CB8AC3E}">
        <p14:creationId xmlns:p14="http://schemas.microsoft.com/office/powerpoint/2010/main" val="128511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7534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Protecting against attacks is a shared responsibility between AWS and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DDOS is a type of denial of service, or DOS, attack where multiple compromised systems are used to target a single system. The compromised systems are typically infected with Trojans. Victims of a DDOS attack consist of both the end targeted system, and all systems that are maliciously used and controlled by the hacker in the distributed attack.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AWS uses API endpoints that are hosted on a large, internet-scale, world-class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We have—and use—proprietary DDOS mitigation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And our AWS networks are multi-homed across a number of providers to achieve diversity of internet access.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As a customer, you want to: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Secure your applications with AWS 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Safeguard exposed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Minimize the attack surface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Evaluate soft limits and request increases ahead of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Learn normal behavior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And create a plan for attacks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For example, some services such as Amazon S3, use a shared infrastructure. This means that multiple AWS accounts access and store data on the same set of Amazon S3 infrastructure components. In this case, a DOS or DDOS attack on abstracted services will probably affect multiple customers. We provide both mitigation and protection controls on abstracted services to minimize the impact to you when a DOS or DDOS attack occurs. You are not required to provide additional DOS or DDOS protection of these services, but we do advise that you follow the best practices that are outlined in the AWS Security Best Practices whitepaper.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Go to the link to download the AWS Security Best Practices whitepaper: </a:t>
            </a:r>
          </a:p>
          <a:p>
            <a:r>
              <a:rPr lang="en-US" sz="1000" b="0" baseline="0" dirty="0">
                <a:latin typeface="Calibri" panose="020F0502020204030204" pitchFamily="34" charset="0"/>
              </a:rPr>
              <a:t>https://aws.amazon.com/whitepapers/aws-security-best-practices</a:t>
            </a:r>
          </a:p>
        </p:txBody>
      </p:sp>
    </p:spTree>
    <p:extLst>
      <p:ext uri="{BB962C8B-B14F-4D97-AF65-F5344CB8AC3E}">
        <p14:creationId xmlns:p14="http://schemas.microsoft.com/office/powerpoint/2010/main" val="4183166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343399"/>
            <a:ext cx="5486400" cy="4245016"/>
          </a:xfrm>
        </p:spPr>
        <p:txBody>
          <a:bodyPr/>
          <a:lstStyle/>
          <a:p>
            <a:r>
              <a:rPr lang="en-US" sz="1000" dirty="0">
                <a:latin typeface="Calibri" panose="020F0502020204030204" pitchFamily="34" charset="0"/>
              </a:rPr>
              <a:t>Displayed is an example of a resilient architecture that can help to prevent or mitigate DDOS attacks.</a:t>
            </a:r>
          </a:p>
          <a:p>
            <a:endParaRPr lang="en-US" sz="1000" dirty="0">
              <a:latin typeface="Calibri" panose="020F0502020204030204" pitchFamily="34" charset="0"/>
            </a:endParaRPr>
          </a:p>
          <a:p>
            <a:r>
              <a:rPr lang="en-US" sz="1000" dirty="0">
                <a:latin typeface="Calibri" panose="020F0502020204030204" pitchFamily="34" charset="0"/>
              </a:rPr>
              <a:t>The strategy for minimizing the attack surface area first reduces the number of necessary internet entry points. It then eliminates non-critical internet entry points, and separates end user traffic from the management traffic. The strategy also obfuscates any necessary internet entry points so that untrusted end users cannot access them. Finally, it decouples internet entry points to minimize the effects of the attacks. This strategy can be accomplished with Amazon VPC.</a:t>
            </a:r>
          </a:p>
          <a:p>
            <a:endParaRPr lang="en-US" sz="1000" dirty="0">
              <a:latin typeface="Calibri" panose="020F0502020204030204" pitchFamily="34" charset="0"/>
            </a:endParaRPr>
          </a:p>
          <a:p>
            <a:r>
              <a:rPr lang="en-US" sz="1000" dirty="0">
                <a:latin typeface="Calibri" panose="020F0502020204030204" pitchFamily="34" charset="0"/>
              </a:rPr>
              <a:t>Within AWS, you can take advantage of two forms of scaling: horizontal scaling and vertical scaling. In terms of DDOS, you can take advantage of scaling in AWS in three different ways. First, select the appropriate instance types for your application. Next, configure services such as Elastic Load Balancing and Amazon EC2 Auto Scaling to automatically scale your resources. Finally, use the inherent scale that is built into the AWS global services, like Amazon </a:t>
            </a:r>
            <a:r>
              <a:rPr lang="en-US" sz="1000" dirty="0" err="1">
                <a:latin typeface="Calibri" panose="020F0502020204030204" pitchFamily="34" charset="0"/>
              </a:rPr>
              <a:t>CloudFront</a:t>
            </a:r>
            <a:r>
              <a:rPr lang="en-US" sz="1000" dirty="0">
                <a:latin typeface="Calibri" panose="020F0502020204030204" pitchFamily="34" charset="0"/>
              </a:rPr>
              <a:t> and Amazon Route 53.</a:t>
            </a:r>
          </a:p>
          <a:p>
            <a:endParaRPr lang="en-US" sz="1000" dirty="0">
              <a:latin typeface="Calibri" panose="020F0502020204030204" pitchFamily="34" charset="0"/>
            </a:endParaRPr>
          </a:p>
          <a:p>
            <a:r>
              <a:rPr lang="en-US" sz="1000" dirty="0">
                <a:latin typeface="Calibri" panose="020F0502020204030204" pitchFamily="34" charset="0"/>
              </a:rPr>
              <a:t>The classic load balancer from ELB only supports valid Transmission Control Protocol-or TCP-requests. Because of this feature, DDOS attacks such as User Datagram Protocol-or UDP-floods and SYN floods cannot reach your instances. You can set a condition to incrementally add new instances to the Auto Scaling group when network traffic is high, which is typical of DDOS attacks.</a:t>
            </a:r>
          </a:p>
          <a:p>
            <a:endParaRPr lang="en-US" sz="1000" dirty="0">
              <a:latin typeface="Calibri" panose="020F0502020204030204" pitchFamily="34" charset="0"/>
            </a:endParaRPr>
          </a:p>
          <a:p>
            <a:r>
              <a:rPr lang="en-US" sz="1000" dirty="0">
                <a:latin typeface="Calibri" panose="020F0502020204030204" pitchFamily="34" charset="0"/>
              </a:rPr>
              <a:t>To learn more about the various types of ELB load balancers-which are application load balancers, network load balancers, and classic load balancers-select the link. https://aws.amazon.com/elasticloadbalancing/</a:t>
            </a:r>
          </a:p>
          <a:p>
            <a:endParaRPr lang="en-US" sz="1000" dirty="0">
              <a:latin typeface="Calibri" panose="020F0502020204030204" pitchFamily="34" charset="0"/>
            </a:endParaRPr>
          </a:p>
          <a:p>
            <a:r>
              <a:rPr lang="en-US" sz="1000" dirty="0">
                <a:latin typeface="Calibri" panose="020F0502020204030204" pitchFamily="34" charset="0"/>
              </a:rPr>
              <a:t>You can use services that are available within AWS Regions-such as ELB and Amazon Elastic Compute Cloud, or Amazon EC2-to build DDOS resiliency and scale that can handle unexpected volumes of traffic within a given Region. Services that are available in AWS edge locations-like Amazon </a:t>
            </a:r>
            <a:r>
              <a:rPr lang="en-US" sz="1000" dirty="0" err="1">
                <a:latin typeface="Calibri" panose="020F0502020204030204" pitchFamily="34" charset="0"/>
              </a:rPr>
              <a:t>CloudFront</a:t>
            </a:r>
            <a:r>
              <a:rPr lang="en-US" sz="1000" dirty="0">
                <a:latin typeface="Calibri" panose="020F0502020204030204" pitchFamily="34" charset="0"/>
              </a:rPr>
              <a:t>, AWS WAF, Amazon Route 53, and Amazon API Gateway-allow you to take advantage of a global network of edge locations. You can use these edge locations to provide your application with greater fault tolerance and increased scale for managing larger volumes of traffic. </a:t>
            </a:r>
          </a:p>
          <a:p>
            <a:endParaRPr lang="en-US" sz="1000" dirty="0">
              <a:latin typeface="Calibri" panose="020F0502020204030204" pitchFamily="34" charset="0"/>
            </a:endParaRPr>
          </a:p>
          <a:p>
            <a:r>
              <a:rPr lang="en-US" sz="1000" dirty="0">
                <a:latin typeface="Calibri" panose="020F0502020204030204" pitchFamily="34" charset="0"/>
              </a:rPr>
              <a:t>Amazon </a:t>
            </a:r>
            <a:r>
              <a:rPr lang="en-US" sz="1000" dirty="0" err="1">
                <a:latin typeface="Calibri" panose="020F0502020204030204" pitchFamily="34" charset="0"/>
              </a:rPr>
              <a:t>CloudFront</a:t>
            </a:r>
            <a:r>
              <a:rPr lang="en-US" sz="1000" dirty="0">
                <a:latin typeface="Calibri" panose="020F0502020204030204" pitchFamily="34" charset="0"/>
              </a:rPr>
              <a:t> also has filtering capabilities, which help ensure that only valid TCP connections and HTTP requests are made. It can also drop invalid requests.</a:t>
            </a:r>
          </a:p>
          <a:p>
            <a:endParaRPr lang="en-US" sz="1000" dirty="0">
              <a:latin typeface="Calibri" panose="020F0502020204030204" pitchFamily="34" charset="0"/>
            </a:endParaRPr>
          </a:p>
          <a:p>
            <a:r>
              <a:rPr lang="en-US" sz="1000" dirty="0">
                <a:latin typeface="Calibri" panose="020F0502020204030204" pitchFamily="34" charset="0"/>
              </a:rPr>
              <a:t>A WAF-or web application firewall-is a tool that applies a set of rules to HTTP traffic. These rules filter web requests based on data such as IP addresses, HTTP headers, HTTP body, or uniform resource identifier-or URI-strings. Web application firewalls can be useful for mitigating DDOS attacks by offloading illegitimate traffic.</a:t>
            </a:r>
          </a:p>
          <a:p>
            <a:endParaRPr lang="en-US" sz="1000" dirty="0">
              <a:latin typeface="Calibri" panose="020F0502020204030204" pitchFamily="34" charset="0"/>
            </a:endParaRPr>
          </a:p>
          <a:p>
            <a:r>
              <a:rPr lang="en-US" sz="1000" dirty="0">
                <a:latin typeface="Calibri" panose="020F0502020204030204" pitchFamily="34" charset="0"/>
              </a:rPr>
              <a:t>Select the link for more information on the AWS Best Practices for </a:t>
            </a:r>
            <a:r>
              <a:rPr lang="en-US" sz="1000" dirty="0" err="1">
                <a:latin typeface="Calibri" panose="020F0502020204030204" pitchFamily="34" charset="0"/>
              </a:rPr>
              <a:t>DDoS</a:t>
            </a:r>
            <a:r>
              <a:rPr lang="en-US" sz="1000" dirty="0">
                <a:latin typeface="Calibri" panose="020F0502020204030204" pitchFamily="34" charset="0"/>
              </a:rPr>
              <a:t> Resiliency whitepaper.</a:t>
            </a:r>
          </a:p>
          <a:p>
            <a:r>
              <a:rPr lang="en-US" sz="1000" dirty="0">
                <a:latin typeface="Calibri" panose="020F0502020204030204" pitchFamily="34" charset="0"/>
              </a:rPr>
              <a:t>https://d0.awsstatic.com/whitepapers/Security/DDoS_White_Paper.pdf	</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350415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645552" cy="4639278"/>
          </a:xfrm>
        </p:spPr>
        <p:txBody>
          <a:bodyPr/>
          <a:lstStyle/>
          <a:p>
            <a:r>
              <a:rPr lang="en-US" sz="1000" b="0" i="0" kern="1200" dirty="0">
                <a:solidFill>
                  <a:schemeClr val="tx1"/>
                </a:solidFill>
                <a:effectLst/>
                <a:latin typeface="Calibri" panose="020F0502020204030204" pitchFamily="34" charset="0"/>
              </a:rPr>
              <a:t>Amazon Inspector automatically assesses applications for vulnerabilities and deviations from best practices. After performing an assessment, Amazon Inspector produces a detailed report with prioritized steps for remediation.</a:t>
            </a:r>
          </a:p>
          <a:p>
            <a:endParaRPr lang="en-US" sz="1000" b="0" i="0" kern="1200" dirty="0">
              <a:solidFill>
                <a:schemeClr val="tx1"/>
              </a:solidFill>
              <a:effectLst/>
              <a:latin typeface="Calibri" panose="020F0502020204030204" pitchFamily="34" charset="0"/>
            </a:endParaRPr>
          </a:p>
          <a:p>
            <a:r>
              <a:rPr lang="en-US" sz="1000" b="0" i="0" kern="1200" dirty="0">
                <a:solidFill>
                  <a:schemeClr val="tx1"/>
                </a:solidFill>
                <a:effectLst/>
                <a:latin typeface="Calibri" panose="020F0502020204030204" pitchFamily="34" charset="0"/>
              </a:rPr>
              <a:t>Application testing is key to moving fast, but staying safe can be challenging. Security assessments are highly manual, which can result in delays or missed security checks. Valuable security subject matter experts are spending too much of their time on route security assessments. Amazon Inspector can help in these areas.</a:t>
            </a:r>
          </a:p>
          <a:p>
            <a:endParaRPr lang="en-US" sz="1000" b="0" i="0" kern="1200" dirty="0">
              <a:solidFill>
                <a:schemeClr val="tx1"/>
              </a:solidFill>
              <a:effectLst/>
              <a:latin typeface="Calibri" panose="020F0502020204030204" pitchFamily="34" charset="0"/>
            </a:endParaRPr>
          </a:p>
          <a:p>
            <a:r>
              <a:rPr lang="en-US" sz="1000" b="0" i="0" kern="1200" dirty="0">
                <a:solidFill>
                  <a:schemeClr val="tx1"/>
                </a:solidFill>
                <a:effectLst/>
                <a:latin typeface="Calibri" panose="020F0502020204030204" pitchFamily="34" charset="0"/>
              </a:rPr>
              <a:t>Select the link to learn more about Amazon Inspector. </a:t>
            </a:r>
          </a:p>
          <a:p>
            <a:r>
              <a:rPr kumimoji="0" lang="ja-JP" altLang="ja-JP" sz="1000" b="0" i="0" u="none" strike="noStrike" cap="none" normalizeH="0" baseline="0" dirty="0">
                <a:ln>
                  <a:noFill/>
                </a:ln>
                <a:solidFill>
                  <a:srgbClr val="015BA7"/>
                </a:solidFill>
                <a:effectLst/>
                <a:latin typeface="Calibri" panose="020F0502020204030204" pitchFamily="34" charset="0"/>
                <a:ea typeface="Meiryo UI" panose="020B0604030504040204" pitchFamily="50" charset="-128"/>
                <a:hlinkClick r:id="rId3"/>
              </a:rPr>
              <a:t>https://aws.amazon.com/inspector/</a:t>
            </a:r>
            <a:endParaRPr kumimoji="0" lang="en-US" altLang="ja-JP" sz="1000" b="0" i="0" u="none" strike="noStrike" cap="none" normalizeH="0" baseline="0" dirty="0">
              <a:ln>
                <a:noFill/>
              </a:ln>
              <a:solidFill>
                <a:srgbClr val="015BA7"/>
              </a:solidFill>
              <a:effectLst/>
              <a:latin typeface="Calibri" panose="020F0502020204030204" pitchFamily="34" charset="0"/>
              <a:ea typeface="Meiryo UI" panose="020B0604030504040204" pitchFamily="50" charset="-128"/>
            </a:endParaRPr>
          </a:p>
          <a:p>
            <a:endParaRPr kumimoji="0" lang="en-US" altLang="ja-JP" b="0" i="0" u="none" strike="noStrike" cap="none" normalizeH="0" baseline="0" dirty="0">
              <a:ln>
                <a:noFill/>
              </a:ln>
              <a:solidFill>
                <a:schemeClr val="tx1"/>
              </a:solidFill>
              <a:effectLst/>
              <a:ea typeface="Meiryo UI" panose="020B0604030504040204" pitchFamily="50" charset="-128"/>
            </a:endParaRPr>
          </a:p>
        </p:txBody>
      </p:sp>
    </p:spTree>
    <p:extLst>
      <p:ext uri="{BB962C8B-B14F-4D97-AF65-F5344CB8AC3E}">
        <p14:creationId xmlns:p14="http://schemas.microsoft.com/office/powerpoint/2010/main" val="1837344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rPr>
              <a:t>To help you get started quickly, Amazon Inspector includes a knowledge base  with hundreds of rules that are mapped to common security compliance standards and vulnerability definitions. These rules are regularly updated by AWS security researchers.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Calibri" panose="020F0502020204030204" pitchFamily="34" charset="0"/>
              </a:rPr>
              <a:t>Examples of built-in rules that you can use in Amazon Inspector to send notifications include checking for whether remote root login is enabled, and whether vulnerable software versions are installed. </a:t>
            </a:r>
          </a:p>
        </p:txBody>
      </p:sp>
    </p:spTree>
    <p:extLst>
      <p:ext uri="{BB962C8B-B14F-4D97-AF65-F5344CB8AC3E}">
        <p14:creationId xmlns:p14="http://schemas.microsoft.com/office/powerpoint/2010/main" val="1974782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82751"/>
          </a:xfrm>
        </p:spPr>
        <p:txBody>
          <a:bodyPr/>
          <a:lstStyle/>
          <a:p>
            <a:r>
              <a:rPr lang="en-US" sz="1000" dirty="0">
                <a:latin typeface="Calibri" panose="020F0502020204030204" pitchFamily="34" charset="0"/>
              </a:rPr>
              <a:t>Displayed is an example of findings from Amazon Inspector, which prioritizes the list by severity. </a:t>
            </a:r>
          </a:p>
          <a:p>
            <a:endParaRPr lang="en-US" sz="1000" dirty="0">
              <a:latin typeface="Calibri" panose="020F0502020204030204" pitchFamily="34" charset="0"/>
            </a:endParaRPr>
          </a:p>
          <a:p>
            <a:r>
              <a:rPr lang="en-US" sz="1000" dirty="0">
                <a:latin typeface="Calibri" panose="020F0502020204030204" pitchFamily="34" charset="0"/>
              </a:rPr>
              <a:t>Findings are potential security issues that are discovered during the Amazon Inspector’s assessment of the selected assessment target. Findings contain both a detailed description of the security issues and recommendations for how to solve them. The details of a specific finding include:</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The name of the assessment target, which includes the Amazon EC2 instance where this finding was registered</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The name of the assessment template that was used to produce this finding</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The assessment run start time, end time, and status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The name of the rules package that includes the rule that triggered this finding</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The name of the finding</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The severity of the finding</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The description of the finding</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And remediation steps</a:t>
            </a:r>
          </a:p>
          <a:p>
            <a:endParaRPr lang="en-US" sz="1000" dirty="0">
              <a:latin typeface="Calibri" panose="020F0502020204030204" pitchFamily="34" charset="0"/>
            </a:endParaRPr>
          </a:p>
          <a:p>
            <a:r>
              <a:rPr lang="en-US" sz="1000" dirty="0">
                <a:latin typeface="Calibri" panose="020F0502020204030204" pitchFamily="34" charset="0"/>
              </a:rPr>
              <a:t>Select the link to learn more about Amazon Inspector findings. </a:t>
            </a:r>
          </a:p>
          <a:p>
            <a:r>
              <a:rPr lang="en-US" sz="1000" dirty="0">
                <a:latin typeface="Calibri" panose="020F0502020204030204" pitchFamily="34" charset="0"/>
                <a:hlinkClick r:id="rId3"/>
              </a:rPr>
              <a:t>http://docs.aws.amazon.com/inspector/latest/userguide/inspector_findings.html</a:t>
            </a:r>
            <a:endParaRPr lang="en-US" sz="1000" dirty="0">
              <a:latin typeface="Calibri" panose="020F0502020204030204" pitchFamily="34" charset="0"/>
            </a:endParaRPr>
          </a:p>
        </p:txBody>
      </p:sp>
    </p:spTree>
    <p:extLst>
      <p:ext uri="{BB962C8B-B14F-4D97-AF65-F5344CB8AC3E}">
        <p14:creationId xmlns:p14="http://schemas.microsoft.com/office/powerpoint/2010/main" val="2632147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Displayed is an example of a recommended remediation step that you could complete to fix the potential security issue that was described by the finding. </a:t>
            </a:r>
          </a:p>
          <a:p>
            <a:r>
              <a:rPr lang="en-US" sz="1000" kern="1200" dirty="0">
                <a:solidFill>
                  <a:schemeClr val="tx1"/>
                </a:solidFill>
                <a:effectLst/>
                <a:latin typeface="Calibri" panose="020F0502020204030204" pitchFamily="34" charset="0"/>
                <a:ea typeface="+mn-ea"/>
                <a:cs typeface="+mn-cs"/>
              </a:rPr>
              <a:t>The remediation step information provides the name of the rule package, the when the scan was run, the time when the scan was completed, and specific information on the finding. In this high severity example, the remediation step information provides the instance ID, and it mentions that the root credentials are still allowed to login over Secure Shell, or SSH.  </a:t>
            </a:r>
          </a:p>
        </p:txBody>
      </p:sp>
    </p:spTree>
    <p:extLst>
      <p:ext uri="{BB962C8B-B14F-4D97-AF65-F5344CB8AC3E}">
        <p14:creationId xmlns:p14="http://schemas.microsoft.com/office/powerpoint/2010/main" val="2729573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3805177"/>
          </a:xfrm>
        </p:spPr>
        <p: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lang="en-US" sz="1000" b="0" i="0" kern="1200" dirty="0">
                <a:solidFill>
                  <a:schemeClr val="tx1"/>
                </a:solidFill>
                <a:effectLst/>
                <a:latin typeface="Calibri" panose="020F0502020204030204" pitchFamily="34" charset="0"/>
                <a:cs typeface="Arial" panose="020B0604020202020204" pitchFamily="34" charset="0"/>
              </a:rPr>
              <a:t>In addition to Amazon Inspector, we also offer AWS Shield, which comes in two options: AWS Shield Standard or AWS Shield Advanced.</a:t>
            </a:r>
          </a:p>
          <a:p>
            <a:pPr marL="0" marR="0" lvl="0" indent="0" algn="l" defTabSz="457200" rtl="0" eaLnBrk="1" fontAlgn="auto" latinLnBrk="0" hangingPunct="1">
              <a:lnSpc>
                <a:spcPct val="100000"/>
              </a:lnSpc>
              <a:spcBef>
                <a:spcPts val="0"/>
              </a:spcBef>
              <a:spcAft>
                <a:spcPts val="600"/>
              </a:spcAft>
              <a:buClrTx/>
              <a:buSzTx/>
              <a:buFontTx/>
              <a:buNone/>
              <a:tabLst/>
              <a:defRPr/>
            </a:pPr>
            <a:endParaRPr lang="en-US" sz="1000" b="0" i="0" kern="1200" dirty="0">
              <a:solidFill>
                <a:schemeClr val="tx1"/>
              </a:solidFill>
              <a:effectLst/>
              <a:latin typeface="Calibri" panose="020F050202020403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r>
              <a:rPr lang="en-US" sz="1000" b="0" i="0" kern="1200" dirty="0">
                <a:solidFill>
                  <a:schemeClr val="tx1"/>
                </a:solidFill>
                <a:effectLst/>
                <a:latin typeface="Calibri" panose="020F0502020204030204" pitchFamily="34" charset="0"/>
                <a:cs typeface="Arial" panose="020B0604020202020204" pitchFamily="34" charset="0"/>
              </a:rPr>
              <a:t>AWS Shield Standard is available to all AWS accounts at no additional cost. AWS Shield Advanced is a pay-as—you-go service that provides additional protections, features, and benefits, such as expanded DDOS attack protection for your Amazon EC2 instances, ELB load balancers, </a:t>
            </a:r>
            <a:r>
              <a:rPr lang="en-US" sz="1000" b="0" i="0" kern="1200" dirty="0" err="1">
                <a:solidFill>
                  <a:schemeClr val="tx1"/>
                </a:solidFill>
                <a:effectLst/>
                <a:latin typeface="Calibri" panose="020F0502020204030204" pitchFamily="34" charset="0"/>
                <a:cs typeface="Arial" panose="020B0604020202020204" pitchFamily="34" charset="0"/>
              </a:rPr>
              <a:t>CloudFront</a:t>
            </a:r>
            <a:r>
              <a:rPr lang="en-US" sz="1000" b="0" i="0" kern="1200" dirty="0">
                <a:solidFill>
                  <a:schemeClr val="tx1"/>
                </a:solidFill>
                <a:effectLst/>
                <a:latin typeface="Calibri" panose="020F0502020204030204" pitchFamily="34" charset="0"/>
                <a:cs typeface="Arial" panose="020B0604020202020204" pitchFamily="34" charset="0"/>
              </a:rPr>
              <a:t> distributions, and Amazon Route 53 hosted zones.</a:t>
            </a:r>
          </a:p>
          <a:p>
            <a:pPr marL="0" marR="0" lvl="0" indent="0" algn="l" defTabSz="457200" rtl="0" eaLnBrk="1" fontAlgn="auto" latinLnBrk="0" hangingPunct="1">
              <a:lnSpc>
                <a:spcPct val="100000"/>
              </a:lnSpc>
              <a:spcBef>
                <a:spcPts val="0"/>
              </a:spcBef>
              <a:spcAft>
                <a:spcPts val="600"/>
              </a:spcAft>
              <a:buClrTx/>
              <a:buSzTx/>
              <a:buFontTx/>
              <a:buNone/>
              <a:tabLst/>
              <a:defRPr/>
            </a:pPr>
            <a:endParaRPr lang="en-US" sz="1000" b="0" i="0" kern="1200" dirty="0">
              <a:solidFill>
                <a:schemeClr val="tx1"/>
              </a:solidFill>
              <a:effectLst/>
              <a:latin typeface="Calibri" panose="020F050202020403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600"/>
              </a:spcAft>
              <a:buClrTx/>
              <a:buSzTx/>
              <a:buFontTx/>
              <a:buNone/>
              <a:tabLst/>
              <a:defRPr/>
            </a:pPr>
            <a:r>
              <a:rPr lang="en-US" sz="1000" b="0" i="0" kern="1200" dirty="0">
                <a:solidFill>
                  <a:schemeClr val="tx1"/>
                </a:solidFill>
                <a:effectLst/>
                <a:latin typeface="Calibri" panose="020F0502020204030204" pitchFamily="34" charset="0"/>
                <a:cs typeface="Arial" panose="020B0604020202020204" pitchFamily="34" charset="0"/>
              </a:rPr>
              <a:t>To learn more information about AWS Shield and managed DDOS Protection, select the link. </a:t>
            </a:r>
            <a:r>
              <a:rPr lang="en-US" sz="1000" dirty="0">
                <a:latin typeface="Calibri" panose="020F0502020204030204" pitchFamily="34" charset="0"/>
                <a:hlinkClick r:id="rId3"/>
              </a:rPr>
              <a:t>https://aws.amazon.com/shield/</a:t>
            </a:r>
            <a:r>
              <a:rPr lang="en-US" sz="1000" dirty="0">
                <a:latin typeface="Calibri" panose="020F0502020204030204" pitchFamily="34" charset="0"/>
              </a:rPr>
              <a:t> </a:t>
            </a:r>
          </a:p>
        </p:txBody>
      </p:sp>
    </p:spTree>
    <p:extLst>
      <p:ext uri="{BB962C8B-B14F-4D97-AF65-F5344CB8AC3E}">
        <p14:creationId xmlns:p14="http://schemas.microsoft.com/office/powerpoint/2010/main" val="949234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Displayed are examples of the types of threats that an infrastructure might face. AWS Shield provides expanded protection against many types of attacks, such as HTTP floods on the application layer.</a:t>
            </a:r>
          </a:p>
          <a:p>
            <a:endParaRPr lang="en-US" sz="1000" dirty="0">
              <a:latin typeface="Calibri" panose="020F0502020204030204" pitchFamily="34" charset="0"/>
            </a:endParaRPr>
          </a:p>
          <a:p>
            <a:r>
              <a:rPr lang="en-US" sz="1000" dirty="0">
                <a:latin typeface="Calibri" panose="020F0502020204030204" pitchFamily="34" charset="0"/>
              </a:rPr>
              <a:t>With an HTTP flood, including GET and POST floods, an attacker sends multiple HTTP requests that appear to be from a real user of the web application. Cache-busting attacks are a type of HTTP flood that uses variations in the HTTP request's query string. This type of attack prevents the use of edge-located and cached content. It forces the content to be served from the origin web server, which can cause additional and potentially damaging strain on the origin web server.</a:t>
            </a:r>
          </a:p>
          <a:p>
            <a:endParaRPr lang="en-US" sz="1000" dirty="0">
              <a:latin typeface="Calibri" panose="020F0502020204030204" pitchFamily="34" charset="0"/>
            </a:endParaRPr>
          </a:p>
          <a:p>
            <a:r>
              <a:rPr lang="en-US" sz="1000" dirty="0">
                <a:latin typeface="Calibri" panose="020F0502020204030204" pitchFamily="34" charset="0"/>
              </a:rPr>
              <a:t>When you use AWS Shield along with AWS WAF, you also add protection for application attacks. Examples of these attacks include as SQL injection and bad bots that can produce crawlers or content scrapers. </a:t>
            </a:r>
          </a:p>
          <a:p>
            <a:endParaRPr lang="en-US" sz="1000" dirty="0">
              <a:latin typeface="Calibri" panose="020F0502020204030204" pitchFamily="34" charset="0"/>
            </a:endParaRPr>
          </a:p>
          <a:p>
            <a:r>
              <a:rPr lang="en-US" sz="1000" dirty="0">
                <a:latin typeface="Calibri" panose="020F0502020204030204" pitchFamily="34" charset="0"/>
              </a:rPr>
              <a:t>As an AWS Shield Advanced customer, for example, you can contact a 24/7 DDOS response team for assistance during a DDOS attack. You also have exclusive access to advanced, real-time metrics and reports for extensive visibility into attacks on your AWS resources. With the assistance of the DDOS response team, AWS Shield Advanced includes intelligent DDOS attack detection and mitigation for network layer 3, transport layer 4, and even application layer 7 attacks. </a:t>
            </a:r>
          </a:p>
          <a:p>
            <a:endParaRPr lang="en-US" sz="1000" dirty="0">
              <a:latin typeface="Calibri" panose="020F0502020204030204" pitchFamily="34" charset="0"/>
            </a:endParaRPr>
          </a:p>
          <a:p>
            <a:endParaRPr lang="en-US" dirty="0"/>
          </a:p>
        </p:txBody>
      </p:sp>
    </p:spTree>
    <p:extLst>
      <p:ext uri="{BB962C8B-B14F-4D97-AF65-F5344CB8AC3E}">
        <p14:creationId xmlns:p14="http://schemas.microsoft.com/office/powerpoint/2010/main" val="1006740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63992"/>
          </a:xfrm>
        </p:spPr>
        <p:txBody>
          <a:bodyPr/>
          <a:lstStyle/>
          <a:p>
            <a:r>
              <a:rPr lang="en-US" sz="1000" dirty="0">
                <a:latin typeface="Calibri" panose="020F0502020204030204" pitchFamily="34" charset="0"/>
              </a:rPr>
              <a:t>The benefits of AWS Shield Standard include AWS integration for DDOS protection without having to change your infrastructure. Your AWS resources are automatically protected from the common, most frequently occurring network and transport-layer DDOS attacks. You can achieve a higher level of defense by using the AWS Management Console or API operations to enable AWS Shield Advanced protection for the Elastic IP, ELB, </a:t>
            </a:r>
            <a:r>
              <a:rPr lang="en-US" sz="1000" dirty="0" err="1">
                <a:latin typeface="Calibri" panose="020F0502020204030204" pitchFamily="34" charset="0"/>
              </a:rPr>
              <a:t>CloudFront</a:t>
            </a:r>
            <a:r>
              <a:rPr lang="en-US" sz="1000" dirty="0">
                <a:latin typeface="Calibri" panose="020F0502020204030204" pitchFamily="34" charset="0"/>
              </a:rPr>
              <a:t> or Route 53 resources that you want to protect.</a:t>
            </a:r>
          </a:p>
          <a:p>
            <a:endParaRPr lang="en-US" sz="1000" dirty="0">
              <a:latin typeface="Calibri" panose="020F0502020204030204" pitchFamily="34" charset="0"/>
            </a:endParaRPr>
          </a:p>
          <a:p>
            <a:r>
              <a:rPr lang="en-US" sz="1000" dirty="0">
                <a:latin typeface="Calibri" panose="020F0502020204030204" pitchFamily="34" charset="0"/>
              </a:rPr>
              <a:t>AWS Shield Standard provides always-on network flow monitoring, which inspects incoming traffic to AWS. AWS Shield Standard uses a combination of traffic signatures, anomaly algorithms, and other analysis techniques to detect malicious traffic in real-time. Automated mitigation techniques are built-into AWS Shield Standard, which protects you against common, frequently occurring infrastructure attacks. Automatic mitigations are applied inline to your applications so that there is no impact on latency. Always-on detection and inline mitigation minimize application downtime, and you do not need to engage AWS Support to receive DDOS protection. </a:t>
            </a:r>
          </a:p>
          <a:p>
            <a:endParaRPr lang="en-US" sz="1000" dirty="0">
              <a:latin typeface="Calibri" panose="020F0502020204030204" pitchFamily="34" charset="0"/>
            </a:endParaRPr>
          </a:p>
          <a:p>
            <a:r>
              <a:rPr lang="en-US" sz="1000" dirty="0">
                <a:latin typeface="Calibri" panose="020F0502020204030204" pitchFamily="34" charset="0"/>
              </a:rPr>
              <a:t>As an AWS customer, this protection is affordable because it does not require additional costs, resources, or time to initiate. With AWS Shield Advanced, you get "DDOS cost protection," which is a feature that protects your AWS bill from Amazon EC2, ELB, </a:t>
            </a:r>
            <a:r>
              <a:rPr lang="en-US" sz="1000" dirty="0" err="1">
                <a:latin typeface="Calibri" panose="020F0502020204030204" pitchFamily="34" charset="0"/>
              </a:rPr>
              <a:t>CloudFront</a:t>
            </a:r>
            <a:r>
              <a:rPr lang="en-US" sz="1000" dirty="0">
                <a:latin typeface="Calibri" panose="020F0502020204030204" pitchFamily="34" charset="0"/>
              </a:rPr>
              <a:t> and Route 53 usage spikes that result from a DDOS attack.</a:t>
            </a:r>
          </a:p>
          <a:p>
            <a:endParaRPr lang="en-US" sz="1000" dirty="0">
              <a:latin typeface="Calibri" panose="020F0502020204030204" pitchFamily="34" charset="0"/>
            </a:endParaRPr>
          </a:p>
          <a:p>
            <a:r>
              <a:rPr lang="en-US" sz="1000" dirty="0">
                <a:latin typeface="Calibri" panose="020F0502020204030204" pitchFamily="34" charset="0"/>
              </a:rPr>
              <a:t>With AWS Shield Advanced, you have the flexibility to write customized rules to mitigate sophisticated application-layer attacks. These customizable rules can be deployed instantly, which allows you to quickly mitigate attacks. You can set up proactive rules to automatically block bad traffic or to respond to incidents as they occur. You can also engage the 24/7 AWS DDOS Response Team, who can write rules on your behalf to mitigate application layer DDOS attacks.</a:t>
            </a:r>
          </a:p>
          <a:p>
            <a:endParaRPr lang="en-US" dirty="0"/>
          </a:p>
        </p:txBody>
      </p:sp>
    </p:spTree>
    <p:extLst>
      <p:ext uri="{BB962C8B-B14F-4D97-AF65-F5344CB8AC3E}">
        <p14:creationId xmlns:p14="http://schemas.microsoft.com/office/powerpoint/2010/main" val="170698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With AWS Shield Standard, you are protected against layer 3 and layer 4 attacks with automatic detection and mitigation. You are protected from the most common attacks, such as SYN floods, UDP floods, and reflection attacks. This protection is built into AWS services. </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You can also get layer 7 protection, including AWS WAF, which can be used to mitigate layer 7 DDOS attacks. AWS Shield services range from self-service to pay-as-you-go, so you might not have any additional costs beyond what you are already paying for your AWS WAF and services. </a:t>
            </a:r>
          </a:p>
        </p:txBody>
      </p:sp>
    </p:spTree>
    <p:extLst>
      <p:ext uri="{BB962C8B-B14F-4D97-AF65-F5344CB8AC3E}">
        <p14:creationId xmlns:p14="http://schemas.microsoft.com/office/powerpoint/2010/main" val="1960970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In part 1, you will review principles of the security pillar. </a:t>
            </a:r>
          </a:p>
          <a:p>
            <a:r>
              <a:rPr lang="en-US" sz="1000" kern="1200" dirty="0">
                <a:solidFill>
                  <a:schemeClr val="tx1"/>
                </a:solidFill>
                <a:effectLst/>
                <a:latin typeface="Calibri" panose="020F0502020204030204" pitchFamily="34" charset="0"/>
                <a:ea typeface="+mn-ea"/>
                <a:cs typeface="+mn-cs"/>
              </a:rPr>
              <a:t>In part 2, you will learn how to prevent common security exploits. </a:t>
            </a:r>
          </a:p>
          <a:p>
            <a:r>
              <a:rPr lang="en-US" sz="1000" kern="1200" dirty="0">
                <a:solidFill>
                  <a:schemeClr val="tx1"/>
                </a:solidFill>
                <a:effectLst/>
                <a:latin typeface="Calibri" panose="020F0502020204030204" pitchFamily="34" charset="0"/>
                <a:ea typeface="+mn-ea"/>
                <a:cs typeface="+mn-cs"/>
              </a:rPr>
              <a:t>In part 3, you will learn how to secure data in </a:t>
            </a:r>
            <a:r>
              <a:rPr lang="en-US" sz="1000" kern="1200" dirty="0" err="1">
                <a:solidFill>
                  <a:schemeClr val="tx1"/>
                </a:solidFill>
                <a:effectLst/>
                <a:latin typeface="Calibri" panose="020F0502020204030204" pitchFamily="34" charset="0"/>
                <a:ea typeface="+mn-ea"/>
                <a:cs typeface="+mn-cs"/>
              </a:rPr>
              <a:t>CloudFront</a:t>
            </a:r>
            <a:r>
              <a:rPr lang="en-US" sz="1000" kern="1200" dirty="0">
                <a:solidFill>
                  <a:schemeClr val="tx1"/>
                </a:solidFill>
                <a:effectLst/>
                <a:latin typeface="Calibri" panose="020F0502020204030204" pitchFamily="34" charset="0"/>
                <a:ea typeface="+mn-ea"/>
                <a:cs typeface="+mn-cs"/>
              </a:rPr>
              <a:t>.</a:t>
            </a:r>
          </a:p>
          <a:p>
            <a:r>
              <a:rPr lang="en-US" sz="1000" kern="1200" dirty="0">
                <a:solidFill>
                  <a:schemeClr val="tx1"/>
                </a:solidFill>
                <a:effectLst/>
                <a:latin typeface="Calibri" panose="020F0502020204030204" pitchFamily="34" charset="0"/>
                <a:ea typeface="+mn-ea"/>
                <a:cs typeface="+mn-cs"/>
              </a:rPr>
              <a:t>In part 4, you will learn about encrypting your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ea typeface="+mn-ea"/>
                <a:cs typeface="+mn-cs"/>
              </a:rPr>
              <a:t>In part 5, you will review best practices for authentication. </a:t>
            </a:r>
          </a:p>
          <a:p>
            <a:endParaRPr lang="en-US" sz="1000" kern="1200" dirty="0">
              <a:solidFill>
                <a:schemeClr val="tx1"/>
              </a:solidFill>
              <a:effectLst/>
              <a:latin typeface="Calibri" panose="020F0502020204030204" pitchFamily="34" charset="0"/>
              <a:ea typeface="+mn-ea"/>
              <a:cs typeface="+mn-cs"/>
            </a:endParaRP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latin typeface="Calibri" panose="020F0502020204030204" pitchFamily="34" charset="0"/>
                <a:ea typeface="+mn-ea"/>
                <a:cs typeface="+mn-cs"/>
              </a:rPr>
              <a:t>We highly recommend that instructors familiarize themselves with the AWS KMS Cryptographic Details whitepaper by selecting the link.  </a:t>
            </a:r>
          </a:p>
          <a:p>
            <a:r>
              <a:rPr lang="en-US" sz="1000" u="sng" kern="1200" dirty="0">
                <a:solidFill>
                  <a:schemeClr val="tx1"/>
                </a:solidFill>
                <a:latin typeface="Calibri" panose="020F0502020204030204" pitchFamily="34" charset="0"/>
                <a:ea typeface="+mn-ea"/>
                <a:cs typeface="+mn-cs"/>
              </a:rPr>
              <a:t>https://d1.awsstatic.com/whitepapers/KMS-Cryptographic-Details.pdf </a:t>
            </a:r>
          </a:p>
        </p:txBody>
      </p:sp>
    </p:spTree>
    <p:extLst>
      <p:ext uri="{BB962C8B-B14F-4D97-AF65-F5344CB8AC3E}">
        <p14:creationId xmlns:p14="http://schemas.microsoft.com/office/powerpoint/2010/main" val="2836826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kern="1200" dirty="0">
                <a:solidFill>
                  <a:schemeClr val="tx1"/>
                </a:solidFill>
                <a:effectLst/>
                <a:latin typeface="Calibri" panose="020F0502020204030204" pitchFamily="34" charset="0"/>
                <a:ea typeface="+mn-ea"/>
                <a:cs typeface="Arial" panose="020B0604020202020204" pitchFamily="34" charset="0"/>
              </a:rPr>
              <a:t>AWS Shield Advanced </a:t>
            </a:r>
            <a:r>
              <a:rPr lang="en-US" sz="1000" b="0" i="0" kern="1200" dirty="0">
                <a:solidFill>
                  <a:schemeClr val="tx1"/>
                </a:solidFill>
                <a:effectLst/>
                <a:latin typeface="Calibri" panose="020F0502020204030204" pitchFamily="34" charset="0"/>
                <a:ea typeface="+mn-ea"/>
                <a:cs typeface="Arial" panose="020B0604020202020204" pitchFamily="34" charset="0"/>
              </a:rPr>
              <a:t>provides expanded DDOS attack protection, detection, and monitoring for your ELB load balancers, </a:t>
            </a:r>
            <a:r>
              <a:rPr lang="en-US" sz="1000" b="0" i="0" kern="1200" dirty="0" err="1">
                <a:solidFill>
                  <a:schemeClr val="tx1"/>
                </a:solidFill>
                <a:effectLst/>
                <a:latin typeface="Calibri" panose="020F0502020204030204" pitchFamily="34" charset="0"/>
                <a:ea typeface="+mn-ea"/>
                <a:cs typeface="Arial" panose="020B0604020202020204" pitchFamily="34" charset="0"/>
              </a:rPr>
              <a:t>CloudFront</a:t>
            </a:r>
            <a:r>
              <a:rPr lang="en-US" sz="1000" b="0" i="0" kern="1200" dirty="0">
                <a:solidFill>
                  <a:schemeClr val="tx1"/>
                </a:solidFill>
                <a:effectLst/>
                <a:latin typeface="Calibri" panose="020F0502020204030204" pitchFamily="34" charset="0"/>
                <a:ea typeface="+mn-ea"/>
                <a:cs typeface="Arial" panose="020B0604020202020204" pitchFamily="34" charset="0"/>
              </a:rPr>
              <a:t> distributions, Route 53 hosted zones, and resources that are attached to an Elastic IP address, such as Amazon EC2 instances.</a:t>
            </a:r>
          </a:p>
          <a:p>
            <a:endParaRPr lang="en-US" sz="1000" b="0" i="0" kern="1200" dirty="0">
              <a:solidFill>
                <a:schemeClr val="tx1"/>
              </a:solidFill>
              <a:effectLst/>
              <a:latin typeface="Calibri" panose="020F0502020204030204" pitchFamily="34" charset="0"/>
              <a:ea typeface="+mn-ea"/>
              <a:cs typeface="Arial" panose="020B0604020202020204" pitchFamily="34" charset="0"/>
            </a:endParaRPr>
          </a:p>
          <a:p>
            <a:r>
              <a:rPr lang="en-US" sz="1000" b="0" i="0" kern="1200" dirty="0">
                <a:solidFill>
                  <a:schemeClr val="tx1"/>
                </a:solidFill>
                <a:effectLst/>
                <a:latin typeface="Calibri" panose="020F0502020204030204" pitchFamily="34" charset="0"/>
                <a:ea typeface="+mn-ea"/>
                <a:cs typeface="Arial" panose="020B0604020202020204" pitchFamily="34" charset="0"/>
              </a:rPr>
              <a:t>AWS Shield Advanced provides protection against large scale DDOS attacks, and it also provides visibility into attack detection and mitigation. You receive the benefit of AWS WAF at no additional cost, access to a 24/7 DDOS response team, and cost protection that absorbs the cost of automatic scaling that can occur during a DDOS attack. </a:t>
            </a:r>
          </a:p>
          <a:p>
            <a:endParaRPr lang="en-US" sz="1000" b="0" i="0" kern="1200" dirty="0">
              <a:solidFill>
                <a:schemeClr val="tx1"/>
              </a:solidFill>
              <a:effectLst/>
              <a:latin typeface="Calibri" panose="020F0502020204030204" pitchFamily="34" charset="0"/>
              <a:ea typeface="+mn-ea"/>
              <a:cs typeface="Arial" panose="020B0604020202020204" pitchFamily="34" charset="0"/>
            </a:endParaRPr>
          </a:p>
          <a:p>
            <a:r>
              <a:rPr lang="en-US" sz="1000" b="0" i="0" kern="1200" dirty="0">
                <a:solidFill>
                  <a:schemeClr val="tx1"/>
                </a:solidFill>
                <a:effectLst/>
                <a:latin typeface="Calibri" panose="020F0502020204030204" pitchFamily="34" charset="0"/>
                <a:ea typeface="+mn-ea"/>
                <a:cs typeface="Arial" panose="020B0604020202020204" pitchFamily="34" charset="0"/>
              </a:rPr>
              <a:t>As an example of this added protection, say that you use AWS Shield Advanced to protect an Elastic IP address. During an attack, AWS Shield Advanced will automatically deploy your network access control lists—or ACLs—to the border of the AWS network. This action allows AWS Shield Advanced to provide protection against larger DDOS events. Typically, network ACLs are applied near your Amazon EC2 instances, which are within your VPC. The network ACL can mitigate attacks only as large as your VPC and instance can handle. For example, if the network interface that is attached to your Amazon EC2 instance can process up to 10 </a:t>
            </a:r>
            <a:r>
              <a:rPr lang="en-US" sz="1000" b="0" i="0" kern="1200" dirty="0" err="1">
                <a:solidFill>
                  <a:schemeClr val="tx1"/>
                </a:solidFill>
                <a:effectLst/>
                <a:latin typeface="Calibri" panose="020F0502020204030204" pitchFamily="34" charset="0"/>
                <a:ea typeface="+mn-ea"/>
                <a:cs typeface="Arial" panose="020B0604020202020204" pitchFamily="34" charset="0"/>
              </a:rPr>
              <a:t>Gbps</a:t>
            </a:r>
            <a:r>
              <a:rPr lang="en-US" sz="1000" b="0" i="0" kern="1200" dirty="0">
                <a:solidFill>
                  <a:schemeClr val="tx1"/>
                </a:solidFill>
                <a:effectLst/>
                <a:latin typeface="Calibri" panose="020F0502020204030204" pitchFamily="34" charset="0"/>
                <a:ea typeface="+mn-ea"/>
                <a:cs typeface="Arial" panose="020B0604020202020204" pitchFamily="34" charset="0"/>
              </a:rPr>
              <a:t>, volumes over 10 </a:t>
            </a:r>
            <a:r>
              <a:rPr lang="en-US" sz="1000" b="0" i="0" kern="1200" dirty="0" err="1">
                <a:solidFill>
                  <a:schemeClr val="tx1"/>
                </a:solidFill>
                <a:effectLst/>
                <a:latin typeface="Calibri" panose="020F0502020204030204" pitchFamily="34" charset="0"/>
                <a:ea typeface="+mn-ea"/>
                <a:cs typeface="Arial" panose="020B0604020202020204" pitchFamily="34" charset="0"/>
              </a:rPr>
              <a:t>Gbps</a:t>
            </a:r>
            <a:r>
              <a:rPr lang="en-US" sz="1000" b="0" i="0" kern="1200" dirty="0">
                <a:solidFill>
                  <a:schemeClr val="tx1"/>
                </a:solidFill>
                <a:effectLst/>
                <a:latin typeface="Calibri" panose="020F0502020204030204" pitchFamily="34" charset="0"/>
                <a:ea typeface="+mn-ea"/>
                <a:cs typeface="Arial" panose="020B0604020202020204" pitchFamily="34" charset="0"/>
              </a:rPr>
              <a:t> will slow down and possibly block traffic to that instance. During an attack, AWS Shield Advanced promotes your network ACL to the AWS border, which means that it can process multiple terabytes of traffic. Your network ACL can provide protection for your resource beyond the typical capacity of your network.</a:t>
            </a:r>
          </a:p>
          <a:p>
            <a:endParaRPr lang="en-US" b="0" i="0" kern="1200" dirty="0">
              <a:solidFill>
                <a:schemeClr val="tx1"/>
              </a:solidFill>
              <a:effectLst/>
              <a:ea typeface="+mn-ea"/>
              <a:cs typeface="Arial" panose="020B0604020202020204" pitchFamily="34" charset="0"/>
            </a:endParaRPr>
          </a:p>
        </p:txBody>
      </p:sp>
    </p:spTree>
    <p:extLst>
      <p:ext uri="{BB962C8B-B14F-4D97-AF65-F5344CB8AC3E}">
        <p14:creationId xmlns:p14="http://schemas.microsoft.com/office/powerpoint/2010/main" val="2245892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Calibri" panose="020F0502020204030204" pitchFamily="34" charset="0"/>
                <a:cs typeface="Arial" panose="020B0604020202020204" pitchFamily="34" charset="0"/>
              </a:rPr>
              <a:t>Amazon </a:t>
            </a:r>
            <a:r>
              <a:rPr lang="en-US" sz="1000" b="0" i="0" kern="1200" dirty="0" err="1">
                <a:solidFill>
                  <a:schemeClr val="tx1"/>
                </a:solidFill>
                <a:effectLst/>
                <a:latin typeface="Calibri" panose="020F0502020204030204" pitchFamily="34" charset="0"/>
                <a:cs typeface="Arial" panose="020B0604020202020204" pitchFamily="34" charset="0"/>
              </a:rPr>
              <a:t>GuardDuty</a:t>
            </a:r>
            <a:r>
              <a:rPr lang="en-US" sz="1000" b="0" i="0" kern="1200" dirty="0">
                <a:solidFill>
                  <a:schemeClr val="tx1"/>
                </a:solidFill>
                <a:effectLst/>
                <a:latin typeface="Calibri" panose="020F0502020204030204" pitchFamily="34" charset="0"/>
                <a:cs typeface="Arial" panose="020B0604020202020204" pitchFamily="34" charset="0"/>
              </a:rPr>
              <a:t> is an intelligent threat detection service that provides customers with an accurate way to continuously monitor and protect their AWS accounts and workloads. This service analyzes billions of events across your AWS accounts, such as information about AWS user and API activity in your accounts from </a:t>
            </a:r>
            <a:r>
              <a:rPr lang="en-US" sz="1000" b="0" i="0" kern="1200" dirty="0" err="1">
                <a:solidFill>
                  <a:schemeClr val="tx1"/>
                </a:solidFill>
                <a:effectLst/>
                <a:latin typeface="Calibri" panose="020F0502020204030204" pitchFamily="34" charset="0"/>
                <a:cs typeface="Arial" panose="020B0604020202020204" pitchFamily="34" charset="0"/>
              </a:rPr>
              <a:t>CloudTrail</a:t>
            </a:r>
            <a:r>
              <a:rPr lang="en-US" sz="1000" b="0" i="0" kern="1200" dirty="0">
                <a:solidFill>
                  <a:schemeClr val="tx1"/>
                </a:solidFill>
                <a:effectLst/>
                <a:latin typeface="Calibri" panose="020F0502020204030204" pitchFamily="34" charset="0"/>
                <a:cs typeface="Arial" panose="020B0604020202020204" pitchFamily="34" charset="0"/>
              </a:rPr>
              <a:t>, network traffic data from Amazon VPC Flow Logs, and name query patterns from Domain Name System—or DNS—logs.</a:t>
            </a:r>
          </a:p>
          <a:p>
            <a:endParaRPr lang="en-US" sz="1000" b="0" i="0" kern="1200" dirty="0">
              <a:solidFill>
                <a:schemeClr val="tx1"/>
              </a:solidFill>
              <a:effectLst/>
              <a:latin typeface="Calibri" panose="020F0502020204030204" pitchFamily="34" charset="0"/>
              <a:cs typeface="Arial" panose="020B0604020202020204" pitchFamily="34" charset="0"/>
            </a:endParaRPr>
          </a:p>
          <a:p>
            <a:r>
              <a:rPr lang="en-US" sz="1000" b="0" i="0" kern="1200" dirty="0" err="1">
                <a:solidFill>
                  <a:schemeClr val="tx1"/>
                </a:solidFill>
                <a:effectLst/>
                <a:latin typeface="Calibri" panose="020F0502020204030204" pitchFamily="34" charset="0"/>
                <a:cs typeface="Arial" panose="020B0604020202020204" pitchFamily="34" charset="0"/>
              </a:rPr>
              <a:t>GuardDuty</a:t>
            </a:r>
            <a:r>
              <a:rPr lang="en-US" sz="1000" b="0" i="0" kern="1200" dirty="0">
                <a:solidFill>
                  <a:schemeClr val="tx1"/>
                </a:solidFill>
                <a:effectLst/>
                <a:latin typeface="Calibri" panose="020F0502020204030204" pitchFamily="34" charset="0"/>
                <a:cs typeface="Arial" panose="020B0604020202020204" pitchFamily="34" charset="0"/>
              </a:rPr>
              <a:t> continuously monitors your AWS environment for suspicious activity, and then generates findings. </a:t>
            </a:r>
          </a:p>
          <a:p>
            <a:endParaRPr lang="en-US" sz="1000" b="0" i="0" kern="1200" dirty="0">
              <a:solidFill>
                <a:schemeClr val="tx1"/>
              </a:solidFill>
              <a:effectLst/>
              <a:latin typeface="Calibri" panose="020F0502020204030204" pitchFamily="34" charset="0"/>
              <a:cs typeface="Arial" panose="020B0604020202020204" pitchFamily="34" charset="0"/>
            </a:endParaRPr>
          </a:p>
          <a:p>
            <a:r>
              <a:rPr lang="en-US" sz="1000" b="0" i="0" kern="1200" dirty="0" err="1">
                <a:solidFill>
                  <a:schemeClr val="tx1"/>
                </a:solidFill>
                <a:effectLst/>
                <a:latin typeface="Calibri" panose="020F0502020204030204" pitchFamily="34" charset="0"/>
                <a:cs typeface="Arial" panose="020B0604020202020204" pitchFamily="34" charset="0"/>
              </a:rPr>
              <a:t>GuardDuty</a:t>
            </a:r>
            <a:r>
              <a:rPr lang="en-US" sz="1000" b="0" i="0" kern="1200" dirty="0">
                <a:solidFill>
                  <a:schemeClr val="tx1"/>
                </a:solidFill>
                <a:effectLst/>
                <a:latin typeface="Calibri" panose="020F0502020204030204" pitchFamily="34" charset="0"/>
                <a:cs typeface="Arial" panose="020B0604020202020204" pitchFamily="34" charset="0"/>
              </a:rPr>
              <a:t> threat detection identifies activities that can be associated with account compromise, instance compromise, and malicious reconnaissance. For example, </a:t>
            </a:r>
            <a:r>
              <a:rPr lang="en-US" sz="1000" b="0" i="0" kern="1200" dirty="0" err="1">
                <a:solidFill>
                  <a:schemeClr val="tx1"/>
                </a:solidFill>
                <a:effectLst/>
                <a:latin typeface="Calibri" panose="020F0502020204030204" pitchFamily="34" charset="0"/>
                <a:cs typeface="Arial" panose="020B0604020202020204" pitchFamily="34" charset="0"/>
              </a:rPr>
              <a:t>GuardDuty</a:t>
            </a:r>
            <a:r>
              <a:rPr lang="en-US" sz="1000" b="0" i="0" kern="1200" dirty="0">
                <a:solidFill>
                  <a:schemeClr val="tx1"/>
                </a:solidFill>
                <a:effectLst/>
                <a:latin typeface="Calibri" panose="020F0502020204030204" pitchFamily="34" charset="0"/>
                <a:cs typeface="Arial" panose="020B0604020202020204" pitchFamily="34" charset="0"/>
              </a:rPr>
              <a:t> detects unusual API calls, suspicious outbound communications to known malicious IP addresses, or possible data theft that use DNS queries as the transport mechanism. </a:t>
            </a:r>
            <a:r>
              <a:rPr lang="en-US" sz="1000" b="0" i="0" kern="1200" dirty="0" err="1">
                <a:solidFill>
                  <a:schemeClr val="tx1"/>
                </a:solidFill>
                <a:effectLst/>
                <a:latin typeface="Calibri" panose="020F0502020204030204" pitchFamily="34" charset="0"/>
                <a:cs typeface="Arial" panose="020B0604020202020204" pitchFamily="34" charset="0"/>
              </a:rPr>
              <a:t>GuardDuty</a:t>
            </a:r>
            <a:r>
              <a:rPr lang="en-US" sz="1000" b="0" i="0" kern="1200" dirty="0">
                <a:solidFill>
                  <a:schemeClr val="tx1"/>
                </a:solidFill>
                <a:effectLst/>
                <a:latin typeface="Calibri" panose="020F0502020204030204" pitchFamily="34" charset="0"/>
                <a:cs typeface="Arial" panose="020B0604020202020204" pitchFamily="34" charset="0"/>
              </a:rPr>
              <a:t> delivers more accurate findings by using machine learning that is enriched by threat intelligence, such as lists of malicious IPs and domains. You can customize </a:t>
            </a:r>
            <a:r>
              <a:rPr lang="en-US" sz="1000" b="0" i="0" kern="1200" dirty="0" err="1">
                <a:solidFill>
                  <a:schemeClr val="tx1"/>
                </a:solidFill>
                <a:effectLst/>
                <a:latin typeface="Calibri" panose="020F0502020204030204" pitchFamily="34" charset="0"/>
                <a:cs typeface="Arial" panose="020B0604020202020204" pitchFamily="34" charset="0"/>
              </a:rPr>
              <a:t>GuardDuty</a:t>
            </a:r>
            <a:r>
              <a:rPr lang="en-US" sz="1000" b="0" i="0" kern="1200" dirty="0">
                <a:solidFill>
                  <a:schemeClr val="tx1"/>
                </a:solidFill>
                <a:effectLst/>
                <a:latin typeface="Calibri" panose="020F0502020204030204" pitchFamily="34" charset="0"/>
                <a:cs typeface="Arial" panose="020B0604020202020204" pitchFamily="34" charset="0"/>
              </a:rPr>
              <a:t> by adding your own threat lists and trusted IP lists. </a:t>
            </a:r>
          </a:p>
          <a:p>
            <a:endParaRPr lang="en-US" sz="1000" b="0" i="0" kern="1200" dirty="0">
              <a:solidFill>
                <a:schemeClr val="tx1"/>
              </a:solidFill>
              <a:effectLst/>
              <a:latin typeface="Calibri" panose="020F0502020204030204" pitchFamily="34" charset="0"/>
              <a:cs typeface="Arial" panose="020B0604020202020204" pitchFamily="34" charset="0"/>
            </a:endParaRPr>
          </a:p>
          <a:p>
            <a:r>
              <a:rPr lang="en-US" sz="1000" b="0" i="0" kern="1200" dirty="0">
                <a:solidFill>
                  <a:schemeClr val="tx1"/>
                </a:solidFill>
                <a:effectLst/>
                <a:latin typeface="Calibri" panose="020F0502020204030204" pitchFamily="34" charset="0"/>
                <a:cs typeface="Arial" panose="020B0604020202020204" pitchFamily="34" charset="0"/>
              </a:rPr>
              <a:t>You can enable </a:t>
            </a:r>
            <a:r>
              <a:rPr lang="en-US" sz="1000" b="0" i="0" kern="1200" dirty="0" err="1">
                <a:solidFill>
                  <a:schemeClr val="tx1"/>
                </a:solidFill>
                <a:effectLst/>
                <a:latin typeface="Calibri" panose="020F0502020204030204" pitchFamily="34" charset="0"/>
                <a:cs typeface="Arial" panose="020B0604020202020204" pitchFamily="34" charset="0"/>
              </a:rPr>
              <a:t>GuardDuty</a:t>
            </a:r>
            <a:r>
              <a:rPr lang="en-US" sz="1000" b="0" i="0" kern="1200" dirty="0">
                <a:solidFill>
                  <a:schemeClr val="tx1"/>
                </a:solidFill>
                <a:effectLst/>
                <a:latin typeface="Calibri" panose="020F0502020204030204" pitchFamily="34" charset="0"/>
                <a:cs typeface="Arial" panose="020B0604020202020204" pitchFamily="34" charset="0"/>
              </a:rPr>
              <a:t> through the AWS Management Console, and have access to a more intelligent and cost-effective option for threat detection in the AWS Cloud.</a:t>
            </a:r>
          </a:p>
          <a:p>
            <a:endParaRPr lang="en-US" sz="1000" b="0" i="0" kern="1200" dirty="0">
              <a:solidFill>
                <a:schemeClr val="tx1"/>
              </a:solidFill>
              <a:effectLst/>
              <a:latin typeface="Calibri" panose="020F0502020204030204" pitchFamily="34" charset="0"/>
              <a:cs typeface="Arial" panose="020B0604020202020204" pitchFamily="34" charset="0"/>
            </a:endParaRPr>
          </a:p>
          <a:p>
            <a:r>
              <a:rPr lang="en-US" sz="1000" b="0" i="0" kern="1200" dirty="0">
                <a:solidFill>
                  <a:schemeClr val="tx1"/>
                </a:solidFill>
                <a:effectLst/>
                <a:latin typeface="Calibri" panose="020F0502020204030204" pitchFamily="34" charset="0"/>
                <a:cs typeface="Arial" panose="020B0604020202020204" pitchFamily="34" charset="0"/>
              </a:rPr>
              <a:t>Select the link to learn more about Amazon </a:t>
            </a:r>
            <a:r>
              <a:rPr lang="en-US" sz="1000" b="0" i="0" kern="1200" dirty="0" err="1">
                <a:solidFill>
                  <a:schemeClr val="tx1"/>
                </a:solidFill>
                <a:effectLst/>
                <a:latin typeface="Calibri" panose="020F0502020204030204" pitchFamily="34" charset="0"/>
                <a:cs typeface="Arial" panose="020B0604020202020204" pitchFamily="34" charset="0"/>
              </a:rPr>
              <a:t>GuardDuty</a:t>
            </a:r>
            <a:r>
              <a:rPr lang="en-US" sz="1000" b="0" i="0" kern="1200" dirty="0">
                <a:solidFill>
                  <a:schemeClr val="tx1"/>
                </a:solidFill>
                <a:effectLst/>
                <a:latin typeface="Calibri" panose="020F0502020204030204" pitchFamily="34" charset="0"/>
                <a:cs typeface="Arial" panose="020B0604020202020204" pitchFamily="34" charset="0"/>
              </a:rPr>
              <a:t>. </a:t>
            </a:r>
          </a:p>
          <a:p>
            <a:r>
              <a:rPr lang="en-US" sz="1000" dirty="0">
                <a:latin typeface="Calibri" panose="020F0502020204030204" pitchFamily="34" charset="0"/>
                <a:hlinkClick r:id="rId3"/>
              </a:rPr>
              <a:t>https://aws.amazon.com/guardduty/</a:t>
            </a:r>
            <a:r>
              <a:rPr lang="en-US" sz="1000" dirty="0">
                <a:latin typeface="Calibri" panose="020F0502020204030204" pitchFamily="34" charset="0"/>
              </a:rPr>
              <a:t> </a:t>
            </a:r>
          </a:p>
        </p:txBody>
      </p:sp>
    </p:spTree>
    <p:extLst>
      <p:ext uri="{BB962C8B-B14F-4D97-AF65-F5344CB8AC3E}">
        <p14:creationId xmlns:p14="http://schemas.microsoft.com/office/powerpoint/2010/main" val="4002593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488084"/>
          </a:xfrm>
        </p:spPr>
        <p:txBody>
          <a:bodyPr/>
          <a:lstStyle/>
          <a:p>
            <a:r>
              <a:rPr lang="en-US" sz="1000" kern="1200" dirty="0">
                <a:solidFill>
                  <a:schemeClr val="tx1"/>
                </a:solidFill>
                <a:effectLst/>
                <a:latin typeface="Calibri" panose="020F0502020204030204" pitchFamily="34" charset="0"/>
                <a:ea typeface="+mn-ea"/>
                <a:cs typeface="+mn-cs"/>
              </a:rPr>
              <a:t>Let’s discuss additional Amazon </a:t>
            </a:r>
            <a:r>
              <a:rPr lang="en-US" sz="1000" kern="1200" dirty="0" err="1">
                <a:solidFill>
                  <a:schemeClr val="tx1"/>
                </a:solidFill>
                <a:effectLst/>
                <a:latin typeface="Calibri" panose="020F0502020204030204" pitchFamily="34" charset="0"/>
                <a:ea typeface="+mn-ea"/>
                <a:cs typeface="+mn-cs"/>
              </a:rPr>
              <a:t>GuardDuty</a:t>
            </a:r>
            <a:r>
              <a:rPr lang="en-US" sz="1000" kern="1200" dirty="0">
                <a:solidFill>
                  <a:schemeClr val="tx1"/>
                </a:solidFill>
                <a:effectLst/>
                <a:latin typeface="Calibri" panose="020F0502020204030204" pitchFamily="34" charset="0"/>
                <a:ea typeface="+mn-ea"/>
                <a:cs typeface="+mn-cs"/>
              </a:rPr>
              <a:t> terminology. </a:t>
            </a:r>
          </a:p>
          <a:p>
            <a:r>
              <a:rPr lang="en-US" sz="1000" kern="1200" dirty="0">
                <a:solidFill>
                  <a:schemeClr val="tx1"/>
                </a:solidFill>
                <a:effectLst/>
                <a:latin typeface="Calibri" panose="020F0502020204030204" pitchFamily="34" charset="0"/>
                <a:ea typeface="+mn-ea"/>
                <a:cs typeface="+mn-cs"/>
              </a:rPr>
              <a:t> </a:t>
            </a:r>
          </a:p>
          <a:p>
            <a:r>
              <a:rPr lang="en-US" sz="1000" kern="1200" dirty="0">
                <a:solidFill>
                  <a:schemeClr val="tx1"/>
                </a:solidFill>
                <a:effectLst/>
                <a:latin typeface="Calibri" panose="020F0502020204030204" pitchFamily="34" charset="0"/>
                <a:ea typeface="+mn-ea"/>
                <a:cs typeface="+mn-cs"/>
              </a:rPr>
              <a:t>The term “account” means a standard AWS account that contains your AWS resources. You can sign in to AWS with your account, and enable </a:t>
            </a:r>
            <a:r>
              <a:rPr lang="en-US" sz="1000" kern="1200" dirty="0" err="1">
                <a:solidFill>
                  <a:schemeClr val="tx1"/>
                </a:solidFill>
                <a:effectLst/>
                <a:latin typeface="Calibri" panose="020F0502020204030204" pitchFamily="34" charset="0"/>
                <a:ea typeface="+mn-ea"/>
                <a:cs typeface="+mn-cs"/>
              </a:rPr>
              <a:t>GuardDuty</a:t>
            </a:r>
            <a:r>
              <a:rPr lang="en-US" sz="1000" kern="1200" dirty="0">
                <a:solidFill>
                  <a:schemeClr val="tx1"/>
                </a:solidFill>
                <a:effectLst/>
                <a:latin typeface="Calibri" panose="020F0502020204030204" pitchFamily="34" charset="0"/>
                <a:ea typeface="+mn-ea"/>
                <a:cs typeface="+mn-cs"/>
              </a:rPr>
              <a:t>.</a:t>
            </a:r>
          </a:p>
          <a:p>
            <a:r>
              <a:rPr lang="en-US" sz="1000" kern="1200" dirty="0">
                <a:solidFill>
                  <a:schemeClr val="tx1"/>
                </a:solidFill>
                <a:effectLst/>
                <a:latin typeface="Calibri" panose="020F0502020204030204" pitchFamily="34" charset="0"/>
                <a:ea typeface="+mn-ea"/>
                <a:cs typeface="+mn-cs"/>
              </a:rPr>
              <a:t>You can also invite other accounts to enable </a:t>
            </a:r>
            <a:r>
              <a:rPr lang="en-US" sz="1000" kern="1200" dirty="0" err="1">
                <a:solidFill>
                  <a:schemeClr val="tx1"/>
                </a:solidFill>
                <a:effectLst/>
                <a:latin typeface="Calibri" panose="020F0502020204030204" pitchFamily="34" charset="0"/>
                <a:ea typeface="+mn-ea"/>
                <a:cs typeface="+mn-cs"/>
              </a:rPr>
              <a:t>GuardDuty</a:t>
            </a:r>
            <a:r>
              <a:rPr lang="en-US" sz="1000" kern="1200" dirty="0">
                <a:solidFill>
                  <a:schemeClr val="tx1"/>
                </a:solidFill>
                <a:effectLst/>
                <a:latin typeface="Calibri" panose="020F0502020204030204" pitchFamily="34" charset="0"/>
                <a:ea typeface="+mn-ea"/>
                <a:cs typeface="+mn-cs"/>
              </a:rPr>
              <a:t>, and these accounts can be associated with your AWS account in </a:t>
            </a:r>
            <a:r>
              <a:rPr lang="en-US" sz="1000" kern="1200" dirty="0" err="1">
                <a:solidFill>
                  <a:schemeClr val="tx1"/>
                </a:solidFill>
                <a:effectLst/>
                <a:latin typeface="Calibri" panose="020F0502020204030204" pitchFamily="34" charset="0"/>
                <a:ea typeface="+mn-ea"/>
                <a:cs typeface="+mn-cs"/>
              </a:rPr>
              <a:t>GuardDuty</a:t>
            </a:r>
            <a:r>
              <a:rPr lang="en-US" sz="1000" kern="1200" dirty="0">
                <a:solidFill>
                  <a:schemeClr val="tx1"/>
                </a:solidFill>
                <a:effectLst/>
                <a:latin typeface="Calibri" panose="020F0502020204030204" pitchFamily="34" charset="0"/>
                <a:ea typeface="+mn-ea"/>
                <a:cs typeface="+mn-cs"/>
              </a:rPr>
              <a:t>. If your invitations are accepted, your account is designated as the master </a:t>
            </a:r>
            <a:r>
              <a:rPr lang="en-US" sz="1000" kern="1200" dirty="0" err="1">
                <a:solidFill>
                  <a:schemeClr val="tx1"/>
                </a:solidFill>
                <a:effectLst/>
                <a:latin typeface="Calibri" panose="020F0502020204030204" pitchFamily="34" charset="0"/>
                <a:ea typeface="+mn-ea"/>
                <a:cs typeface="+mn-cs"/>
              </a:rPr>
              <a:t>GuardDuty</a:t>
            </a:r>
            <a:r>
              <a:rPr lang="en-US" sz="1000" kern="1200" dirty="0">
                <a:solidFill>
                  <a:schemeClr val="tx1"/>
                </a:solidFill>
                <a:effectLst/>
                <a:latin typeface="Calibri" panose="020F0502020204030204" pitchFamily="34" charset="0"/>
                <a:ea typeface="+mn-ea"/>
                <a:cs typeface="+mn-cs"/>
              </a:rPr>
              <a:t> account, and the added accounts become your member accounts. You can then view and manage </a:t>
            </a:r>
            <a:r>
              <a:rPr lang="en-US" sz="1000" kern="1200" dirty="0" err="1">
                <a:solidFill>
                  <a:schemeClr val="tx1"/>
                </a:solidFill>
                <a:effectLst/>
                <a:latin typeface="Calibri" panose="020F0502020204030204" pitchFamily="34" charset="0"/>
                <a:ea typeface="+mn-ea"/>
                <a:cs typeface="+mn-cs"/>
              </a:rPr>
              <a:t>GuardDuty</a:t>
            </a:r>
            <a:r>
              <a:rPr lang="en-US" sz="1000" kern="1200" dirty="0">
                <a:solidFill>
                  <a:schemeClr val="tx1"/>
                </a:solidFill>
                <a:effectLst/>
                <a:latin typeface="Calibri" panose="020F0502020204030204" pitchFamily="34" charset="0"/>
                <a:ea typeface="+mn-ea"/>
                <a:cs typeface="+mn-cs"/>
              </a:rPr>
              <a:t> findings for member accounts on their behalf.</a:t>
            </a:r>
          </a:p>
          <a:p>
            <a:r>
              <a:rPr lang="en-US" sz="1000" kern="1200" dirty="0">
                <a:solidFill>
                  <a:schemeClr val="tx1"/>
                </a:solidFill>
                <a:effectLst/>
                <a:latin typeface="Calibri" panose="020F0502020204030204" pitchFamily="34" charset="0"/>
                <a:ea typeface="+mn-ea"/>
                <a:cs typeface="+mn-cs"/>
              </a:rPr>
              <a:t> </a:t>
            </a:r>
          </a:p>
          <a:p>
            <a:r>
              <a:rPr lang="en-US" sz="1000" kern="1200" dirty="0">
                <a:solidFill>
                  <a:schemeClr val="tx1"/>
                </a:solidFill>
                <a:effectLst/>
                <a:latin typeface="Calibri" panose="020F0502020204030204" pitchFamily="34" charset="0"/>
                <a:ea typeface="+mn-ea"/>
                <a:cs typeface="+mn-cs"/>
              </a:rPr>
              <a:t>The term “data source” means the origin or location of a set of data. To detect unauthorized and unexpected activity in your AWS environment, </a:t>
            </a:r>
            <a:r>
              <a:rPr lang="en-US" sz="1000" kern="1200" dirty="0" err="1">
                <a:solidFill>
                  <a:schemeClr val="tx1"/>
                </a:solidFill>
                <a:effectLst/>
                <a:latin typeface="Calibri" panose="020F0502020204030204" pitchFamily="34" charset="0"/>
                <a:ea typeface="+mn-ea"/>
                <a:cs typeface="+mn-cs"/>
              </a:rPr>
              <a:t>GuardDuty</a:t>
            </a:r>
            <a:r>
              <a:rPr lang="en-US" sz="1000" kern="1200" dirty="0">
                <a:solidFill>
                  <a:schemeClr val="tx1"/>
                </a:solidFill>
                <a:effectLst/>
                <a:latin typeface="Calibri" panose="020F0502020204030204" pitchFamily="34" charset="0"/>
                <a:ea typeface="+mn-ea"/>
                <a:cs typeface="+mn-cs"/>
              </a:rPr>
              <a:t> analyzes and processes data from:</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The origin or location of a set of data</a:t>
            </a:r>
          </a:p>
          <a:p>
            <a:pPr marL="171450" lvl="0" indent="-171450">
              <a:buFont typeface="Arial" panose="020B0604020202020204" pitchFamily="34" charset="0"/>
              <a:buChar char="•"/>
            </a:pPr>
            <a:r>
              <a:rPr lang="en-US" sz="1000" kern="1200" dirty="0" err="1">
                <a:solidFill>
                  <a:schemeClr val="tx1"/>
                </a:solidFill>
                <a:effectLst/>
                <a:latin typeface="Calibri" panose="020F0502020204030204" pitchFamily="34" charset="0"/>
                <a:ea typeface="+mn-ea"/>
                <a:cs typeface="+mn-cs"/>
              </a:rPr>
              <a:t>CloudTrail</a:t>
            </a:r>
            <a:r>
              <a:rPr lang="en-US" sz="1000" kern="1200" dirty="0">
                <a:solidFill>
                  <a:schemeClr val="tx1"/>
                </a:solidFill>
                <a:effectLst/>
                <a:latin typeface="Calibri" panose="020F0502020204030204" pitchFamily="34" charset="0"/>
                <a:ea typeface="+mn-ea"/>
                <a:cs typeface="+mn-cs"/>
              </a:rPr>
              <a:t> event logs</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VPC Flow Logs</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ea typeface="+mn-ea"/>
                <a:cs typeface="+mn-cs"/>
              </a:rPr>
              <a:t>And DNS logs</a:t>
            </a:r>
          </a:p>
          <a:p>
            <a:r>
              <a:rPr lang="en-US" sz="1000" kern="1200" dirty="0">
                <a:solidFill>
                  <a:schemeClr val="tx1"/>
                </a:solidFill>
                <a:effectLst/>
                <a:latin typeface="Calibri" panose="020F0502020204030204" pitchFamily="34" charset="0"/>
                <a:ea typeface="+mn-ea"/>
                <a:cs typeface="+mn-cs"/>
              </a:rPr>
              <a:t> </a:t>
            </a:r>
          </a:p>
          <a:p>
            <a:r>
              <a:rPr lang="en-US" sz="1000" kern="1200" dirty="0">
                <a:solidFill>
                  <a:schemeClr val="tx1"/>
                </a:solidFill>
                <a:effectLst/>
                <a:latin typeface="Calibri" panose="020F0502020204030204" pitchFamily="34" charset="0"/>
                <a:ea typeface="+mn-ea"/>
                <a:cs typeface="+mn-cs"/>
              </a:rPr>
              <a:t>A “finding” is a potential security issue that is discovered by </a:t>
            </a:r>
            <a:r>
              <a:rPr lang="en-US" sz="1000" kern="1200" dirty="0" err="1">
                <a:solidFill>
                  <a:schemeClr val="tx1"/>
                </a:solidFill>
                <a:effectLst/>
                <a:latin typeface="Calibri" panose="020F0502020204030204" pitchFamily="34" charset="0"/>
                <a:ea typeface="+mn-ea"/>
                <a:cs typeface="+mn-cs"/>
              </a:rPr>
              <a:t>GuardDuty</a:t>
            </a:r>
            <a:r>
              <a:rPr lang="en-US" sz="1000" kern="1200" dirty="0">
                <a:solidFill>
                  <a:schemeClr val="tx1"/>
                </a:solidFill>
                <a:effectLst/>
                <a:latin typeface="Calibri" panose="020F0502020204030204" pitchFamily="34" charset="0"/>
                <a:ea typeface="+mn-ea"/>
                <a:cs typeface="+mn-cs"/>
              </a:rPr>
              <a:t>. Findings are displayed in the </a:t>
            </a:r>
            <a:r>
              <a:rPr lang="en-US" sz="1000" kern="1200" dirty="0" err="1">
                <a:solidFill>
                  <a:schemeClr val="tx1"/>
                </a:solidFill>
                <a:effectLst/>
                <a:latin typeface="Calibri" panose="020F0502020204030204" pitchFamily="34" charset="0"/>
                <a:ea typeface="+mn-ea"/>
                <a:cs typeface="+mn-cs"/>
              </a:rPr>
              <a:t>GuardDuty</a:t>
            </a:r>
            <a:r>
              <a:rPr lang="en-US" sz="1000" kern="1200" dirty="0">
                <a:solidFill>
                  <a:schemeClr val="tx1"/>
                </a:solidFill>
                <a:effectLst/>
                <a:latin typeface="Calibri" panose="020F0502020204030204" pitchFamily="34" charset="0"/>
                <a:ea typeface="+mn-ea"/>
                <a:cs typeface="+mn-cs"/>
              </a:rPr>
              <a:t> console, and they contain a detailed description of the security issue.</a:t>
            </a:r>
          </a:p>
          <a:p>
            <a:r>
              <a:rPr lang="en-US" sz="1000" kern="1200" dirty="0">
                <a:solidFill>
                  <a:schemeClr val="tx1"/>
                </a:solidFill>
                <a:effectLst/>
                <a:latin typeface="Calibri" panose="020F0502020204030204" pitchFamily="34" charset="0"/>
                <a:ea typeface="+mn-ea"/>
                <a:cs typeface="+mn-cs"/>
              </a:rPr>
              <a:t> </a:t>
            </a:r>
          </a:p>
          <a:p>
            <a:r>
              <a:rPr lang="en-US" sz="1000" kern="1200" dirty="0">
                <a:solidFill>
                  <a:schemeClr val="tx1"/>
                </a:solidFill>
                <a:effectLst/>
                <a:latin typeface="Calibri" panose="020F0502020204030204" pitchFamily="34" charset="0"/>
                <a:ea typeface="+mn-ea"/>
                <a:cs typeface="+mn-cs"/>
              </a:rPr>
              <a:t>The “trusted IP list” is a list of whitelisted IP addresses for highly secure communication with your AWS environment. </a:t>
            </a:r>
            <a:r>
              <a:rPr lang="en-US" sz="1000" kern="1200" dirty="0" err="1">
                <a:solidFill>
                  <a:schemeClr val="tx1"/>
                </a:solidFill>
                <a:effectLst/>
                <a:latin typeface="Calibri" panose="020F0502020204030204" pitchFamily="34" charset="0"/>
                <a:ea typeface="+mn-ea"/>
                <a:cs typeface="+mn-cs"/>
              </a:rPr>
              <a:t>GuardDuty</a:t>
            </a:r>
            <a:r>
              <a:rPr lang="en-US" sz="1000" kern="1200" dirty="0">
                <a:solidFill>
                  <a:schemeClr val="tx1"/>
                </a:solidFill>
                <a:effectLst/>
                <a:latin typeface="Calibri" panose="020F0502020204030204" pitchFamily="34" charset="0"/>
                <a:ea typeface="+mn-ea"/>
                <a:cs typeface="+mn-cs"/>
              </a:rPr>
              <a:t> does not generate findings based on trusted IP lists. </a:t>
            </a:r>
          </a:p>
          <a:p>
            <a:r>
              <a:rPr lang="en-US" sz="1000" kern="1200" dirty="0">
                <a:solidFill>
                  <a:schemeClr val="tx1"/>
                </a:solidFill>
                <a:effectLst/>
                <a:latin typeface="Calibri" panose="020F0502020204030204" pitchFamily="34" charset="0"/>
                <a:ea typeface="+mn-ea"/>
                <a:cs typeface="+mn-cs"/>
              </a:rPr>
              <a:t> </a:t>
            </a:r>
          </a:p>
          <a:p>
            <a:r>
              <a:rPr lang="en-US" sz="1000" kern="1200" dirty="0">
                <a:solidFill>
                  <a:schemeClr val="tx1"/>
                </a:solidFill>
                <a:effectLst/>
                <a:latin typeface="Calibri" panose="020F0502020204030204" pitchFamily="34" charset="0"/>
                <a:ea typeface="+mn-ea"/>
                <a:cs typeface="+mn-cs"/>
              </a:rPr>
              <a:t>A “threat list” is a list of known malicious IP addresses. </a:t>
            </a:r>
            <a:r>
              <a:rPr lang="en-US" sz="1000" kern="1200" dirty="0" err="1">
                <a:solidFill>
                  <a:schemeClr val="tx1"/>
                </a:solidFill>
                <a:effectLst/>
                <a:latin typeface="Calibri" panose="020F0502020204030204" pitchFamily="34" charset="0"/>
                <a:ea typeface="+mn-ea"/>
                <a:cs typeface="+mn-cs"/>
              </a:rPr>
              <a:t>GuardDuty</a:t>
            </a:r>
            <a:r>
              <a:rPr lang="en-US" sz="1000" kern="1200" dirty="0">
                <a:solidFill>
                  <a:schemeClr val="tx1"/>
                </a:solidFill>
                <a:effectLst/>
                <a:latin typeface="Calibri" panose="020F0502020204030204" pitchFamily="34" charset="0"/>
                <a:ea typeface="+mn-ea"/>
                <a:cs typeface="+mn-cs"/>
              </a:rPr>
              <a:t> generates findings based on threat lists.</a:t>
            </a:r>
          </a:p>
          <a:p>
            <a:endParaRPr lang="en-US" b="0" i="0" kern="1200" dirty="0">
              <a:solidFill>
                <a:schemeClr val="tx1"/>
              </a:solidFill>
              <a:effectLst/>
              <a:cs typeface="Arial" panose="020B0604020202020204" pitchFamily="34" charset="0"/>
            </a:endParaRPr>
          </a:p>
        </p:txBody>
      </p:sp>
    </p:spTree>
    <p:extLst>
      <p:ext uri="{BB962C8B-B14F-4D97-AF65-F5344CB8AC3E}">
        <p14:creationId xmlns:p14="http://schemas.microsoft.com/office/powerpoint/2010/main" val="1812923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Calibri" panose="020F0502020204030204" pitchFamily="34" charset="0"/>
              </a:rPr>
              <a:t>Let’s review how Amazon </a:t>
            </a:r>
            <a:r>
              <a:rPr lang="en-US" sz="1000" b="0" dirty="0" err="1">
                <a:latin typeface="Calibri" panose="020F0502020204030204" pitchFamily="34" charset="0"/>
              </a:rPr>
              <a:t>GuardDuty</a:t>
            </a:r>
            <a:r>
              <a:rPr lang="en-US" sz="1000" b="0" dirty="0">
                <a:latin typeface="Calibri" panose="020F0502020204030204" pitchFamily="34" charset="0"/>
              </a:rPr>
              <a:t> works. </a:t>
            </a:r>
          </a:p>
          <a:p>
            <a:r>
              <a:rPr lang="en-US" sz="1000" b="0" dirty="0">
                <a:latin typeface="Calibri" panose="020F0502020204030204" pitchFamily="34" charset="0"/>
              </a:rPr>
              <a:t>You can connect all of your accounts, and enable </a:t>
            </a:r>
            <a:r>
              <a:rPr lang="en-US" sz="1000" b="0" dirty="0" err="1">
                <a:latin typeface="Calibri" panose="020F0502020204030204" pitchFamily="34" charset="0"/>
              </a:rPr>
              <a:t>GuardDuty</a:t>
            </a:r>
            <a:r>
              <a:rPr lang="en-US" sz="1000" b="0" dirty="0">
                <a:latin typeface="Calibri" panose="020F0502020204030204" pitchFamily="34" charset="0"/>
              </a:rPr>
              <a:t> within the AWS console. You can use the console to monitor your AWS accounts without additional security software or infrastructure to deploy or manage.</a:t>
            </a:r>
          </a:p>
          <a:p>
            <a:endParaRPr lang="en-US" sz="1000" b="0" dirty="0">
              <a:latin typeface="Calibri" panose="020F0502020204030204" pitchFamily="34" charset="0"/>
            </a:endParaRPr>
          </a:p>
          <a:p>
            <a:r>
              <a:rPr lang="en-US" sz="1000" b="0" dirty="0" err="1">
                <a:latin typeface="Calibri" panose="020F0502020204030204" pitchFamily="34" charset="0"/>
              </a:rPr>
              <a:t>GuardDuty</a:t>
            </a:r>
            <a:r>
              <a:rPr lang="en-US" sz="1000" b="0" dirty="0">
                <a:latin typeface="Calibri" panose="020F0502020204030204" pitchFamily="34" charset="0"/>
              </a:rPr>
              <a:t> looks at </a:t>
            </a:r>
            <a:r>
              <a:rPr lang="en-US" sz="1000" b="0" dirty="0" err="1">
                <a:latin typeface="Calibri" panose="020F0502020204030204" pitchFamily="34" charset="0"/>
              </a:rPr>
              <a:t>CloudTrail</a:t>
            </a:r>
            <a:r>
              <a:rPr lang="en-US" sz="1000" b="0" dirty="0">
                <a:latin typeface="Calibri" panose="020F0502020204030204" pitchFamily="34" charset="0"/>
              </a:rPr>
              <a:t> Events, VPC Flow Logs, and DNS Query Logs. It continuously analyzes those logs. </a:t>
            </a:r>
            <a:r>
              <a:rPr lang="en-US" sz="1000" b="0" dirty="0" err="1">
                <a:latin typeface="Calibri" panose="020F0502020204030204" pitchFamily="34" charset="0"/>
              </a:rPr>
              <a:t>GuardDuty</a:t>
            </a:r>
            <a:r>
              <a:rPr lang="en-US" sz="1000" b="0" dirty="0">
                <a:latin typeface="Calibri" panose="020F0502020204030204" pitchFamily="34" charset="0"/>
              </a:rPr>
              <a:t> also automatically analyzes network and account activity at scale, and it provides broad, continuous monitoring of your AWS accounts and workloads.</a:t>
            </a:r>
          </a:p>
          <a:p>
            <a:endParaRPr lang="en-US" sz="1000" b="0" dirty="0">
              <a:latin typeface="Calibri" panose="020F0502020204030204" pitchFamily="34" charset="0"/>
            </a:endParaRPr>
          </a:p>
          <a:p>
            <a:r>
              <a:rPr lang="en-US" sz="1000" b="0" dirty="0" err="1">
                <a:latin typeface="Calibri" panose="020F0502020204030204" pitchFamily="34" charset="0"/>
              </a:rPr>
              <a:t>GuardDuty</a:t>
            </a:r>
            <a:r>
              <a:rPr lang="en-US" sz="1000" b="0" dirty="0">
                <a:latin typeface="Calibri" panose="020F0502020204030204" pitchFamily="34" charset="0"/>
              </a:rPr>
              <a:t> intelligently detects threats and malicious or authorized behavior by using managed rule sets, integrated threat intelligence, anomaly detection, and machine learning.</a:t>
            </a:r>
          </a:p>
          <a:p>
            <a:endParaRPr lang="en-US" sz="1000" b="0" dirty="0">
              <a:latin typeface="Calibri" panose="020F0502020204030204" pitchFamily="34" charset="0"/>
            </a:endParaRPr>
          </a:p>
          <a:p>
            <a:r>
              <a:rPr lang="en-US" sz="1000" b="0" dirty="0">
                <a:latin typeface="Calibri" panose="020F0502020204030204" pitchFamily="34" charset="0"/>
              </a:rPr>
              <a:t>After </a:t>
            </a:r>
            <a:r>
              <a:rPr lang="en-US" sz="1000" b="0" dirty="0" err="1">
                <a:latin typeface="Calibri" panose="020F0502020204030204" pitchFamily="34" charset="0"/>
              </a:rPr>
              <a:t>GuardDuty</a:t>
            </a:r>
            <a:r>
              <a:rPr lang="en-US" sz="1000" b="0" dirty="0">
                <a:latin typeface="Calibri" panose="020F0502020204030204" pitchFamily="34" charset="0"/>
              </a:rPr>
              <a:t> detects a threat, it can use actionable alerts to review detailed findings in the console, integrate into event management or workflow systems, or trigger AWS Lambda for automated remediation or prevention.</a:t>
            </a:r>
          </a:p>
          <a:p>
            <a:endParaRPr lang="en-US" sz="1000" b="0" dirty="0">
              <a:latin typeface="Calibri" panose="020F0502020204030204" pitchFamily="34" charset="0"/>
            </a:endParaRPr>
          </a:p>
          <a:p>
            <a:endParaRPr lang="en-US" b="0" dirty="0"/>
          </a:p>
        </p:txBody>
      </p:sp>
    </p:spTree>
    <p:extLst>
      <p:ext uri="{BB962C8B-B14F-4D97-AF65-F5344CB8AC3E}">
        <p14:creationId xmlns:p14="http://schemas.microsoft.com/office/powerpoint/2010/main" val="1198312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37394"/>
          </a:xfrm>
        </p:spPr>
        <p:txBody>
          <a:bodyPr/>
          <a:lstStyle/>
          <a:p>
            <a:r>
              <a:rPr lang="en-US" sz="1000" b="0" i="0" kern="1200" dirty="0">
                <a:solidFill>
                  <a:schemeClr val="tx1"/>
                </a:solidFill>
                <a:effectLst/>
                <a:latin typeface="Calibri" panose="020F0502020204030204" pitchFamily="34" charset="0"/>
                <a:cs typeface="Arial" panose="020B0604020202020204" pitchFamily="34" charset="0"/>
              </a:rPr>
              <a:t>After you confirm that you want to enable Amazon </a:t>
            </a:r>
            <a:r>
              <a:rPr lang="en-US" sz="1000" b="0" i="0" kern="1200" dirty="0" err="1">
                <a:solidFill>
                  <a:schemeClr val="tx1"/>
                </a:solidFill>
                <a:effectLst/>
                <a:latin typeface="Calibri" panose="020F0502020204030204" pitchFamily="34" charset="0"/>
                <a:cs typeface="Arial" panose="020B0604020202020204" pitchFamily="34" charset="0"/>
              </a:rPr>
              <a:t>GuardDuty</a:t>
            </a:r>
            <a:r>
              <a:rPr lang="en-US" sz="1000" b="0" i="0" kern="1200" dirty="0">
                <a:solidFill>
                  <a:schemeClr val="tx1"/>
                </a:solidFill>
                <a:effectLst/>
                <a:latin typeface="Calibri" panose="020F0502020204030204" pitchFamily="34" charset="0"/>
                <a:cs typeface="Arial" panose="020B0604020202020204" pitchFamily="34" charset="0"/>
              </a:rPr>
              <a:t>, follow these steps. First, log in to your AWS console and search for </a:t>
            </a:r>
            <a:r>
              <a:rPr lang="en-US" sz="1000" b="0" i="0" kern="1200" dirty="0" err="1">
                <a:solidFill>
                  <a:schemeClr val="tx1"/>
                </a:solidFill>
                <a:effectLst/>
                <a:latin typeface="Calibri" panose="020F0502020204030204" pitchFamily="34" charset="0"/>
                <a:cs typeface="Arial" panose="020B0604020202020204" pitchFamily="34" charset="0"/>
              </a:rPr>
              <a:t>GuardDuty</a:t>
            </a:r>
            <a:r>
              <a:rPr lang="en-US" sz="1000" b="0" i="0" kern="1200" dirty="0">
                <a:solidFill>
                  <a:schemeClr val="tx1"/>
                </a:solidFill>
                <a:effectLst/>
                <a:latin typeface="Calibri" panose="020F0502020204030204" pitchFamily="34" charset="0"/>
                <a:cs typeface="Arial" panose="020B0604020202020204" pitchFamily="34" charset="0"/>
              </a:rPr>
              <a:t> in the list of services. Next, select the button to enable </a:t>
            </a:r>
            <a:r>
              <a:rPr lang="en-US" sz="1000" b="0" i="0" kern="1200" dirty="0" err="1">
                <a:solidFill>
                  <a:schemeClr val="tx1"/>
                </a:solidFill>
                <a:effectLst/>
                <a:latin typeface="Calibri" panose="020F0502020204030204" pitchFamily="34" charset="0"/>
                <a:cs typeface="Arial" panose="020B0604020202020204" pitchFamily="34" charset="0"/>
              </a:rPr>
              <a:t>GuardDuty</a:t>
            </a:r>
            <a:r>
              <a:rPr lang="en-US" sz="1000" b="0" i="0" kern="1200" dirty="0">
                <a:solidFill>
                  <a:schemeClr val="tx1"/>
                </a:solidFill>
                <a:effectLst/>
                <a:latin typeface="Calibri" panose="020F0502020204030204" pitchFamily="34" charset="0"/>
                <a:cs typeface="Arial" panose="020B0604020202020204" pitchFamily="34" charset="0"/>
              </a:rPr>
              <a:t>. When you enable </a:t>
            </a:r>
            <a:r>
              <a:rPr lang="en-US" sz="1000" b="0" i="0" kern="1200" dirty="0" err="1">
                <a:solidFill>
                  <a:schemeClr val="tx1"/>
                </a:solidFill>
                <a:effectLst/>
                <a:latin typeface="Calibri" panose="020F0502020204030204" pitchFamily="34" charset="0"/>
                <a:cs typeface="Arial" panose="020B0604020202020204" pitchFamily="34" charset="0"/>
              </a:rPr>
              <a:t>GuardDuty</a:t>
            </a:r>
            <a:r>
              <a:rPr lang="en-US" sz="1000" b="0" i="0" kern="1200" dirty="0">
                <a:solidFill>
                  <a:schemeClr val="tx1"/>
                </a:solidFill>
                <a:effectLst/>
                <a:latin typeface="Calibri" panose="020F0502020204030204" pitchFamily="34" charset="0"/>
                <a:cs typeface="Arial" panose="020B0604020202020204" pitchFamily="34" charset="0"/>
              </a:rPr>
              <a:t>, you give it permission to set up the appropriate service-linked roles and to analyze your logs. A service-linked role is a unique type of IAM role that is linked directly to an AWS service, which is </a:t>
            </a:r>
            <a:r>
              <a:rPr lang="en-US" sz="1000" b="0" i="0" kern="1200" dirty="0" err="1">
                <a:solidFill>
                  <a:schemeClr val="tx1"/>
                </a:solidFill>
                <a:effectLst/>
                <a:latin typeface="Calibri" panose="020F0502020204030204" pitchFamily="34" charset="0"/>
                <a:cs typeface="Arial" panose="020B0604020202020204" pitchFamily="34" charset="0"/>
              </a:rPr>
              <a:t>GuardDuty</a:t>
            </a:r>
            <a:r>
              <a:rPr lang="en-US" sz="1000" b="0" i="0" kern="1200" dirty="0">
                <a:solidFill>
                  <a:schemeClr val="tx1"/>
                </a:solidFill>
                <a:effectLst/>
                <a:latin typeface="Calibri" panose="020F0502020204030204" pitchFamily="34" charset="0"/>
                <a:cs typeface="Arial" panose="020B0604020202020204" pitchFamily="34" charset="0"/>
              </a:rPr>
              <a:t> in this case. Service-linked roles are predefined by the service, and they include all the permissions that the service requires to call other AWS services on your behalf. The linked service—which, in this case, is </a:t>
            </a:r>
            <a:r>
              <a:rPr lang="en-US" sz="1000" b="0" i="0" kern="1200" dirty="0" err="1">
                <a:solidFill>
                  <a:schemeClr val="tx1"/>
                </a:solidFill>
                <a:effectLst/>
                <a:latin typeface="Calibri" panose="020F0502020204030204" pitchFamily="34" charset="0"/>
                <a:cs typeface="Arial" panose="020B0604020202020204" pitchFamily="34" charset="0"/>
              </a:rPr>
              <a:t>GuardDuty</a:t>
            </a:r>
            <a:r>
              <a:rPr lang="en-US" sz="1000" b="0" i="0" kern="1200" dirty="0">
                <a:solidFill>
                  <a:schemeClr val="tx1"/>
                </a:solidFill>
                <a:effectLst/>
                <a:latin typeface="Calibri" panose="020F0502020204030204" pitchFamily="34" charset="0"/>
                <a:cs typeface="Arial" panose="020B0604020202020204" pitchFamily="34" charset="0"/>
              </a:rPr>
              <a:t>—also defines how you create, modify, and delete a service-linked role. </a:t>
            </a:r>
          </a:p>
          <a:p>
            <a:endParaRPr lang="en-US" sz="1000" b="0" i="0" kern="1200" dirty="0">
              <a:solidFill>
                <a:schemeClr val="tx1"/>
              </a:solidFill>
              <a:effectLst/>
              <a:latin typeface="Calibri" panose="020F0502020204030204" pitchFamily="34" charset="0"/>
              <a:cs typeface="Arial" panose="020B0604020202020204" pitchFamily="34" charset="0"/>
            </a:endParaRPr>
          </a:p>
          <a:p>
            <a:r>
              <a:rPr lang="en-US" sz="1000" b="0" i="0" kern="1200" dirty="0">
                <a:solidFill>
                  <a:schemeClr val="tx1"/>
                </a:solidFill>
                <a:effectLst/>
                <a:latin typeface="Calibri" panose="020F0502020204030204" pitchFamily="34" charset="0"/>
                <a:cs typeface="Arial" panose="020B0604020202020204" pitchFamily="34" charset="0"/>
              </a:rPr>
              <a:t>When you enable </a:t>
            </a:r>
            <a:r>
              <a:rPr lang="en-US" sz="1000" b="0" i="0" kern="1200" dirty="0" err="1">
                <a:solidFill>
                  <a:schemeClr val="tx1"/>
                </a:solidFill>
                <a:effectLst/>
                <a:latin typeface="Calibri" panose="020F0502020204030204" pitchFamily="34" charset="0"/>
                <a:cs typeface="Arial" panose="020B0604020202020204" pitchFamily="34" charset="0"/>
              </a:rPr>
              <a:t>GuardDuty</a:t>
            </a:r>
            <a:r>
              <a:rPr lang="en-US" sz="1000" b="0" i="0" kern="1200" dirty="0">
                <a:solidFill>
                  <a:schemeClr val="tx1"/>
                </a:solidFill>
                <a:effectLst/>
                <a:latin typeface="Calibri" panose="020F0502020204030204" pitchFamily="34" charset="0"/>
                <a:cs typeface="Arial" panose="020B0604020202020204" pitchFamily="34" charset="0"/>
              </a:rPr>
              <a:t>, it immediately starts analyzing your VPC Flow Logs data. It consumes VPC Flow Log events directly from the VPC Flow Logs feature through an independent and duplicative stream of flow logs. This process does not affect any existing flow log configurations that you might have. </a:t>
            </a:r>
            <a:r>
              <a:rPr lang="en-US" sz="1000" b="0" i="0" kern="1200" dirty="0" err="1">
                <a:solidFill>
                  <a:schemeClr val="tx1"/>
                </a:solidFill>
                <a:effectLst/>
                <a:latin typeface="Calibri" panose="020F0502020204030204" pitchFamily="34" charset="0"/>
                <a:cs typeface="Arial" panose="020B0604020202020204" pitchFamily="34" charset="0"/>
              </a:rPr>
              <a:t>GuardDuty</a:t>
            </a:r>
            <a:r>
              <a:rPr lang="en-US" sz="1000" b="0" i="0" kern="1200" dirty="0">
                <a:solidFill>
                  <a:schemeClr val="tx1"/>
                </a:solidFill>
                <a:effectLst/>
                <a:latin typeface="Calibri" panose="020F0502020204030204" pitchFamily="34" charset="0"/>
                <a:cs typeface="Arial" panose="020B0604020202020204" pitchFamily="34" charset="0"/>
              </a:rPr>
              <a:t> does not manage your flow logs or make them accessible in your account. To manage the access and retention of your flow logs, you must configure the VPC Flow Logs feature.</a:t>
            </a:r>
          </a:p>
          <a:p>
            <a:endParaRPr lang="en-US" sz="1000" b="0" i="0" kern="1200" dirty="0">
              <a:solidFill>
                <a:schemeClr val="tx1"/>
              </a:solidFill>
              <a:effectLst/>
              <a:latin typeface="Calibri" panose="020F0502020204030204" pitchFamily="34" charset="0"/>
              <a:cs typeface="Arial" panose="020B0604020202020204" pitchFamily="34" charset="0"/>
            </a:endParaRPr>
          </a:p>
          <a:p>
            <a:r>
              <a:rPr lang="en-US" sz="1000" b="0" i="0" kern="1200" dirty="0">
                <a:solidFill>
                  <a:schemeClr val="tx1"/>
                </a:solidFill>
                <a:effectLst/>
                <a:latin typeface="Calibri" panose="020F0502020204030204" pitchFamily="34" charset="0"/>
                <a:cs typeface="Arial" panose="020B0604020202020204" pitchFamily="34" charset="0"/>
              </a:rPr>
              <a:t>There is no additional charge for Amazon </a:t>
            </a:r>
            <a:r>
              <a:rPr lang="en-US" sz="1000" b="0" i="0" kern="1200" dirty="0" err="1">
                <a:solidFill>
                  <a:schemeClr val="tx1"/>
                </a:solidFill>
                <a:effectLst/>
                <a:latin typeface="Calibri" panose="020F0502020204030204" pitchFamily="34" charset="0"/>
                <a:cs typeface="Arial" panose="020B0604020202020204" pitchFamily="34" charset="0"/>
              </a:rPr>
              <a:t>GuardDuty</a:t>
            </a:r>
            <a:r>
              <a:rPr lang="en-US" sz="1000" b="0" i="0" kern="1200" dirty="0">
                <a:solidFill>
                  <a:schemeClr val="tx1"/>
                </a:solidFill>
                <a:effectLst/>
                <a:latin typeface="Calibri" panose="020F0502020204030204" pitchFamily="34" charset="0"/>
                <a:cs typeface="Arial" panose="020B0604020202020204" pitchFamily="34" charset="0"/>
              </a:rPr>
              <a:t> access to flow logs. However, enabling flow logs for retention or use in your account is subject to existing pricing.</a:t>
            </a:r>
          </a:p>
          <a:p>
            <a:endParaRPr lang="en-US" sz="1000" b="0" i="0" kern="1200" dirty="0">
              <a:solidFill>
                <a:schemeClr val="tx1"/>
              </a:solidFill>
              <a:effectLst/>
              <a:latin typeface="Calibri" panose="020F0502020204030204" pitchFamily="34" charset="0"/>
              <a:cs typeface="Arial" panose="020B0604020202020204" pitchFamily="34" charset="0"/>
            </a:endParaRPr>
          </a:p>
          <a:p>
            <a:endParaRPr lang="en-US" b="0" i="0" kern="1200" dirty="0">
              <a:solidFill>
                <a:schemeClr val="tx1"/>
              </a:solidFill>
              <a:effectLst/>
              <a:cs typeface="Arial" panose="020B0604020202020204" pitchFamily="34" charset="0"/>
            </a:endParaRPr>
          </a:p>
        </p:txBody>
      </p:sp>
    </p:spTree>
    <p:extLst>
      <p:ext uri="{BB962C8B-B14F-4D97-AF65-F5344CB8AC3E}">
        <p14:creationId xmlns:p14="http://schemas.microsoft.com/office/powerpoint/2010/main" val="385985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After you enable </a:t>
            </a:r>
            <a:r>
              <a:rPr lang="en-US" sz="1000" kern="1200" dirty="0" err="1">
                <a:solidFill>
                  <a:schemeClr val="tx1"/>
                </a:solidFill>
                <a:effectLst/>
                <a:latin typeface="Calibri" panose="020F0502020204030204" pitchFamily="34" charset="0"/>
                <a:ea typeface="+mn-ea"/>
                <a:cs typeface="+mn-cs"/>
              </a:rPr>
              <a:t>GuardDuty</a:t>
            </a:r>
            <a:r>
              <a:rPr lang="en-US" sz="1000" kern="1200" dirty="0">
                <a:solidFill>
                  <a:schemeClr val="tx1"/>
                </a:solidFill>
                <a:effectLst/>
                <a:latin typeface="Calibri" panose="020F0502020204030204" pitchFamily="34" charset="0"/>
                <a:ea typeface="+mn-ea"/>
                <a:cs typeface="+mn-cs"/>
              </a:rPr>
              <a:t>, findings are displayed in the console. The slide shows an example of the kinds of findings that are available in the console. To access the findings, go to </a:t>
            </a:r>
            <a:r>
              <a:rPr lang="en-US" sz="1000" b="1" kern="1200" dirty="0">
                <a:solidFill>
                  <a:schemeClr val="tx1"/>
                </a:solidFill>
                <a:effectLst/>
                <a:latin typeface="Calibri" panose="020F0502020204030204" pitchFamily="34" charset="0"/>
                <a:ea typeface="+mn-ea"/>
                <a:cs typeface="+mn-cs"/>
              </a:rPr>
              <a:t>General Settings</a:t>
            </a:r>
            <a:r>
              <a:rPr lang="en-US" sz="1000" kern="1200" dirty="0">
                <a:solidFill>
                  <a:schemeClr val="tx1"/>
                </a:solidFill>
                <a:effectLst/>
                <a:latin typeface="Calibri" panose="020F0502020204030204" pitchFamily="34" charset="0"/>
                <a:ea typeface="+mn-ea"/>
                <a:cs typeface="+mn-cs"/>
              </a:rPr>
              <a:t> and select </a:t>
            </a:r>
            <a:r>
              <a:rPr lang="en-US" sz="1000" b="1" kern="1200" dirty="0">
                <a:solidFill>
                  <a:schemeClr val="tx1"/>
                </a:solidFill>
                <a:effectLst/>
                <a:latin typeface="Calibri" panose="020F0502020204030204" pitchFamily="34" charset="0"/>
                <a:ea typeface="+mn-ea"/>
                <a:cs typeface="+mn-cs"/>
              </a:rPr>
              <a:t>Generate Sample Findings.</a:t>
            </a:r>
            <a:endParaRPr lang="en-US" sz="1000" kern="1200" dirty="0">
              <a:solidFill>
                <a:schemeClr val="tx1"/>
              </a:solidFill>
              <a:effectLst/>
              <a:latin typeface="Calibri" panose="020F0502020204030204" pitchFamily="34" charset="0"/>
              <a:ea typeface="+mn-ea"/>
              <a:cs typeface="+mn-cs"/>
            </a:endParaRPr>
          </a:p>
        </p:txBody>
      </p:sp>
    </p:spTree>
    <p:extLst>
      <p:ext uri="{BB962C8B-B14F-4D97-AF65-F5344CB8AC3E}">
        <p14:creationId xmlns:p14="http://schemas.microsoft.com/office/powerpoint/2010/main" val="3169514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To learn more about a specific finding, select the finding that you are interested in. In this example, the finding reports that there was a suspicious website that tried to make an API call, so it was flagged. </a:t>
            </a:r>
          </a:p>
        </p:txBody>
      </p:sp>
    </p:spTree>
    <p:extLst>
      <p:ext uri="{BB962C8B-B14F-4D97-AF65-F5344CB8AC3E}">
        <p14:creationId xmlns:p14="http://schemas.microsoft.com/office/powerpoint/2010/main" val="2460105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Next,</a:t>
            </a:r>
            <a:r>
              <a:rPr lang="en-US" sz="1000" baseline="0" dirty="0">
                <a:latin typeface="Calibri" panose="020F0502020204030204" pitchFamily="34" charset="0"/>
              </a:rPr>
              <a:t> let’s discuss securing data in </a:t>
            </a:r>
            <a:r>
              <a:rPr lang="en-US" sz="1000" baseline="0" dirty="0" err="1">
                <a:latin typeface="Calibri" panose="020F0502020204030204" pitchFamily="34" charset="0"/>
              </a:rPr>
              <a:t>CloudFront</a:t>
            </a:r>
            <a:r>
              <a:rPr lang="en-US" sz="1000" baseline="0" dirty="0">
                <a:latin typeface="Calibri" panose="020F0502020204030204" pitchFamily="34" charset="0"/>
              </a:rPr>
              <a:t>. </a:t>
            </a:r>
            <a:endParaRPr lang="en-US" sz="1000" dirty="0">
              <a:latin typeface="Calibri" panose="020F0502020204030204" pitchFamily="34" charset="0"/>
            </a:endParaRPr>
          </a:p>
        </p:txBody>
      </p:sp>
    </p:spTree>
    <p:extLst>
      <p:ext uri="{BB962C8B-B14F-4D97-AF65-F5344CB8AC3E}">
        <p14:creationId xmlns:p14="http://schemas.microsoft.com/office/powerpoint/2010/main" val="3613231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343398"/>
            <a:ext cx="5486400" cy="4372339"/>
          </a:xfrm>
        </p:spPr>
        <p:txBody>
          <a:bodyPr/>
          <a:lstStyle/>
          <a:p>
            <a:r>
              <a:rPr lang="en-US" sz="1000" kern="1200" dirty="0">
                <a:solidFill>
                  <a:schemeClr val="tx1"/>
                </a:solidFill>
                <a:effectLst/>
                <a:latin typeface="Calibri" panose="020F0502020204030204" pitchFamily="34" charset="0"/>
                <a:ea typeface="+mn-ea"/>
                <a:cs typeface="+mn-cs"/>
              </a:rPr>
              <a:t>By default, your content is delivered to viewers over HTTPS by using a </a:t>
            </a:r>
            <a:r>
              <a:rPr lang="en-US" sz="1000" kern="1200" dirty="0" err="1">
                <a:solidFill>
                  <a:schemeClr val="tx1"/>
                </a:solidFill>
                <a:effectLst/>
                <a:latin typeface="Calibri" panose="020F0502020204030204" pitchFamily="34" charset="0"/>
                <a:ea typeface="+mn-ea"/>
                <a:cs typeface="+mn-cs"/>
              </a:rPr>
              <a:t>CloudFront</a:t>
            </a:r>
            <a:r>
              <a:rPr lang="en-US" sz="1000" kern="1200" dirty="0">
                <a:solidFill>
                  <a:schemeClr val="tx1"/>
                </a:solidFill>
                <a:effectLst/>
                <a:latin typeface="Calibri" panose="020F0502020204030204" pitchFamily="34" charset="0"/>
                <a:ea typeface="+mn-ea"/>
                <a:cs typeface="+mn-cs"/>
              </a:rPr>
              <a:t> distribution domain name.</a:t>
            </a:r>
          </a:p>
          <a:p>
            <a:r>
              <a:rPr lang="en-US" sz="1000" kern="1200" dirty="0">
                <a:solidFill>
                  <a:schemeClr val="tx1"/>
                </a:solidFill>
                <a:effectLst/>
                <a:latin typeface="Calibri" panose="020F0502020204030204" pitchFamily="34" charset="0"/>
                <a:ea typeface="+mn-ea"/>
                <a:cs typeface="+mn-cs"/>
              </a:rPr>
              <a:t> </a:t>
            </a:r>
          </a:p>
          <a:p>
            <a:r>
              <a:rPr lang="en-US" sz="1000" kern="1200" dirty="0" err="1">
                <a:solidFill>
                  <a:schemeClr val="tx1"/>
                </a:solidFill>
                <a:effectLst/>
                <a:latin typeface="Calibri" panose="020F0502020204030204" pitchFamily="34" charset="0"/>
                <a:ea typeface="+mn-ea"/>
                <a:cs typeface="+mn-cs"/>
              </a:rPr>
              <a:t>CloudFront</a:t>
            </a:r>
            <a:r>
              <a:rPr lang="en-US" sz="1000" kern="1200" dirty="0">
                <a:solidFill>
                  <a:schemeClr val="tx1"/>
                </a:solidFill>
                <a:effectLst/>
                <a:latin typeface="Calibri" panose="020F0502020204030204" pitchFamily="34" charset="0"/>
                <a:ea typeface="+mn-ea"/>
                <a:cs typeface="+mn-cs"/>
              </a:rPr>
              <a:t> has custom Secure Sockets Layer—or SSL—support. You can create your own certificate that will have the </a:t>
            </a:r>
            <a:r>
              <a:rPr lang="en-US" sz="1000" b="1" kern="1200" dirty="0">
                <a:solidFill>
                  <a:schemeClr val="tx1"/>
                </a:solidFill>
                <a:effectLst/>
                <a:latin typeface="Calibri" panose="020F0502020204030204" pitchFamily="34" charset="0"/>
                <a:ea typeface="+mn-ea"/>
                <a:cs typeface="+mn-cs"/>
              </a:rPr>
              <a:t>CloudFront.net</a:t>
            </a:r>
            <a:r>
              <a:rPr lang="en-US" sz="1000" kern="1200" dirty="0">
                <a:solidFill>
                  <a:schemeClr val="tx1"/>
                </a:solidFill>
                <a:effectLst/>
                <a:latin typeface="Calibri" panose="020F0502020204030204" pitchFamily="34" charset="0"/>
                <a:ea typeface="+mn-ea"/>
                <a:cs typeface="+mn-cs"/>
              </a:rPr>
              <a:t> domain, or you can bring your own certificate if you have a specific domain name that you want to use. </a:t>
            </a:r>
          </a:p>
          <a:p>
            <a:br>
              <a:rPr lang="en-US" sz="1000" kern="1200" dirty="0">
                <a:solidFill>
                  <a:schemeClr val="tx1"/>
                </a:solidFill>
                <a:effectLst/>
                <a:latin typeface="Calibri" panose="020F0502020204030204" pitchFamily="34" charset="0"/>
                <a:ea typeface="+mn-ea"/>
                <a:cs typeface="+mn-cs"/>
              </a:rPr>
            </a:br>
            <a:r>
              <a:rPr lang="en-US" sz="1000" kern="1200" dirty="0">
                <a:solidFill>
                  <a:schemeClr val="tx1"/>
                </a:solidFill>
                <a:effectLst/>
                <a:latin typeface="Calibri" panose="020F0502020204030204" pitchFamily="34" charset="0"/>
                <a:ea typeface="+mn-ea"/>
                <a:cs typeface="+mn-cs"/>
              </a:rPr>
              <a:t>Server Name Indication—or SNI—Custom SSL relies on the SNI extension of the Transport Layer Security protocol, which allows multiple domains to serve SSL traffic over the same IP address. Amazon </a:t>
            </a:r>
            <a:r>
              <a:rPr lang="en-US" sz="1000" kern="1200" dirty="0" err="1">
                <a:solidFill>
                  <a:schemeClr val="tx1"/>
                </a:solidFill>
                <a:effectLst/>
                <a:latin typeface="Calibri" panose="020F0502020204030204" pitchFamily="34" charset="0"/>
                <a:ea typeface="+mn-ea"/>
                <a:cs typeface="+mn-cs"/>
              </a:rPr>
              <a:t>CloudFront</a:t>
            </a:r>
            <a:r>
              <a:rPr lang="en-US" sz="1000" kern="1200" dirty="0">
                <a:solidFill>
                  <a:schemeClr val="tx1"/>
                </a:solidFill>
                <a:effectLst/>
                <a:latin typeface="Calibri" panose="020F0502020204030204" pitchFamily="34" charset="0"/>
                <a:ea typeface="+mn-ea"/>
                <a:cs typeface="+mn-cs"/>
              </a:rPr>
              <a:t> delivers your content from each edge location, and offers the same security as the Dedicated IP Custom SSL feature.</a:t>
            </a:r>
          </a:p>
          <a:p>
            <a:r>
              <a:rPr lang="en-US" sz="1000" kern="1200" dirty="0">
                <a:solidFill>
                  <a:schemeClr val="tx1"/>
                </a:solidFill>
                <a:effectLst/>
                <a:latin typeface="Calibri" panose="020F0502020204030204" pitchFamily="34" charset="0"/>
                <a:ea typeface="+mn-ea"/>
                <a:cs typeface="+mn-cs"/>
              </a:rPr>
              <a:t> </a:t>
            </a:r>
          </a:p>
          <a:p>
            <a:r>
              <a:rPr lang="en-US" sz="1000" kern="1200" dirty="0">
                <a:solidFill>
                  <a:schemeClr val="tx1"/>
                </a:solidFill>
                <a:effectLst/>
                <a:latin typeface="Calibri" panose="020F0502020204030204" pitchFamily="34" charset="0"/>
                <a:ea typeface="+mn-ea"/>
                <a:cs typeface="+mn-cs"/>
              </a:rPr>
              <a:t>When you use SNI Custom SSL, some users might not be able to access your content if they use older browsers. Some older browsers do not support SNI, and these browsers will not be able to establish a connection with </a:t>
            </a:r>
            <a:r>
              <a:rPr lang="en-US" sz="1000" kern="1200" dirty="0" err="1">
                <a:solidFill>
                  <a:schemeClr val="tx1"/>
                </a:solidFill>
                <a:effectLst/>
                <a:latin typeface="Calibri" panose="020F0502020204030204" pitchFamily="34" charset="0"/>
                <a:ea typeface="+mn-ea"/>
                <a:cs typeface="+mn-cs"/>
              </a:rPr>
              <a:t>CloudFront</a:t>
            </a:r>
            <a:r>
              <a:rPr lang="en-US" sz="1000" kern="1200" dirty="0">
                <a:solidFill>
                  <a:schemeClr val="tx1"/>
                </a:solidFill>
                <a:effectLst/>
                <a:latin typeface="Calibri" panose="020F0502020204030204" pitchFamily="34" charset="0"/>
                <a:ea typeface="+mn-ea"/>
                <a:cs typeface="+mn-cs"/>
              </a:rPr>
              <a:t> to load the HTTPS version of your content. There is no separate pricing for this feature. You can use SNI Custom SSL with no upfront or monthly fees for certificate management. Instead, you pay normal </a:t>
            </a:r>
            <a:r>
              <a:rPr lang="en-US" sz="1000" kern="1200" dirty="0" err="1">
                <a:solidFill>
                  <a:schemeClr val="tx1"/>
                </a:solidFill>
                <a:effectLst/>
                <a:latin typeface="Calibri" panose="020F0502020204030204" pitchFamily="34" charset="0"/>
                <a:ea typeface="+mn-ea"/>
                <a:cs typeface="+mn-cs"/>
              </a:rPr>
              <a:t>CloudFront</a:t>
            </a:r>
            <a:r>
              <a:rPr lang="en-US" sz="1000" kern="1200" dirty="0">
                <a:solidFill>
                  <a:schemeClr val="tx1"/>
                </a:solidFill>
                <a:effectLst/>
                <a:latin typeface="Calibri" panose="020F0502020204030204" pitchFamily="34" charset="0"/>
                <a:ea typeface="+mn-ea"/>
                <a:cs typeface="+mn-cs"/>
              </a:rPr>
              <a:t> rates for data transfer and HTTPS requests.</a:t>
            </a:r>
          </a:p>
          <a:p>
            <a:r>
              <a:rPr lang="en-US" sz="1000" kern="1200" dirty="0">
                <a:solidFill>
                  <a:schemeClr val="tx1"/>
                </a:solidFill>
                <a:effectLst/>
                <a:latin typeface="Calibri" panose="020F0502020204030204" pitchFamily="34" charset="0"/>
                <a:ea typeface="+mn-ea"/>
                <a:cs typeface="+mn-cs"/>
              </a:rPr>
              <a:t> </a:t>
            </a:r>
          </a:p>
          <a:p>
            <a:r>
              <a:rPr lang="en-US" sz="1000" kern="1200" dirty="0">
                <a:solidFill>
                  <a:schemeClr val="tx1"/>
                </a:solidFill>
                <a:effectLst/>
                <a:latin typeface="Calibri" panose="020F0502020204030204" pitchFamily="34" charset="0"/>
                <a:ea typeface="+mn-ea"/>
                <a:cs typeface="+mn-cs"/>
              </a:rPr>
              <a:t>In contrast, a Dedicated IP Custom SSL works for all clients. </a:t>
            </a:r>
            <a:br>
              <a:rPr lang="en-US" sz="1000" kern="1200" dirty="0">
                <a:solidFill>
                  <a:schemeClr val="tx1"/>
                </a:solidFill>
                <a:effectLst/>
                <a:latin typeface="Calibri" panose="020F0502020204030204" pitchFamily="34" charset="0"/>
                <a:ea typeface="+mn-ea"/>
                <a:cs typeface="+mn-cs"/>
              </a:rPr>
            </a:br>
            <a:r>
              <a:rPr lang="en-US" sz="1000" kern="1200" dirty="0">
                <a:solidFill>
                  <a:schemeClr val="tx1"/>
                </a:solidFill>
                <a:effectLst/>
                <a:latin typeface="Calibri" panose="020F0502020204030204" pitchFamily="34" charset="0"/>
                <a:ea typeface="+mn-ea"/>
                <a:cs typeface="+mn-cs"/>
              </a:rPr>
              <a:t>If you need to deliver content to browsers that don’t support SNI, you can use the Dedicated IP Custom SSL feature. For this feature, </a:t>
            </a:r>
            <a:r>
              <a:rPr lang="en-US" sz="1000" kern="1200" dirty="0" err="1">
                <a:solidFill>
                  <a:schemeClr val="tx1"/>
                </a:solidFill>
                <a:effectLst/>
                <a:latin typeface="Calibri" panose="020F0502020204030204" pitchFamily="34" charset="0"/>
                <a:ea typeface="+mn-ea"/>
                <a:cs typeface="+mn-cs"/>
              </a:rPr>
              <a:t>CloudFront</a:t>
            </a:r>
            <a:r>
              <a:rPr lang="en-US" sz="1000" kern="1200" dirty="0">
                <a:solidFill>
                  <a:schemeClr val="tx1"/>
                </a:solidFill>
                <a:effectLst/>
                <a:latin typeface="Calibri" panose="020F0502020204030204" pitchFamily="34" charset="0"/>
                <a:ea typeface="+mn-ea"/>
                <a:cs typeface="+mn-cs"/>
              </a:rPr>
              <a:t> allocates dedicated IP addresses to serve your SSL content at each </a:t>
            </a:r>
            <a:r>
              <a:rPr lang="en-US" sz="1000" kern="1200" dirty="0" err="1">
                <a:solidFill>
                  <a:schemeClr val="tx1"/>
                </a:solidFill>
                <a:effectLst/>
                <a:latin typeface="Calibri" panose="020F0502020204030204" pitchFamily="34" charset="0"/>
                <a:ea typeface="+mn-ea"/>
                <a:cs typeface="+mn-cs"/>
              </a:rPr>
              <a:t>CloudFront</a:t>
            </a:r>
            <a:r>
              <a:rPr lang="en-US" sz="1000" kern="1200" dirty="0">
                <a:solidFill>
                  <a:schemeClr val="tx1"/>
                </a:solidFill>
                <a:effectLst/>
                <a:latin typeface="Calibri" panose="020F0502020204030204" pitchFamily="34" charset="0"/>
                <a:ea typeface="+mn-ea"/>
                <a:cs typeface="+mn-cs"/>
              </a:rPr>
              <a:t> edge location.</a:t>
            </a:r>
          </a:p>
          <a:p>
            <a:r>
              <a:rPr lang="en-US" sz="1000" kern="1200" dirty="0">
                <a:solidFill>
                  <a:schemeClr val="tx1"/>
                </a:solidFill>
                <a:effectLst/>
                <a:latin typeface="Calibri" panose="020F0502020204030204" pitchFamily="34" charset="0"/>
                <a:ea typeface="+mn-ea"/>
                <a:cs typeface="+mn-cs"/>
              </a:rPr>
              <a:t> </a:t>
            </a:r>
          </a:p>
          <a:p>
            <a:r>
              <a:rPr lang="en-US" sz="1000" kern="1200" dirty="0">
                <a:solidFill>
                  <a:schemeClr val="tx1"/>
                </a:solidFill>
                <a:effectLst/>
                <a:latin typeface="Calibri" panose="020F0502020204030204" pitchFamily="34" charset="0"/>
                <a:ea typeface="+mn-ea"/>
                <a:cs typeface="+mn-cs"/>
              </a:rPr>
              <a:t>To learn more about Dedicated IP Custom SSL certificate support, select the link.</a:t>
            </a:r>
          </a:p>
          <a:p>
            <a:r>
              <a:rPr lang="en-US" sz="1000" kern="1200" dirty="0">
                <a:solidFill>
                  <a:schemeClr val="tx1"/>
                </a:solidFill>
                <a:effectLst/>
                <a:latin typeface="Calibri" panose="020F0502020204030204" pitchFamily="34" charset="0"/>
                <a:ea typeface="+mn-ea"/>
                <a:cs typeface="+mn-cs"/>
              </a:rPr>
              <a:t>http://aws.amazon.com/cloudfront/custom-ssl-domains/ </a:t>
            </a:r>
          </a:p>
          <a:p>
            <a:r>
              <a:rPr lang="en-US" sz="1000" kern="1200" dirty="0">
                <a:solidFill>
                  <a:schemeClr val="tx1"/>
                </a:solidFill>
                <a:effectLst/>
                <a:latin typeface="Calibri" panose="020F0502020204030204" pitchFamily="34" charset="0"/>
                <a:ea typeface="+mn-ea"/>
                <a:cs typeface="+mn-cs"/>
              </a:rPr>
              <a:t> </a:t>
            </a:r>
          </a:p>
          <a:p>
            <a:r>
              <a:rPr lang="en-US" sz="1000" kern="1200" dirty="0">
                <a:solidFill>
                  <a:schemeClr val="tx1"/>
                </a:solidFill>
                <a:effectLst/>
                <a:latin typeface="Calibri" panose="020F0502020204030204" pitchFamily="34" charset="0"/>
                <a:ea typeface="+mn-ea"/>
                <a:cs typeface="+mn-cs"/>
              </a:rPr>
              <a:t>When we approve your request , you can upload an SSL certificate and use the AWS Management Console to associate it with your </a:t>
            </a:r>
            <a:r>
              <a:rPr lang="en-US" sz="1000" kern="1200" dirty="0" err="1">
                <a:solidFill>
                  <a:schemeClr val="tx1"/>
                </a:solidFill>
                <a:effectLst/>
                <a:latin typeface="Calibri" panose="020F0502020204030204" pitchFamily="34" charset="0"/>
                <a:ea typeface="+mn-ea"/>
                <a:cs typeface="+mn-cs"/>
              </a:rPr>
              <a:t>CloudFront</a:t>
            </a:r>
            <a:r>
              <a:rPr lang="en-US" sz="1000" kern="1200" dirty="0">
                <a:solidFill>
                  <a:schemeClr val="tx1"/>
                </a:solidFill>
                <a:effectLst/>
                <a:latin typeface="Calibri" panose="020F0502020204030204" pitchFamily="34" charset="0"/>
                <a:ea typeface="+mn-ea"/>
                <a:cs typeface="+mn-cs"/>
              </a:rPr>
              <a:t> distributions. If you need to associate more than one custom SSL certificate with your </a:t>
            </a:r>
            <a:r>
              <a:rPr lang="en-US" sz="1000" kern="1200" dirty="0" err="1">
                <a:solidFill>
                  <a:schemeClr val="tx1"/>
                </a:solidFill>
                <a:effectLst/>
                <a:latin typeface="Calibri" panose="020F0502020204030204" pitchFamily="34" charset="0"/>
                <a:ea typeface="+mn-ea"/>
                <a:cs typeface="+mn-cs"/>
              </a:rPr>
              <a:t>CloudFront</a:t>
            </a:r>
            <a:r>
              <a:rPr lang="en-US" sz="1000" kern="1200" dirty="0">
                <a:solidFill>
                  <a:schemeClr val="tx1"/>
                </a:solidFill>
                <a:effectLst/>
                <a:latin typeface="Calibri" panose="020F0502020204030204" pitchFamily="34" charset="0"/>
                <a:ea typeface="+mn-ea"/>
                <a:cs typeface="+mn-cs"/>
              </a:rPr>
              <a:t> distribution, include details about your use case and the number of custom SSL certificates that you intend to use in the “Use Case and # of SSL Certs You Intend to Use” section of the form.</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2200991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44011" y="4340652"/>
            <a:ext cx="5775766" cy="4027844"/>
          </a:xfrm>
        </p:spPr>
        <p:txBody>
          <a:bodyPr>
            <a:noAutofit/>
          </a:bodyPr>
          <a:lstStyle/>
          <a:p>
            <a:r>
              <a:rPr lang="en-US" sz="1000" kern="1200" dirty="0">
                <a:solidFill>
                  <a:schemeClr val="tx1"/>
                </a:solidFill>
                <a:effectLst/>
                <a:latin typeface="Calibri" panose="020F0502020204030204" pitchFamily="34" charset="0"/>
              </a:rPr>
              <a:t>By default, when you request permission to use an alternate domain name with HTTPS, we update your account so that you can associate two custom SSL certificates with your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distributions. Typically, you only use the second certificate temporarily, such as when you have more than one distribution and you need to rotate certificates. If you need to permanently associate two or more certificates with your distributions, indicate how many certificates you need, and describe your circumstances in your request.</a:t>
            </a:r>
          </a:p>
          <a:p>
            <a:r>
              <a:rPr lang="en-US" sz="1000" kern="1200" dirty="0">
                <a:solidFill>
                  <a:schemeClr val="tx1"/>
                </a:solidFill>
                <a:effectLst/>
                <a:latin typeface="Calibri" panose="020F0502020204030204" pitchFamily="34" charset="0"/>
              </a:rPr>
              <a:t> </a:t>
            </a:r>
          </a:p>
          <a:p>
            <a:r>
              <a:rPr lang="en-US" sz="1000" kern="1200" dirty="0">
                <a:solidFill>
                  <a:schemeClr val="tx1"/>
                </a:solidFill>
                <a:effectLst/>
                <a:latin typeface="Calibri" panose="020F0502020204030204" pitchFamily="34" charset="0"/>
              </a:rPr>
              <a:t>You can upload your SSL certificate to the IAM certificate store by using the AWS Certificate Manager, or ACM. You can also use the AWS Command Line Interface, or AWS CLI. </a:t>
            </a:r>
          </a:p>
          <a:p>
            <a:r>
              <a:rPr lang="en-US" sz="1000" kern="1200" dirty="0">
                <a:solidFill>
                  <a:schemeClr val="tx1"/>
                </a:solidFill>
                <a:effectLst/>
                <a:latin typeface="Calibri" panose="020F0502020204030204" pitchFamily="34" charset="0"/>
              </a:rPr>
              <a:t>ACM is the preferred tool for provisioning, managing, and deploying your server certificates. With ACM, you can request a certificate. You can also use ACM to deploy an existing ACM or external certificate to AWS resources. Certificates that are provided by ACM are free, and they automatically renew. You can use ACM to manage server certificates from the console or programmatically. </a:t>
            </a:r>
          </a:p>
          <a:p>
            <a:r>
              <a:rPr lang="en-US" sz="1000" kern="1200" dirty="0">
                <a:solidFill>
                  <a:schemeClr val="tx1"/>
                </a:solidFill>
                <a:effectLst/>
                <a:latin typeface="Calibri" panose="020F0502020204030204" pitchFamily="34" charset="0"/>
              </a:rPr>
              <a:t> </a:t>
            </a:r>
          </a:p>
          <a:p>
            <a:r>
              <a:rPr lang="en-US" sz="1000" kern="1200" dirty="0">
                <a:solidFill>
                  <a:schemeClr val="tx1"/>
                </a:solidFill>
                <a:effectLst/>
                <a:latin typeface="Calibri" panose="020F0502020204030204" pitchFamily="34" charset="0"/>
              </a:rPr>
              <a:t>You can use IAM as a certificate manager only when you must support HTTPS connections in a Region that is not supported by ACM. IAM securely encrypts your private keys, and it stores the encrypted version in IAM SSL certificate storage. IAM supports deploying server certificates in all Regions, but you must obtain your certificate from an external provider for use with AWS. You cannot upload an ACM certificate to IAM. </a:t>
            </a:r>
          </a:p>
          <a:p>
            <a:r>
              <a:rPr lang="en-US" sz="1000" kern="1200" dirty="0">
                <a:solidFill>
                  <a:schemeClr val="tx1"/>
                </a:solidFill>
                <a:effectLst/>
                <a:latin typeface="Calibri" panose="020F0502020204030204" pitchFamily="34" charset="0"/>
              </a:rPr>
              <a:t> </a:t>
            </a:r>
          </a:p>
          <a:p>
            <a:r>
              <a:rPr lang="en-US" sz="1000" kern="1200" dirty="0">
                <a:solidFill>
                  <a:schemeClr val="tx1"/>
                </a:solidFill>
                <a:effectLst/>
                <a:latin typeface="Calibri" panose="020F0502020204030204" pitchFamily="34" charset="0"/>
              </a:rPr>
              <a:t>When you use the IAM CLI to upload your SSL certificate to the IAM certificate store, you must use the same AWS account that you used to create your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distribution.</a:t>
            </a:r>
          </a:p>
          <a:p>
            <a:endParaRPr lang="en-US" sz="1000" kern="1200" dirty="0">
              <a:solidFill>
                <a:schemeClr val="tx1"/>
              </a:solidFill>
              <a:effectLst/>
              <a:latin typeface="Calibri" panose="020F0502020204030204" pitchFamily="34" charset="0"/>
            </a:endParaRPr>
          </a:p>
          <a:p>
            <a:pPr lvl="0"/>
            <a:r>
              <a:rPr lang="en-US" sz="1000" kern="1200" dirty="0">
                <a:solidFill>
                  <a:schemeClr val="tx1"/>
                </a:solidFill>
                <a:effectLst/>
                <a:latin typeface="Calibri" panose="020F0502020204030204" pitchFamily="34" charset="0"/>
              </a:rPr>
              <a:t>When you upload your certificate to IAM, the value of the </a:t>
            </a:r>
            <a:r>
              <a:rPr lang="en-US" sz="1000" b="1" kern="1200" dirty="0">
                <a:solidFill>
                  <a:schemeClr val="tx1"/>
                </a:solidFill>
                <a:effectLst/>
                <a:latin typeface="Calibri" panose="020F0502020204030204" pitchFamily="34" charset="0"/>
              </a:rPr>
              <a:t>-path</a:t>
            </a:r>
            <a:r>
              <a:rPr lang="en-US" sz="1000" kern="1200" dirty="0">
                <a:solidFill>
                  <a:schemeClr val="tx1"/>
                </a:solidFill>
                <a:effectLst/>
                <a:latin typeface="Calibri" panose="020F0502020204030204" pitchFamily="34" charset="0"/>
              </a:rPr>
              <a:t> parameter, or certificate path, must start with </a:t>
            </a:r>
            <a:r>
              <a:rPr lang="en-US" sz="1000" b="1" kern="1200" dirty="0">
                <a:solidFill>
                  <a:schemeClr val="tx1"/>
                </a:solidFill>
                <a:effectLst/>
                <a:latin typeface="Calibri" panose="020F0502020204030204" pitchFamily="34" charset="0"/>
              </a:rPr>
              <a:t>/</a:t>
            </a:r>
            <a:r>
              <a:rPr lang="en-US" sz="1000" b="1" kern="1200" dirty="0" err="1">
                <a:solidFill>
                  <a:schemeClr val="tx1"/>
                </a:solidFill>
                <a:effectLst/>
                <a:latin typeface="Calibri" panose="020F0502020204030204" pitchFamily="34" charset="0"/>
              </a:rPr>
              <a:t>cloudfront</a:t>
            </a:r>
            <a:r>
              <a:rPr lang="en-US" sz="1000" b="1" kern="1200" dirty="0">
                <a:solidFill>
                  <a:schemeClr val="tx1"/>
                </a:solidFill>
                <a:effectLst/>
                <a:latin typeface="Calibri" panose="020F0502020204030204" pitchFamily="34" charset="0"/>
              </a:rPr>
              <a:t>/</a:t>
            </a:r>
            <a:r>
              <a:rPr lang="en-US" sz="1000" kern="1200" dirty="0">
                <a:solidFill>
                  <a:schemeClr val="tx1"/>
                </a:solidFill>
                <a:effectLst/>
                <a:latin typeface="Calibri" panose="020F0502020204030204" pitchFamily="34" charset="0"/>
              </a:rPr>
              <a:t>. Examples of the </a:t>
            </a:r>
            <a:r>
              <a:rPr lang="en-US" sz="1000" b="1" kern="1200" dirty="0">
                <a:solidFill>
                  <a:schemeClr val="tx1"/>
                </a:solidFill>
                <a:effectLst/>
                <a:latin typeface="Calibri" panose="020F0502020204030204" pitchFamily="34" charset="0"/>
              </a:rPr>
              <a:t>-path</a:t>
            </a:r>
            <a:r>
              <a:rPr lang="en-US" sz="1000" kern="1200" dirty="0">
                <a:solidFill>
                  <a:schemeClr val="tx1"/>
                </a:solidFill>
                <a:effectLst/>
                <a:latin typeface="Calibri" panose="020F0502020204030204" pitchFamily="34" charset="0"/>
              </a:rPr>
              <a:t> parameter include </a:t>
            </a:r>
            <a:r>
              <a:rPr lang="en-US" sz="1000" b="1" kern="1200" dirty="0">
                <a:solidFill>
                  <a:schemeClr val="tx1"/>
                </a:solidFill>
                <a:effectLst/>
                <a:latin typeface="Calibri" panose="020F0502020204030204" pitchFamily="34" charset="0"/>
              </a:rPr>
              <a:t>/</a:t>
            </a:r>
            <a:r>
              <a:rPr lang="en-US" sz="1000" b="1" kern="1200" dirty="0" err="1">
                <a:solidFill>
                  <a:schemeClr val="tx1"/>
                </a:solidFill>
                <a:effectLst/>
                <a:latin typeface="Calibri" panose="020F0502020204030204" pitchFamily="34" charset="0"/>
              </a:rPr>
              <a:t>cloudfront</a:t>
            </a:r>
            <a:r>
              <a:rPr lang="en-US" sz="1000" b="1" kern="1200" dirty="0">
                <a:solidFill>
                  <a:schemeClr val="tx1"/>
                </a:solidFill>
                <a:effectLst/>
                <a:latin typeface="Calibri" panose="020F0502020204030204" pitchFamily="34" charset="0"/>
              </a:rPr>
              <a:t>/production/</a:t>
            </a:r>
            <a:r>
              <a:rPr lang="en-US" sz="1000" kern="1200" dirty="0">
                <a:solidFill>
                  <a:schemeClr val="tx1"/>
                </a:solidFill>
                <a:effectLst/>
                <a:latin typeface="Calibri" panose="020F0502020204030204" pitchFamily="34" charset="0"/>
              </a:rPr>
              <a:t> or </a:t>
            </a:r>
            <a:r>
              <a:rPr lang="en-US" sz="1000" b="1" kern="1200" dirty="0">
                <a:solidFill>
                  <a:schemeClr val="tx1"/>
                </a:solidFill>
                <a:effectLst/>
                <a:latin typeface="Calibri" panose="020F0502020204030204" pitchFamily="34" charset="0"/>
              </a:rPr>
              <a:t>/</a:t>
            </a:r>
            <a:r>
              <a:rPr lang="en-US" sz="1000" b="1" kern="1200" dirty="0" err="1">
                <a:solidFill>
                  <a:schemeClr val="tx1"/>
                </a:solidFill>
                <a:effectLst/>
                <a:latin typeface="Calibri" panose="020F0502020204030204" pitchFamily="34" charset="0"/>
              </a:rPr>
              <a:t>cloudfront</a:t>
            </a:r>
            <a:r>
              <a:rPr lang="en-US" sz="1000" b="1" kern="1200" dirty="0">
                <a:solidFill>
                  <a:schemeClr val="tx1"/>
                </a:solidFill>
                <a:effectLst/>
                <a:latin typeface="Calibri" panose="020F0502020204030204" pitchFamily="34" charset="0"/>
              </a:rPr>
              <a:t>/test/</a:t>
            </a:r>
            <a:r>
              <a:rPr lang="en-US" sz="1000" kern="1200" dirty="0">
                <a:solidFill>
                  <a:schemeClr val="tx1"/>
                </a:solidFill>
                <a:effectLst/>
                <a:latin typeface="Calibri" panose="020F0502020204030204" pitchFamily="34" charset="0"/>
              </a:rPr>
              <a:t>. The path also must end with a </a:t>
            </a:r>
            <a:r>
              <a:rPr lang="en-US" sz="1000" b="1" kern="1200" dirty="0">
                <a:solidFill>
                  <a:schemeClr val="tx1"/>
                </a:solidFill>
                <a:effectLst/>
                <a:latin typeface="Calibri" panose="020F0502020204030204" pitchFamily="34" charset="0"/>
              </a:rPr>
              <a:t>/</a:t>
            </a:r>
            <a:r>
              <a:rPr lang="en-US" sz="1000" kern="1200" dirty="0">
                <a:solidFill>
                  <a:schemeClr val="tx1"/>
                </a:solidFill>
                <a:effectLst/>
                <a:latin typeface="Calibri" panose="020F0502020204030204" pitchFamily="34" charset="0"/>
              </a:rPr>
              <a:t>. </a:t>
            </a:r>
          </a:p>
          <a:p>
            <a:pPr lvl="0"/>
            <a:endParaRPr lang="en-US" sz="1000" kern="1200" dirty="0">
              <a:solidFill>
                <a:schemeClr val="tx1"/>
              </a:solidFill>
              <a:effectLst/>
              <a:latin typeface="Calibri" panose="020F0502020204030204" pitchFamily="34" charset="0"/>
            </a:endParaRPr>
          </a:p>
          <a:p>
            <a:pPr lvl="0"/>
            <a:r>
              <a:rPr lang="en-US" sz="1000" kern="1200" dirty="0">
                <a:solidFill>
                  <a:schemeClr val="tx1"/>
                </a:solidFill>
                <a:effectLst/>
                <a:latin typeface="Calibri" panose="020F0502020204030204" pitchFamily="34" charset="0"/>
              </a:rPr>
              <a:t>If you plan to use the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API to create or update your distribution, make sure that you note the alphanumeric string that the AWS CLI returns, such as </a:t>
            </a:r>
            <a:r>
              <a:rPr lang="en-US" sz="1000" b="1" kern="1200" dirty="0">
                <a:solidFill>
                  <a:schemeClr val="tx1"/>
                </a:solidFill>
                <a:effectLst/>
                <a:latin typeface="Calibri" panose="020F0502020204030204" pitchFamily="34" charset="0"/>
              </a:rPr>
              <a:t>AS1A2M3P4L5E67SIIXR3J</a:t>
            </a:r>
            <a:r>
              <a:rPr lang="en-US" sz="1000" kern="1200" dirty="0">
                <a:solidFill>
                  <a:schemeClr val="tx1"/>
                </a:solidFill>
                <a:effectLst/>
                <a:latin typeface="Calibri" panose="020F0502020204030204" pitchFamily="34" charset="0"/>
              </a:rPr>
              <a:t>. This string is the value that you will specify in the </a:t>
            </a:r>
            <a:r>
              <a:rPr lang="en-US" sz="1000" b="1" kern="1200" dirty="0" err="1">
                <a:solidFill>
                  <a:schemeClr val="tx1"/>
                </a:solidFill>
                <a:effectLst/>
                <a:latin typeface="Calibri" panose="020F0502020204030204" pitchFamily="34" charset="0"/>
              </a:rPr>
              <a:t>IAMCertificateId</a:t>
            </a:r>
            <a:r>
              <a:rPr lang="en-US" sz="1000" kern="1200" dirty="0">
                <a:solidFill>
                  <a:schemeClr val="tx1"/>
                </a:solidFill>
                <a:effectLst/>
                <a:latin typeface="Calibri" panose="020F0502020204030204" pitchFamily="34" charset="0"/>
              </a:rPr>
              <a:t> element. You do not need the IAM Amazon Resource Name—or ARN—which is also returned by the CLI.</a:t>
            </a:r>
          </a:p>
          <a:p>
            <a:r>
              <a:rPr lang="en-US" sz="1000" kern="1200" dirty="0">
                <a:solidFill>
                  <a:schemeClr val="tx1"/>
                </a:solidFill>
                <a:effectLst/>
                <a:latin typeface="Calibri" panose="020F0502020204030204" pitchFamily="34" charset="0"/>
              </a:rPr>
              <a:t> </a:t>
            </a:r>
          </a:p>
          <a:p>
            <a:r>
              <a:rPr lang="en-US" sz="1000" kern="1200" dirty="0">
                <a:solidFill>
                  <a:schemeClr val="tx1"/>
                </a:solidFill>
                <a:effectLst/>
                <a:latin typeface="Calibri" panose="020F0502020204030204" pitchFamily="34" charset="0"/>
              </a:rPr>
              <a:t>You can update your distribution to include your domain names so that you can specify which SSL certificate you want to use, specify a dedicated IP address or SNI, and add or update DNS records. </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After you associate your SSL certificate with your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distribution, do not delete the certificate from the IAM certificate store until you remove the certificate from all distributions, and until the status of the distributions has changed to </a:t>
            </a:r>
            <a:r>
              <a:rPr lang="en-US" sz="1000" i="1" kern="1200" dirty="0">
                <a:solidFill>
                  <a:schemeClr val="tx1"/>
                </a:solidFill>
                <a:effectLst/>
                <a:latin typeface="Calibri" panose="020F0502020204030204" pitchFamily="34" charset="0"/>
              </a:rPr>
              <a:t>Deployed</a:t>
            </a:r>
            <a:r>
              <a:rPr lang="en-US" sz="1000" kern="1200" dirty="0">
                <a:solidFill>
                  <a:schemeClr val="tx1"/>
                </a:solidFill>
                <a:effectLst/>
                <a:latin typeface="Calibri" panose="020F0502020204030204" pitchFamily="34" charset="0"/>
              </a:rPr>
              <a:t>.</a:t>
            </a:r>
          </a:p>
          <a:p>
            <a:r>
              <a:rPr lang="en-US" sz="1000" kern="1200" dirty="0">
                <a:solidFill>
                  <a:schemeClr val="tx1"/>
                </a:solidFill>
                <a:effectLst/>
                <a:latin typeface="Calibri" panose="020F0502020204030204" pitchFamily="34" charset="0"/>
              </a:rPr>
              <a:t> </a:t>
            </a:r>
          </a:p>
          <a:p>
            <a:r>
              <a:rPr lang="en-US" sz="1000" kern="1200" dirty="0">
                <a:solidFill>
                  <a:schemeClr val="tx1"/>
                </a:solidFill>
                <a:effectLst/>
                <a:latin typeface="Calibri" panose="020F0502020204030204" pitchFamily="34" charset="0"/>
              </a:rPr>
              <a:t>To request permission, select the link. </a:t>
            </a:r>
          </a:p>
          <a:p>
            <a:endParaRPr lang="en-US" sz="1000" dirty="0">
              <a:latin typeface="Calibri" panose="020F0502020204030204" pitchFamily="34" charset="0"/>
            </a:endParaRPr>
          </a:p>
          <a:p>
            <a:r>
              <a:rPr lang="en-US" sz="1000" dirty="0">
                <a:latin typeface="Calibri" panose="020F0502020204030204" pitchFamily="34" charset="0"/>
                <a:hlinkClick r:id="rId3"/>
              </a:rPr>
              <a:t>https://aws.amazon.com/cloudfront/custom-ssl-domains/</a:t>
            </a:r>
            <a:endParaRPr lang="en-US" sz="1000" dirty="0">
              <a:latin typeface="Calibri" panose="020F0502020204030204" pitchFamily="34" charset="0"/>
            </a:endParaRPr>
          </a:p>
          <a:p>
            <a:endParaRPr lang="en-US" dirty="0"/>
          </a:p>
        </p:txBody>
      </p:sp>
    </p:spTree>
    <p:extLst>
      <p:ext uri="{BB962C8B-B14F-4D97-AF65-F5344CB8AC3E}">
        <p14:creationId xmlns:p14="http://schemas.microsoft.com/office/powerpoint/2010/main" val="2027525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rPr>
              <a:t>Upon completing this module, you will be able to: </a:t>
            </a:r>
          </a:p>
          <a:p>
            <a:pPr marL="171450" indent="-171450">
              <a:buFont typeface="Arial" panose="020B0604020202020204" pitchFamily="34" charset="0"/>
              <a:buChar char="•"/>
            </a:pPr>
            <a:r>
              <a:rPr lang="en-US" sz="1000" dirty="0">
                <a:latin typeface="Calibri" panose="020F0502020204030204" pitchFamily="34" charset="0"/>
              </a:rPr>
              <a:t>Describe how to secure data at every layer in the application and identify the appropriate tools and services to provide security focused content.</a:t>
            </a:r>
          </a:p>
          <a:p>
            <a:pPr marL="171450" indent="-171450">
              <a:buFont typeface="Arial" panose="020B0604020202020204" pitchFamily="34" charset="0"/>
              <a:buChar char="•"/>
            </a:pPr>
            <a:r>
              <a:rPr lang="en-US" sz="1000" dirty="0">
                <a:latin typeface="Calibri" panose="020F0502020204030204" pitchFamily="34" charset="0"/>
              </a:rPr>
              <a:t>Identify the design principles and best practices of the Security pillar.</a:t>
            </a:r>
          </a:p>
        </p:txBody>
      </p:sp>
      <p:sp>
        <p:nvSpPr>
          <p:cNvPr id="4" name="Slide Number Placeholder 3"/>
          <p:cNvSpPr>
            <a:spLocks noGrp="1"/>
          </p:cNvSpPr>
          <p:nvPr>
            <p:ph type="sldNum" sz="quarter" idx="10"/>
          </p:nvPr>
        </p:nvSpPr>
        <p:spPr/>
        <p:txBody>
          <a:bodyPr/>
          <a:lstStyle/>
          <a:p>
            <a:fld id="{FE092397-0699-5249-96BB-FDA4CA85BF35}" type="slidenum">
              <a:rPr lang="en-US" smtClean="0"/>
              <a:t>3</a:t>
            </a:fld>
            <a:endParaRPr lang="en-US" dirty="0"/>
          </a:p>
        </p:txBody>
      </p:sp>
    </p:spTree>
    <p:extLst>
      <p:ext uri="{BB962C8B-B14F-4D97-AF65-F5344CB8AC3E}">
        <p14:creationId xmlns:p14="http://schemas.microsoft.com/office/powerpoint/2010/main" val="3620595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72118"/>
          </a:xfrm>
        </p:spPr>
        <p:txBody>
          <a:bodyPr/>
          <a:lstStyle/>
          <a:p>
            <a:r>
              <a:rPr lang="en-US" sz="1000" kern="1200" dirty="0">
                <a:solidFill>
                  <a:schemeClr val="tx1"/>
                </a:solidFill>
                <a:effectLst/>
                <a:latin typeface="Calibri" panose="020F0502020204030204" pitchFamily="34" charset="0"/>
                <a:ea typeface="+mn-ea"/>
                <a:cs typeface="+mn-cs"/>
              </a:rPr>
              <a:t>Support for advanced SSL features include: </a:t>
            </a:r>
          </a:p>
          <a:p>
            <a:r>
              <a:rPr lang="en-US" sz="1000" b="1" kern="1200" dirty="0">
                <a:solidFill>
                  <a:schemeClr val="tx1"/>
                </a:solidFill>
                <a:effectLst/>
                <a:latin typeface="Calibri" panose="020F0502020204030204" pitchFamily="34" charset="0"/>
                <a:ea typeface="+mn-ea"/>
                <a:cs typeface="+mn-cs"/>
              </a:rPr>
              <a:t>High security ciphers </a:t>
            </a:r>
            <a:r>
              <a:rPr lang="en-US" sz="1000" kern="1200" dirty="0">
                <a:solidFill>
                  <a:schemeClr val="tx1"/>
                </a:solidFill>
                <a:effectLst/>
                <a:latin typeface="Calibri" panose="020F0502020204030204" pitchFamily="34" charset="0"/>
                <a:ea typeface="+mn-ea"/>
                <a:cs typeface="+mn-cs"/>
              </a:rPr>
              <a:t>to improve the security of HTTPS connections. Amazon </a:t>
            </a:r>
            <a:r>
              <a:rPr lang="en-US" sz="1000" kern="1200" dirty="0" err="1">
                <a:solidFill>
                  <a:schemeClr val="tx1"/>
                </a:solidFill>
                <a:effectLst/>
                <a:latin typeface="Calibri" panose="020F0502020204030204" pitchFamily="34" charset="0"/>
                <a:ea typeface="+mn-ea"/>
                <a:cs typeface="+mn-cs"/>
              </a:rPr>
              <a:t>CloudFront</a:t>
            </a:r>
            <a:r>
              <a:rPr lang="en-US" sz="1000" kern="1200" dirty="0">
                <a:solidFill>
                  <a:schemeClr val="tx1"/>
                </a:solidFill>
                <a:effectLst/>
                <a:latin typeface="Calibri" panose="020F0502020204030204" pitchFamily="34" charset="0"/>
                <a:ea typeface="+mn-ea"/>
                <a:cs typeface="+mn-cs"/>
              </a:rPr>
              <a:t> edge servers and clients, such as browsers, automatically agree on a cipher as part of the SSL handshake process. The connections can now use ciphers with advanced features, such as Elliptic Curve signatures  and key exchanges.</a:t>
            </a:r>
          </a:p>
          <a:p>
            <a:r>
              <a:rPr lang="en-US" sz="1000" kern="1200" dirty="0">
                <a:solidFill>
                  <a:schemeClr val="tx1"/>
                </a:solidFill>
                <a:effectLst/>
                <a:latin typeface="Calibri" panose="020F0502020204030204" pitchFamily="34" charset="0"/>
                <a:ea typeface="+mn-ea"/>
                <a:cs typeface="+mn-cs"/>
              </a:rPr>
              <a:t> </a:t>
            </a:r>
          </a:p>
          <a:p>
            <a:r>
              <a:rPr lang="en-US" sz="1000" b="1" kern="1200" dirty="0">
                <a:solidFill>
                  <a:schemeClr val="tx1"/>
                </a:solidFill>
                <a:effectLst/>
                <a:latin typeface="Calibri" panose="020F0502020204030204" pitchFamily="34" charset="0"/>
                <a:ea typeface="+mn-ea"/>
                <a:cs typeface="+mn-cs"/>
              </a:rPr>
              <a:t>Perfect forward secrecy </a:t>
            </a:r>
            <a:r>
              <a:rPr lang="en-US" sz="1000" kern="1200" dirty="0">
                <a:solidFill>
                  <a:schemeClr val="tx1"/>
                </a:solidFill>
                <a:effectLst/>
                <a:latin typeface="Calibri" panose="020F0502020204030204" pitchFamily="34" charset="0"/>
                <a:ea typeface="+mn-ea"/>
                <a:cs typeface="+mn-cs"/>
              </a:rPr>
              <a:t>uses a unique random session key to</a:t>
            </a:r>
            <a:r>
              <a:rPr lang="en-US" sz="1000" b="1" kern="120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provide additional safeguards against the eavesdropping of encrypted data. This feature prevents the decoding of captured data, even if the secret long-term key is compromised.</a:t>
            </a:r>
          </a:p>
          <a:p>
            <a:r>
              <a:rPr lang="en-US" sz="1000" kern="1200" dirty="0">
                <a:solidFill>
                  <a:schemeClr val="tx1"/>
                </a:solidFill>
                <a:effectLst/>
                <a:latin typeface="Calibri" panose="020F0502020204030204" pitchFamily="34" charset="0"/>
                <a:ea typeface="+mn-ea"/>
                <a:cs typeface="+mn-cs"/>
              </a:rPr>
              <a:t> </a:t>
            </a:r>
          </a:p>
          <a:p>
            <a:r>
              <a:rPr lang="en-US" sz="1000" b="1" kern="1200" dirty="0">
                <a:solidFill>
                  <a:schemeClr val="tx1"/>
                </a:solidFill>
                <a:effectLst/>
                <a:latin typeface="Calibri" panose="020F0502020204030204" pitchFamily="34" charset="0"/>
                <a:ea typeface="+mn-ea"/>
                <a:cs typeface="+mn-cs"/>
              </a:rPr>
              <a:t>OCSP stapling </a:t>
            </a:r>
            <a:r>
              <a:rPr lang="en-US" sz="1000" kern="1200" dirty="0">
                <a:solidFill>
                  <a:schemeClr val="tx1"/>
                </a:solidFill>
                <a:effectLst/>
                <a:latin typeface="Calibri" panose="020F0502020204030204" pitchFamily="34" charset="0"/>
                <a:ea typeface="+mn-ea"/>
                <a:cs typeface="+mn-cs"/>
              </a:rPr>
              <a:t>improves the time taken for individual SSL handshakes. It moves the Online Certificate Status Protocol—or OSCP—check, which is a call that is used to obtain the revocation status of an SSL certificate, from the client to a periodic, secure check by the Amazon </a:t>
            </a:r>
            <a:r>
              <a:rPr lang="en-US" sz="1000" kern="1200" dirty="0" err="1">
                <a:solidFill>
                  <a:schemeClr val="tx1"/>
                </a:solidFill>
                <a:effectLst/>
                <a:latin typeface="Calibri" panose="020F0502020204030204" pitchFamily="34" charset="0"/>
                <a:ea typeface="+mn-ea"/>
                <a:cs typeface="+mn-cs"/>
              </a:rPr>
              <a:t>CloudFront</a:t>
            </a:r>
            <a:r>
              <a:rPr lang="en-US" sz="1000" kern="1200" dirty="0">
                <a:solidFill>
                  <a:schemeClr val="tx1"/>
                </a:solidFill>
                <a:effectLst/>
                <a:latin typeface="Calibri" panose="020F0502020204030204" pitchFamily="34" charset="0"/>
                <a:ea typeface="+mn-ea"/>
                <a:cs typeface="+mn-cs"/>
              </a:rPr>
              <a:t> servers. With OCSP stapling, the client no longer needs to handle certificate validation, which improves performance.</a:t>
            </a:r>
          </a:p>
          <a:p>
            <a:r>
              <a:rPr lang="en-US" sz="1000" kern="1200" dirty="0">
                <a:solidFill>
                  <a:schemeClr val="tx1"/>
                </a:solidFill>
                <a:effectLst/>
                <a:latin typeface="Calibri" panose="020F0502020204030204" pitchFamily="34" charset="0"/>
                <a:ea typeface="+mn-ea"/>
                <a:cs typeface="+mn-cs"/>
              </a:rPr>
              <a:t> </a:t>
            </a:r>
          </a:p>
          <a:p>
            <a:r>
              <a:rPr lang="en-US" sz="1000" b="1" kern="1200" dirty="0">
                <a:solidFill>
                  <a:schemeClr val="tx1"/>
                </a:solidFill>
                <a:effectLst/>
                <a:latin typeface="Calibri" panose="020F0502020204030204" pitchFamily="34" charset="0"/>
                <a:ea typeface="+mn-ea"/>
                <a:cs typeface="+mn-cs"/>
              </a:rPr>
              <a:t>Session tickets </a:t>
            </a:r>
            <a:r>
              <a:rPr lang="en-US" sz="1000" kern="1200" dirty="0">
                <a:solidFill>
                  <a:schemeClr val="tx1"/>
                </a:solidFill>
                <a:effectLst/>
                <a:latin typeface="Calibri" panose="020F0502020204030204" pitchFamily="34" charset="0"/>
                <a:ea typeface="+mn-ea"/>
                <a:cs typeface="+mn-cs"/>
              </a:rPr>
              <a:t>help speed up the time that is spent restarting or resuming an SSL session. Amazon </a:t>
            </a:r>
            <a:r>
              <a:rPr lang="en-US" sz="1000" kern="1200" dirty="0" err="1">
                <a:solidFill>
                  <a:schemeClr val="tx1"/>
                </a:solidFill>
                <a:effectLst/>
                <a:latin typeface="Calibri" panose="020F0502020204030204" pitchFamily="34" charset="0"/>
                <a:ea typeface="+mn-ea"/>
                <a:cs typeface="+mn-cs"/>
              </a:rPr>
              <a:t>CloudFront</a:t>
            </a:r>
            <a:r>
              <a:rPr lang="en-US" sz="1000" kern="1200" dirty="0">
                <a:solidFill>
                  <a:schemeClr val="tx1"/>
                </a:solidFill>
                <a:effectLst/>
                <a:latin typeface="Calibri" panose="020F0502020204030204" pitchFamily="34" charset="0"/>
                <a:ea typeface="+mn-ea"/>
                <a:cs typeface="+mn-cs"/>
              </a:rPr>
              <a:t> encrypts SSL session information and stores it in a ticket. The client can use this ticket to resume a secure connection instead of repeating the SSL handshake process.</a:t>
            </a:r>
          </a:p>
          <a:p>
            <a:pPr lvl="0"/>
            <a:endParaRPr lang="en-US" dirty="0"/>
          </a:p>
        </p:txBody>
      </p:sp>
    </p:spTree>
    <p:extLst>
      <p:ext uri="{BB962C8B-B14F-4D97-AF65-F5344CB8AC3E}">
        <p14:creationId xmlns:p14="http://schemas.microsoft.com/office/powerpoint/2010/main" val="1261669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343399"/>
            <a:ext cx="5486400" cy="3839901"/>
          </a:xfrm>
        </p:spPr>
        <p:txBody>
          <a:bodyPr/>
          <a:lstStyle/>
          <a:p>
            <a:r>
              <a:rPr lang="en-US" sz="1000" kern="1200" dirty="0">
                <a:solidFill>
                  <a:schemeClr val="tx1"/>
                </a:solidFill>
                <a:effectLst/>
                <a:latin typeface="Calibri" panose="020F0502020204030204" pitchFamily="34" charset="0"/>
              </a:rPr>
              <a:t>Amazon has announced three new security features that help further protect communication between Amazon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and your origin server:</a:t>
            </a:r>
          </a:p>
          <a:p>
            <a:pPr lvl="0"/>
            <a:r>
              <a:rPr lang="en-US" sz="1000" kern="1200" dirty="0">
                <a:solidFill>
                  <a:schemeClr val="tx1"/>
                </a:solidFill>
                <a:effectLst/>
                <a:latin typeface="Calibri" panose="020F0502020204030204" pitchFamily="34" charset="0"/>
              </a:rPr>
              <a:t>You can configure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to connect to your origin server by using HTTPS, regardless of whether the viewer uses HTTP or HTTPS to make the request. </a:t>
            </a:r>
          </a:p>
          <a:p>
            <a:r>
              <a:rPr lang="en-US" sz="1000" b="1" kern="1200" dirty="0">
                <a:solidFill>
                  <a:schemeClr val="tx1"/>
                </a:solidFill>
                <a:effectLst/>
                <a:latin typeface="Calibri" panose="020F0502020204030204" pitchFamily="34" charset="0"/>
              </a:rPr>
              <a:t> </a:t>
            </a:r>
            <a:endParaRPr lang="en-US" sz="1000" kern="1200" dirty="0">
              <a:solidFill>
                <a:schemeClr val="tx1"/>
              </a:solidFill>
              <a:effectLst/>
              <a:latin typeface="Calibri" panose="020F0502020204030204" pitchFamily="34" charset="0"/>
            </a:endParaRPr>
          </a:p>
          <a:p>
            <a:pPr lvl="0"/>
            <a:r>
              <a:rPr lang="en-US" sz="1000" kern="1200" dirty="0">
                <a:solidFill>
                  <a:schemeClr val="tx1"/>
                </a:solidFill>
                <a:effectLst/>
                <a:latin typeface="Calibri" panose="020F0502020204030204" pitchFamily="34" charset="0"/>
              </a:rPr>
              <a:t>You can use Transport Layer Security—or TLS—version 1.1 and TLS version 1.2, which were both added to the list of supported protocol versions that you can use for the HTTPS connections between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and your custom origin web server. In addition, you can choose the protocols that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uses to communicate with your origin server. For example, you can prevent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from communicating with your origin server through SSL version 3, which is less secure than TLS. </a:t>
            </a:r>
          </a:p>
          <a:p>
            <a:r>
              <a:rPr lang="en-US" sz="1000" kern="1200" dirty="0">
                <a:solidFill>
                  <a:schemeClr val="tx1"/>
                </a:solidFill>
                <a:effectLst/>
                <a:latin typeface="Calibri" panose="020F0502020204030204" pitchFamily="34" charset="0"/>
              </a:rPr>
              <a:t> </a:t>
            </a:r>
          </a:p>
          <a:p>
            <a:pPr lvl="0"/>
            <a:r>
              <a:rPr lang="en-US" sz="1000" kern="1200" dirty="0">
                <a:solidFill>
                  <a:schemeClr val="tx1"/>
                </a:solidFill>
                <a:effectLst/>
                <a:latin typeface="Calibri" panose="020F0502020204030204" pitchFamily="34" charset="0"/>
              </a:rPr>
              <a:t>You can add or modify request headers that are forwarded from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to your origin server. You can configure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to add custom headers, or override the value of existing request headers, when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forwards requests to your origin server. You can use these headers to help validate that the requests that were made to your origin server were sent from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which is a shared secret.  You can also configure your origin server to only allow requests that contain the custom header values that you specify. This feature also helps you set up cross-origin request sharing—or CORS—for your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distribution. You can configure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to always add custom headers to your origin  to accommodate viewers that don't automatically include those headers in requests. You can also disable varying on the origin header, which improves your cache hit ratio, and still forward the appropriate headers so that your origin server can respond with the CORS header. </a:t>
            </a:r>
          </a:p>
          <a:p>
            <a:r>
              <a:rPr lang="en-US" sz="1000" kern="1200" dirty="0">
                <a:solidFill>
                  <a:schemeClr val="tx1"/>
                </a:solidFill>
                <a:effectLst/>
                <a:latin typeface="Calibri" panose="020F0502020204030204" pitchFamily="34" charset="0"/>
              </a:rPr>
              <a:t> </a:t>
            </a:r>
          </a:p>
          <a:p>
            <a:r>
              <a:rPr lang="en-US" sz="1000" kern="1200" dirty="0">
                <a:solidFill>
                  <a:schemeClr val="tx1"/>
                </a:solidFill>
                <a:effectLst/>
                <a:latin typeface="Calibri" panose="020F0502020204030204" pitchFamily="34" charset="0"/>
              </a:rPr>
              <a:t>For more information, go to the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documentation about requiring HTTPS for communication:</a:t>
            </a:r>
          </a:p>
          <a:p>
            <a:pPr marL="0" indent="0">
              <a:buFont typeface="Arial" panose="020B0604020202020204" pitchFamily="34" charset="0"/>
              <a:buNone/>
            </a:pPr>
            <a:r>
              <a:rPr lang="en-US" sz="1000" dirty="0">
                <a:latin typeface="Calibri" panose="020F0502020204030204" pitchFamily="34" charset="0"/>
                <a:hlinkClick r:id="rId3"/>
              </a:rPr>
              <a:t>http://docs.aws.amazon.com/AmazonCloudFront/latest/DeveloperGuide/using-https-viewers-to-cloudfront.html</a:t>
            </a:r>
            <a:endParaRPr lang="en-US" sz="1000" dirty="0">
              <a:latin typeface="Calibri" panose="020F0502020204030204" pitchFamily="34" charset="0"/>
            </a:endParaRPr>
          </a:p>
          <a:p>
            <a:pPr marL="171450" indent="-171450">
              <a:buFont typeface="Arial" panose="020B0604020202020204" pitchFamily="34" charset="0"/>
              <a:buChar char="•"/>
            </a:pPr>
            <a:endParaRPr lang="en-US"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3042899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rPr>
              <a:t>To make content private, you can restrict access to objects in your Amazon S3 bucket. </a:t>
            </a:r>
          </a:p>
          <a:p>
            <a:r>
              <a:rPr lang="en-US" sz="1000" kern="1200" dirty="0">
                <a:solidFill>
                  <a:schemeClr val="tx1"/>
                </a:solidFill>
                <a:effectLst/>
                <a:latin typeface="Calibri" panose="020F0502020204030204" pitchFamily="34" charset="0"/>
              </a:rPr>
              <a:t> </a:t>
            </a:r>
          </a:p>
          <a:p>
            <a:r>
              <a:rPr lang="en-US" sz="1000" kern="1200" dirty="0">
                <a:solidFill>
                  <a:schemeClr val="tx1"/>
                </a:solidFill>
                <a:effectLst/>
                <a:latin typeface="Calibri" panose="020F0502020204030204" pitchFamily="34" charset="0"/>
              </a:rPr>
              <a:t>You can also require that users use signed URLs. You can create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key pairs for your trusted signers, and write the code that generates signed URLs. </a:t>
            </a:r>
          </a:p>
          <a:p>
            <a:r>
              <a:rPr lang="en-US" sz="1000" kern="1200" dirty="0">
                <a:solidFill>
                  <a:schemeClr val="tx1"/>
                </a:solidFill>
                <a:effectLst/>
                <a:latin typeface="Calibri" panose="020F0502020204030204" pitchFamily="34" charset="0"/>
              </a:rPr>
              <a:t>Typically, you will write an application that automatically generates signed URLs. Alternatively, you can use a web interface to create signed URLs.</a:t>
            </a:r>
          </a:p>
          <a:p>
            <a:r>
              <a:rPr lang="en-US" sz="1000" kern="1200" dirty="0">
                <a:solidFill>
                  <a:schemeClr val="tx1"/>
                </a:solidFill>
                <a:effectLst/>
                <a:latin typeface="Calibri" panose="020F0502020204030204" pitchFamily="34" charset="0"/>
              </a:rPr>
              <a:t> </a:t>
            </a:r>
          </a:p>
          <a:p>
            <a:r>
              <a:rPr lang="en-US" sz="1000" kern="1200" dirty="0">
                <a:solidFill>
                  <a:schemeClr val="tx1"/>
                </a:solidFill>
                <a:effectLst/>
                <a:latin typeface="Calibri" panose="020F0502020204030204" pitchFamily="34" charset="0"/>
              </a:rPr>
              <a:t>You can add trusted signers to your distribution. After you add a trusted signer to your distribution, users must use signed URLs to access the corresponding content. </a:t>
            </a:r>
          </a:p>
          <a:p>
            <a:r>
              <a:rPr lang="en-US" sz="1000" kern="1200" dirty="0">
                <a:solidFill>
                  <a:schemeClr val="tx1"/>
                </a:solidFill>
                <a:effectLst/>
                <a:latin typeface="Calibri" panose="020F0502020204030204" pitchFamily="34" charset="0"/>
              </a:rPr>
              <a:t> </a:t>
            </a:r>
          </a:p>
          <a:p>
            <a:r>
              <a:rPr lang="en-US" sz="1000" kern="1200" dirty="0">
                <a:solidFill>
                  <a:schemeClr val="tx1"/>
                </a:solidFill>
                <a:effectLst/>
                <a:latin typeface="Calibri" panose="020F0502020204030204" pitchFamily="34" charset="0"/>
              </a:rPr>
              <a:t>A signed URL includes additional information, such as an expiration date and time, which gives you more control over access to your content. This additional information appears in a policy statement that is based on either a </a:t>
            </a:r>
            <a:r>
              <a:rPr lang="en-US" sz="1000" b="1" kern="1200" dirty="0">
                <a:solidFill>
                  <a:schemeClr val="tx1"/>
                </a:solidFill>
                <a:effectLst/>
                <a:latin typeface="Calibri" panose="020F0502020204030204" pitchFamily="34" charset="0"/>
              </a:rPr>
              <a:t>canned</a:t>
            </a:r>
            <a:r>
              <a:rPr lang="en-US" sz="1000" kern="1200" dirty="0">
                <a:solidFill>
                  <a:schemeClr val="tx1"/>
                </a:solidFill>
                <a:effectLst/>
                <a:latin typeface="Calibri" panose="020F0502020204030204" pitchFamily="34" charset="0"/>
              </a:rPr>
              <a:t> policy or a </a:t>
            </a:r>
            <a:r>
              <a:rPr lang="en-US" sz="1000" b="1" kern="1200" dirty="0">
                <a:solidFill>
                  <a:schemeClr val="tx1"/>
                </a:solidFill>
                <a:effectLst/>
                <a:latin typeface="Calibri" panose="020F0502020204030204" pitchFamily="34" charset="0"/>
              </a:rPr>
              <a:t>custom</a:t>
            </a:r>
            <a:r>
              <a:rPr lang="en-US" sz="1000" kern="1200" dirty="0">
                <a:solidFill>
                  <a:schemeClr val="tx1"/>
                </a:solidFill>
                <a:effectLst/>
                <a:latin typeface="Calibri" panose="020F0502020204030204" pitchFamily="34" charset="0"/>
              </a:rPr>
              <a:t> policy:</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rPr>
              <a:t>Use a </a:t>
            </a:r>
            <a:r>
              <a:rPr lang="en-US" sz="1000" b="1" kern="1200" dirty="0">
                <a:solidFill>
                  <a:schemeClr val="tx1"/>
                </a:solidFill>
                <a:effectLst/>
                <a:latin typeface="Calibri" panose="020F0502020204030204" pitchFamily="34" charset="0"/>
              </a:rPr>
              <a:t>canned policy</a:t>
            </a:r>
            <a:r>
              <a:rPr lang="en-US" sz="1000" kern="1200" dirty="0">
                <a:solidFill>
                  <a:schemeClr val="tx1"/>
                </a:solidFill>
                <a:effectLst/>
                <a:latin typeface="Calibri" panose="020F0502020204030204" pitchFamily="34" charset="0"/>
              </a:rPr>
              <a:t> to restrict access to a single object.</a:t>
            </a:r>
          </a:p>
          <a:p>
            <a:pPr marL="171450" lvl="0" indent="-171450">
              <a:buFont typeface="Arial" panose="020B0604020202020204" pitchFamily="34" charset="0"/>
              <a:buChar char="•"/>
            </a:pPr>
            <a:r>
              <a:rPr lang="en-US" sz="1000" kern="1200" dirty="0">
                <a:solidFill>
                  <a:schemeClr val="tx1"/>
                </a:solidFill>
                <a:effectLst/>
                <a:latin typeface="Calibri" panose="020F0502020204030204" pitchFamily="34" charset="0"/>
              </a:rPr>
              <a:t>Use a </a:t>
            </a:r>
            <a:r>
              <a:rPr lang="en-US" sz="1000" b="1" kern="1200" dirty="0">
                <a:solidFill>
                  <a:schemeClr val="tx1"/>
                </a:solidFill>
                <a:effectLst/>
                <a:latin typeface="Calibri" panose="020F0502020204030204" pitchFamily="34" charset="0"/>
              </a:rPr>
              <a:t>custom policy</a:t>
            </a:r>
            <a:r>
              <a:rPr lang="en-US" sz="1000" kern="1200" dirty="0">
                <a:solidFill>
                  <a:schemeClr val="tx1"/>
                </a:solidFill>
                <a:effectLst/>
                <a:latin typeface="Calibri" panose="020F0502020204030204" pitchFamily="34" charset="0"/>
              </a:rPr>
              <a:t> to restrict access to one or more objects by using pattern matching.</a:t>
            </a:r>
          </a:p>
          <a:p>
            <a:r>
              <a:rPr lang="en-US" sz="1000" kern="1200" dirty="0">
                <a:solidFill>
                  <a:schemeClr val="tx1"/>
                </a:solidFill>
                <a:effectLst/>
                <a:latin typeface="Calibri" panose="020F0502020204030204" pitchFamily="34" charset="0"/>
              </a:rPr>
              <a:t> </a:t>
            </a:r>
          </a:p>
          <a:p>
            <a:r>
              <a:rPr lang="en-US" sz="1000" kern="1200" dirty="0">
                <a:solidFill>
                  <a:schemeClr val="tx1"/>
                </a:solidFill>
                <a:effectLst/>
                <a:latin typeface="Calibri" panose="020F0502020204030204" pitchFamily="34" charset="0"/>
              </a:rPr>
              <a:t>Select the links to learn more about each type of policy. </a:t>
            </a:r>
          </a:p>
          <a:p>
            <a:r>
              <a:rPr lang="en-US" sz="1000" b="1" dirty="0">
                <a:latin typeface="Calibri" panose="020F0502020204030204" pitchFamily="34" charset="0"/>
              </a:rPr>
              <a:t>Canned policy: </a:t>
            </a:r>
            <a:r>
              <a:rPr lang="en-US" sz="1000" b="0" baseline="0" dirty="0">
                <a:latin typeface="Calibri" panose="020F0502020204030204" pitchFamily="34" charset="0"/>
                <a:sym typeface="Wingdings" panose="05000000000000000000" pitchFamily="2" charset="2"/>
                <a:hlinkClick r:id="rId3"/>
              </a:rPr>
              <a:t>http://docs.aws.amazon.com/AmazonCloudFront/latest/DeveloperGuide/private-content-creating-signed-url-canned-policy.html</a:t>
            </a:r>
            <a:r>
              <a:rPr lang="en-US" sz="1000" dirty="0">
                <a:latin typeface="Calibri" panose="020F0502020204030204" pitchFamily="34" charset="0"/>
                <a:sym typeface="Wingdings" panose="05000000000000000000" pitchFamily="2" charset="2"/>
              </a:rPr>
              <a:t> </a:t>
            </a:r>
            <a:endParaRPr lang="en-US" sz="1000" b="0" baseline="0" dirty="0">
              <a:latin typeface="Calibri" panose="020F0502020204030204" pitchFamily="34" charset="0"/>
              <a:sym typeface="Wingdings" panose="05000000000000000000" pitchFamily="2" charset="2"/>
            </a:endParaRPr>
          </a:p>
          <a:p>
            <a:r>
              <a:rPr lang="en-US" sz="1000" b="1" dirty="0">
                <a:latin typeface="Calibri" panose="020F0502020204030204" pitchFamily="34" charset="0"/>
              </a:rPr>
              <a:t>Custom policy:</a:t>
            </a:r>
            <a:r>
              <a:rPr lang="en-US" sz="1000" b="1" baseline="0" dirty="0">
                <a:latin typeface="Calibri" panose="020F0502020204030204" pitchFamily="34" charset="0"/>
              </a:rPr>
              <a:t> </a:t>
            </a:r>
            <a:r>
              <a:rPr lang="en-US" sz="1000" b="0" dirty="0">
                <a:latin typeface="Calibri" panose="020F0502020204030204" pitchFamily="34" charset="0"/>
                <a:sym typeface="Wingdings" panose="05000000000000000000" pitchFamily="2" charset="2"/>
                <a:hlinkClick r:id="rId4"/>
              </a:rPr>
              <a:t>http://docs.aws.amazon.com/AmazonCloudFront/latest/DeveloperGuide/private-content-creating-signed-url-custom-policy.html</a:t>
            </a:r>
            <a:r>
              <a:rPr lang="en-US" sz="1000" dirty="0">
                <a:latin typeface="Calibri" panose="020F0502020204030204" pitchFamily="34" charset="0"/>
                <a:sym typeface="Wingdings" panose="05000000000000000000" pitchFamily="2" charset="2"/>
              </a:rPr>
              <a:t> </a:t>
            </a:r>
            <a:endParaRPr lang="en-US" sz="1000" b="0" dirty="0">
              <a:latin typeface="Calibri" panose="020F0502020204030204" pitchFamily="34" charset="0"/>
            </a:endParaRPr>
          </a:p>
          <a:p>
            <a:endParaRPr lang="en-US" b="1" dirty="0"/>
          </a:p>
        </p:txBody>
      </p:sp>
    </p:spTree>
    <p:extLst>
      <p:ext uri="{BB962C8B-B14F-4D97-AF65-F5344CB8AC3E}">
        <p14:creationId xmlns:p14="http://schemas.microsoft.com/office/powerpoint/2010/main" val="3106704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799" y="4343400"/>
            <a:ext cx="5622403" cy="4221866"/>
          </a:xfrm>
        </p:spPr>
        <p:txBody>
          <a:bodyPr/>
          <a:lstStyle/>
          <a:p>
            <a:r>
              <a:rPr lang="en-US" sz="1000" kern="1200" dirty="0">
                <a:solidFill>
                  <a:schemeClr val="tx1"/>
                </a:solidFill>
                <a:effectLst/>
                <a:latin typeface="Calibri" panose="020F0502020204030204" pitchFamily="34" charset="0"/>
              </a:rPr>
              <a:t>You can restrict access to Amazon S3 content by creating an </a:t>
            </a:r>
            <a:r>
              <a:rPr lang="en-US" sz="1000" b="1" kern="1200" dirty="0">
                <a:solidFill>
                  <a:schemeClr val="tx1"/>
                </a:solidFill>
                <a:effectLst/>
                <a:latin typeface="Calibri" panose="020F0502020204030204" pitchFamily="34" charset="0"/>
              </a:rPr>
              <a:t>origin access identity, </a:t>
            </a:r>
            <a:r>
              <a:rPr lang="en-US" sz="1000" kern="1200" dirty="0">
                <a:solidFill>
                  <a:schemeClr val="tx1"/>
                </a:solidFill>
                <a:effectLst/>
                <a:latin typeface="Calibri" panose="020F0502020204030204" pitchFamily="34" charset="0"/>
              </a:rPr>
              <a:t>or OAI, which is a special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user. </a:t>
            </a:r>
          </a:p>
          <a:p>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origin access identity gets objects from Amazon S3 on behalf of your users. Direct access to the objects through Amazon S3 URLs will be denied.</a:t>
            </a:r>
          </a:p>
          <a:p>
            <a:r>
              <a:rPr lang="en-US" sz="1000" kern="1200" dirty="0">
                <a:solidFill>
                  <a:schemeClr val="tx1"/>
                </a:solidFill>
                <a:effectLst/>
                <a:latin typeface="Calibri" panose="020F0502020204030204" pitchFamily="34" charset="0"/>
              </a:rPr>
              <a:t> </a:t>
            </a:r>
          </a:p>
          <a:p>
            <a:r>
              <a:rPr lang="en-US" sz="1000" kern="1200" dirty="0">
                <a:solidFill>
                  <a:schemeClr val="tx1"/>
                </a:solidFill>
                <a:effectLst/>
                <a:latin typeface="Calibri" panose="020F0502020204030204" pitchFamily="34" charset="0"/>
              </a:rPr>
              <a:t>To use this feature, you first create an origin access identity, and then add it to your distribution. You then change the permissions either on your Amazon S3 bucket or the objects in your bucket so that only the origin access identity has read permission.</a:t>
            </a:r>
          </a:p>
          <a:p>
            <a:r>
              <a:rPr lang="en-US" sz="1000" kern="1200" dirty="0">
                <a:solidFill>
                  <a:schemeClr val="tx1"/>
                </a:solidFill>
                <a:effectLst/>
                <a:latin typeface="Calibri" panose="020F0502020204030204" pitchFamily="34" charset="0"/>
              </a:rPr>
              <a:t> </a:t>
            </a:r>
          </a:p>
          <a:p>
            <a:r>
              <a:rPr lang="en-US" sz="1000" kern="1200" dirty="0">
                <a:solidFill>
                  <a:schemeClr val="tx1"/>
                </a:solidFill>
                <a:effectLst/>
                <a:latin typeface="Calibri" panose="020F0502020204030204" pitchFamily="34" charset="0"/>
              </a:rPr>
              <a:t>You can create an origin access identity by using the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console or the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API.  </a:t>
            </a:r>
          </a:p>
          <a:p>
            <a:r>
              <a:rPr lang="en-US" sz="1000" kern="1200" dirty="0">
                <a:solidFill>
                  <a:schemeClr val="tx1"/>
                </a:solidFill>
                <a:effectLst/>
                <a:latin typeface="Calibri" panose="020F0502020204030204" pitchFamily="34" charset="0"/>
              </a:rPr>
              <a:t> </a:t>
            </a:r>
          </a:p>
          <a:p>
            <a:r>
              <a:rPr lang="en-US" sz="1000" kern="1200" dirty="0">
                <a:solidFill>
                  <a:schemeClr val="tx1"/>
                </a:solidFill>
                <a:effectLst/>
                <a:latin typeface="Calibri" panose="020F0502020204030204" pitchFamily="34" charset="0"/>
              </a:rPr>
              <a:t>To learn more about the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console and the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API, select the links.</a:t>
            </a:r>
          </a:p>
          <a:p>
            <a:r>
              <a:rPr lang="en-US" sz="1000" kern="1200" dirty="0">
                <a:solidFill>
                  <a:schemeClr val="tx1"/>
                </a:solidFill>
                <a:effectLst/>
                <a:latin typeface="Calibri" panose="020F0502020204030204" pitchFamily="34" charset="0"/>
              </a:rPr>
              <a:t> </a:t>
            </a:r>
            <a:endParaRPr lang="en-US" sz="1000" b="1" kern="1200" dirty="0">
              <a:solidFill>
                <a:schemeClr val="tx1"/>
              </a:solidFill>
              <a:effectLst/>
              <a:latin typeface="Calibri" panose="020F0502020204030204" pitchFamily="34" charset="0"/>
            </a:endParaRPr>
          </a:p>
          <a:p>
            <a:pPr marL="171450" indent="-171450">
              <a:buFont typeface="Arial" panose="020B0604020202020204" pitchFamily="34" charset="0"/>
              <a:buChar char="•"/>
            </a:pPr>
            <a:r>
              <a:rPr lang="en-US" sz="1000" b="1" dirty="0" err="1">
                <a:latin typeface="Calibri" panose="020F0502020204030204" pitchFamily="34" charset="0"/>
              </a:rPr>
              <a:t>CloudFront</a:t>
            </a:r>
            <a:r>
              <a:rPr lang="en-US" sz="1000" b="1" dirty="0">
                <a:latin typeface="Calibri" panose="020F0502020204030204" pitchFamily="34" charset="0"/>
              </a:rPr>
              <a:t> console</a:t>
            </a:r>
            <a:r>
              <a:rPr lang="en-US" sz="1000" dirty="0">
                <a:latin typeface="Calibri" panose="020F0502020204030204" pitchFamily="34" charset="0"/>
              </a:rPr>
              <a:t>: </a:t>
            </a:r>
            <a:r>
              <a:rPr lang="en-US" sz="1000" dirty="0">
                <a:latin typeface="Calibri" panose="020F0502020204030204" pitchFamily="34" charset="0"/>
                <a:sym typeface="Wingdings" panose="05000000000000000000" pitchFamily="2" charset="2"/>
                <a:hlinkClick r:id="rId3"/>
              </a:rPr>
              <a:t>http://docs.aws.amazon.com/AmazonCloudFront/latest/DeveloperGuide/private-content-restricting-access-to-s3.html#private-content-creating-oai-console</a:t>
            </a:r>
            <a:r>
              <a:rPr lang="en-US" sz="1000" dirty="0">
                <a:latin typeface="Calibri" panose="020F0502020204030204" pitchFamily="34" charset="0"/>
                <a:sym typeface="Wingdings" panose="05000000000000000000" pitchFamily="2" charset="2"/>
              </a:rPr>
              <a:t> </a:t>
            </a:r>
          </a:p>
          <a:p>
            <a:pPr marL="171450" indent="-171450">
              <a:buFont typeface="Arial" panose="020B0604020202020204" pitchFamily="34" charset="0"/>
              <a:buChar char="•"/>
            </a:pPr>
            <a:r>
              <a:rPr lang="en-US" sz="1000" b="1" dirty="0" err="1">
                <a:latin typeface="Calibri" panose="020F0502020204030204" pitchFamily="34" charset="0"/>
                <a:sym typeface="Wingdings" panose="05000000000000000000" pitchFamily="2" charset="2"/>
              </a:rPr>
              <a:t>CloudFront</a:t>
            </a:r>
            <a:r>
              <a:rPr lang="en-US" sz="1000" b="1" dirty="0">
                <a:latin typeface="Calibri" panose="020F0502020204030204" pitchFamily="34" charset="0"/>
                <a:sym typeface="Wingdings" panose="05000000000000000000" pitchFamily="2" charset="2"/>
              </a:rPr>
              <a:t> API</a:t>
            </a:r>
            <a:r>
              <a:rPr lang="en-US" sz="1000" dirty="0">
                <a:latin typeface="Calibri" panose="020F0502020204030204" pitchFamily="34" charset="0"/>
                <a:sym typeface="Wingdings" panose="05000000000000000000" pitchFamily="2" charset="2"/>
              </a:rPr>
              <a:t>: </a:t>
            </a:r>
            <a:r>
              <a:rPr lang="en-US" sz="1000" dirty="0">
                <a:latin typeface="Calibri" panose="020F0502020204030204" pitchFamily="34" charset="0"/>
                <a:sym typeface="Wingdings" panose="05000000000000000000" pitchFamily="2" charset="2"/>
                <a:hlinkClick r:id="rId4"/>
              </a:rPr>
              <a:t>http://docs.aws.amazon.com/AmazonCloudFront/latest/DeveloperGuide/private-content-restricting-access-to-s3.html#private-content-creating-oai-api</a:t>
            </a:r>
            <a:endParaRPr lang="en-US" sz="1000" dirty="0">
              <a:latin typeface="Calibri" panose="020F0502020204030204" pitchFamily="34" charset="0"/>
              <a:sym typeface="Wingdings" panose="05000000000000000000" pitchFamily="2" charset="2"/>
            </a:endParaRP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7852728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rPr>
              <a:t>Displayed is an example of an IAM policy that enforces SSL. It grants application permission to access all of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However, it also requires secure transport, which means you must use SSL or TLS. </a:t>
            </a:r>
          </a:p>
          <a:p>
            <a:r>
              <a:rPr lang="en-US" sz="1000" kern="1200" dirty="0">
                <a:solidFill>
                  <a:schemeClr val="tx1"/>
                </a:solidFill>
                <a:effectLst/>
                <a:latin typeface="Calibri" panose="020F0502020204030204" pitchFamily="34" charset="0"/>
              </a:rPr>
              <a:t> </a:t>
            </a:r>
          </a:p>
          <a:p>
            <a:r>
              <a:rPr lang="en-US" sz="1000" kern="1200" dirty="0">
                <a:solidFill>
                  <a:schemeClr val="tx1"/>
                </a:solidFill>
                <a:effectLst/>
                <a:latin typeface="Calibri" panose="020F0502020204030204" pitchFamily="34" charset="0"/>
              </a:rPr>
              <a:t>In an IAM policy, you can specify any and all API actions that </a:t>
            </a:r>
            <a:r>
              <a:rPr lang="en-US" sz="1000" kern="1200" dirty="0" err="1">
                <a:solidFill>
                  <a:schemeClr val="tx1"/>
                </a:solidFill>
                <a:effectLst/>
                <a:latin typeface="Calibri" panose="020F0502020204030204" pitchFamily="34" charset="0"/>
              </a:rPr>
              <a:t>CloudFront</a:t>
            </a:r>
            <a:r>
              <a:rPr lang="en-US" sz="1000" kern="1200" dirty="0">
                <a:solidFill>
                  <a:schemeClr val="tx1"/>
                </a:solidFill>
                <a:effectLst/>
                <a:latin typeface="Calibri" panose="020F0502020204030204" pitchFamily="34" charset="0"/>
              </a:rPr>
              <a:t> offers. The action name must be prefixed with the lowercase string </a:t>
            </a:r>
            <a:r>
              <a:rPr lang="en-US" sz="1000" b="1" kern="1200" dirty="0" err="1">
                <a:solidFill>
                  <a:schemeClr val="tx1"/>
                </a:solidFill>
                <a:effectLst/>
                <a:latin typeface="Calibri" panose="020F0502020204030204" pitchFamily="34" charset="0"/>
              </a:rPr>
              <a:t>cloudfront</a:t>
            </a:r>
            <a:r>
              <a:rPr lang="en-US" sz="1000" b="1" kern="1200" dirty="0">
                <a:solidFill>
                  <a:schemeClr val="tx1"/>
                </a:solidFill>
                <a:effectLst/>
                <a:latin typeface="Calibri" panose="020F0502020204030204" pitchFamily="34" charset="0"/>
              </a:rPr>
              <a:t>:</a:t>
            </a:r>
            <a:r>
              <a:rPr lang="en-US" sz="1000" kern="1200" dirty="0">
                <a:solidFill>
                  <a:schemeClr val="tx1"/>
                </a:solidFill>
                <a:effectLst/>
                <a:latin typeface="Calibri" panose="020F0502020204030204" pitchFamily="34" charset="0"/>
              </a:rPr>
              <a:t>. An example of an action name is:  </a:t>
            </a:r>
            <a:r>
              <a:rPr lang="en-US" sz="1000" b="1" kern="1200" dirty="0" err="1">
                <a:solidFill>
                  <a:schemeClr val="tx1"/>
                </a:solidFill>
                <a:effectLst/>
                <a:latin typeface="Calibri" panose="020F0502020204030204" pitchFamily="34" charset="0"/>
              </a:rPr>
              <a:t>cloudfront:GetDistributionConfig</a:t>
            </a:r>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 </a:t>
            </a:r>
          </a:p>
          <a:p>
            <a:r>
              <a:rPr lang="en-US" sz="1000" kern="1200" dirty="0">
                <a:solidFill>
                  <a:schemeClr val="tx1"/>
                </a:solidFill>
                <a:latin typeface="Calibri" panose="020F0502020204030204" pitchFamily="34" charset="0"/>
              </a:rPr>
              <a:t>To learn more about AWS Authentication and Access Control, select the link. </a:t>
            </a:r>
          </a:p>
          <a:p>
            <a:r>
              <a:rPr lang="en-US" sz="1000" b="0" baseline="0" dirty="0">
                <a:latin typeface="Calibri" panose="020F0502020204030204" pitchFamily="34" charset="0"/>
                <a:sym typeface="Wingdings" panose="05000000000000000000" pitchFamily="2" charset="2"/>
                <a:hlinkClick r:id="rId3"/>
              </a:rPr>
              <a:t>http://docs.aws.amazon.com/AmazonCloudFront/latest/DeveloperGuide/UsingWithIAM.html</a:t>
            </a:r>
            <a:endParaRPr lang="en-US" sz="1000" b="1" dirty="0">
              <a:latin typeface="Calibri" panose="020F0502020204030204" pitchFamily="34" charset="0"/>
            </a:endParaRPr>
          </a:p>
        </p:txBody>
      </p:sp>
    </p:spTree>
    <p:extLst>
      <p:ext uri="{BB962C8B-B14F-4D97-AF65-F5344CB8AC3E}">
        <p14:creationId xmlns:p14="http://schemas.microsoft.com/office/powerpoint/2010/main" val="1716167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Now, let’s discuss encrypting your data. </a:t>
            </a:r>
          </a:p>
        </p:txBody>
      </p:sp>
    </p:spTree>
    <p:extLst>
      <p:ext uri="{BB962C8B-B14F-4D97-AF65-F5344CB8AC3E}">
        <p14:creationId xmlns:p14="http://schemas.microsoft.com/office/powerpoint/2010/main" val="1616678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22589"/>
          </a:xfrm>
        </p:spPr>
        <p:txBody>
          <a:bodyPr/>
          <a:lstStyle/>
          <a:p>
            <a:r>
              <a:rPr lang="en-US" sz="1000" kern="1200" dirty="0">
                <a:solidFill>
                  <a:schemeClr val="tx1"/>
                </a:solidFill>
                <a:effectLst/>
                <a:latin typeface="Calibri" panose="020F0502020204030204" pitchFamily="34" charset="0"/>
                <a:ea typeface="+mn-ea"/>
                <a:cs typeface="+mn-cs"/>
              </a:rPr>
              <a:t>Displayed is a basic review of encryption. First, you get your key, which is either hardware or software. This example uses a symmetric data key that will be used to encrypt plaintext data. This process results in encrypted data that can be stored in a database or in an Amazon S3 bucket. </a:t>
            </a:r>
          </a:p>
          <a:p>
            <a:r>
              <a:rPr lang="en-US" sz="1000" kern="1200" dirty="0">
                <a:solidFill>
                  <a:schemeClr val="tx1"/>
                </a:solidFill>
                <a:effectLst/>
                <a:latin typeface="Calibri" panose="020F0502020204030204" pitchFamily="34" charset="0"/>
                <a:ea typeface="+mn-ea"/>
                <a:cs typeface="+mn-cs"/>
              </a:rPr>
              <a:t> </a:t>
            </a:r>
          </a:p>
          <a:p>
            <a:r>
              <a:rPr lang="en-US" sz="1000" kern="1200" dirty="0">
                <a:solidFill>
                  <a:schemeClr val="tx1"/>
                </a:solidFill>
                <a:effectLst/>
                <a:latin typeface="Calibri" panose="020F0502020204030204" pitchFamily="34" charset="0"/>
                <a:ea typeface="+mn-ea"/>
                <a:cs typeface="+mn-cs"/>
              </a:rPr>
              <a:t>When it’s time to decrypt the data and read it, you take the combination of the symmetric data key and the master key, which creates an encrypted data key. This process unlocks the encrypted document, and you can read the document as plaintext data. </a:t>
            </a:r>
          </a:p>
        </p:txBody>
      </p:sp>
    </p:spTree>
    <p:extLst>
      <p:ext uri="{BB962C8B-B14F-4D97-AF65-F5344CB8AC3E}">
        <p14:creationId xmlns:p14="http://schemas.microsoft.com/office/powerpoint/2010/main" val="30036070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151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aseline="0" dirty="0">
                <a:latin typeface="Calibri" panose="020F0502020204030204" pitchFamily="34" charset="0"/>
              </a:rPr>
              <a:t>AWS Key Management Service, or AWS KMS, is a managed encryption service that enables you to easily encrypt your data. AWS Key Management System provides a highly available, two-tiered key hierarchy that uses envelope encryption. It is a storage, management, and auditing solution that you can use to encrypt your data across AWS services, and within your own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aseline="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aseline="0" dirty="0">
                <a:latin typeface="Calibri" panose="020F0502020204030204" pitchFamily="34" charset="0"/>
              </a:rPr>
              <a:t>Data keys are unique to your application, and there is a customer master key. If you use AWS KMS, we maintain the trusted root of authority on the key, which protects your customer key. It never leaves our location.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aseline="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aseline="0" dirty="0">
                <a:latin typeface="Calibri" panose="020F0502020204030204" pitchFamily="34" charset="0"/>
              </a:rPr>
              <a:t>Because of how AWS KMS handles key security, if your data keys are compromised—for example, if someone gets a hold of your Amazon S3 data key—only your Amazon S3 bucket would face exposure. None of the other services would be impacted because we use separate data keys for each one of your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aseline="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aseline="0" dirty="0">
                <a:latin typeface="Calibri" panose="020F0502020204030204" pitchFamily="34" charset="0"/>
              </a:rPr>
              <a:t>If you are a developer who needs to encrypt data in your applications, you can use the AWS software development kids, or SDKs, with AWS KMS support to use and protect encryption keys. If you are an IT administrator who wants to use  a scalable key management infrastructure to support your developers and their growing number of applications, you can use AWS KMS to reduce your licensing costs and operational burden. If you are responsible for providing data security for regulatory or compliance purposes, you can use AWS KMS to verify that data is encrypted consistently across the applications where it is used and stored.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aseline="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aseline="0" dirty="0">
                <a:latin typeface="Calibri" panose="020F0502020204030204" pitchFamily="34" charset="0"/>
              </a:rPr>
              <a:t>To learn more about AWS KMS, select the link.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hlinkClick r:id="rId3"/>
              </a:rPr>
              <a:t>https://aws.amazon.com/kms/</a:t>
            </a:r>
            <a:r>
              <a:rPr lang="en-US" sz="1000" dirty="0">
                <a:latin typeface="Calibri" panose="020F0502020204030204" pitchFamily="34" charset="0"/>
              </a:rPr>
              <a:t> </a:t>
            </a:r>
          </a:p>
          <a:p>
            <a:endParaRPr lang="en-US" sz="1100" dirty="0"/>
          </a:p>
        </p:txBody>
      </p:sp>
    </p:spTree>
    <p:extLst>
      <p:ext uri="{BB962C8B-B14F-4D97-AF65-F5344CB8AC3E}">
        <p14:creationId xmlns:p14="http://schemas.microsoft.com/office/powerpoint/2010/main" val="18644869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343399"/>
            <a:ext cx="5645552" cy="4395487"/>
          </a:xfrm>
        </p:spPr>
        <p:txBody>
          <a:bodyPr/>
          <a:lstStyle/>
          <a:p>
            <a:r>
              <a:rPr lang="en-US" sz="1000" kern="1200" dirty="0">
                <a:solidFill>
                  <a:schemeClr val="tx1"/>
                </a:solidFill>
                <a:effectLst/>
                <a:latin typeface="Calibri" panose="020F0502020204030204" pitchFamily="34" charset="0"/>
              </a:rPr>
              <a:t>Displayed is an example </a:t>
            </a:r>
            <a:r>
              <a:rPr lang="en-US" sz="1000" baseline="0" dirty="0">
                <a:latin typeface="Calibri" panose="020F0502020204030204" pitchFamily="34" charset="0"/>
              </a:rPr>
              <a:t>of the AWS KMS customer master key, along with data keys. A customer master key, or CMK, is used to encrypt and decrypt data. CMKs are the fundamental resources that AWS KMS manages. CMKs can be either customer-managed keys or AWS-managed keys. They can be used inside of AWS KMS to encrypt or decrypt up to 4 KB of data directly. They can also be used to encrypt generated data keys, which are then used to encrypt or decrypt larger amounts of data outside of the service. CMKs can never leave AWS KMS unencrypted, but data keys can.</a:t>
            </a:r>
          </a:p>
          <a:p>
            <a:endParaRPr lang="en-US" sz="1000" baseline="0" dirty="0">
              <a:latin typeface="Calibri" panose="020F0502020204030204" pitchFamily="34" charset="0"/>
            </a:endParaRPr>
          </a:p>
          <a:p>
            <a:r>
              <a:rPr lang="en-US" sz="1000" baseline="0" dirty="0">
                <a:latin typeface="Calibri" panose="020F0502020204030204" pitchFamily="34" charset="0"/>
              </a:rPr>
              <a:t>In this example, you have an application, and you have the AWS KMS system with your customer master key. </a:t>
            </a:r>
          </a:p>
          <a:p>
            <a:pPr marL="171450" indent="-171450">
              <a:buFont typeface="Arial" panose="020B0604020202020204" pitchFamily="34" charset="0"/>
              <a:buChar char="•"/>
            </a:pPr>
            <a:r>
              <a:rPr lang="en-US" sz="1000" baseline="0" dirty="0">
                <a:latin typeface="Calibri" panose="020F0502020204030204" pitchFamily="34" charset="0"/>
              </a:rPr>
              <a:t>The first step is that the application requests the data key. </a:t>
            </a:r>
          </a:p>
          <a:p>
            <a:pPr marL="171450" indent="-171450">
              <a:buFont typeface="Arial" panose="020B0604020202020204" pitchFamily="34" charset="0"/>
              <a:buChar char="•"/>
            </a:pPr>
            <a:r>
              <a:rPr lang="en-US" sz="1000" baseline="0" dirty="0">
                <a:latin typeface="Calibri" panose="020F0502020204030204" pitchFamily="34" charset="0"/>
              </a:rPr>
              <a:t>After it receives the key, it then sends both the encrypted data key and the data key to AWSK KSM so that AWK KMS can unlock the data. Each account for each service that is integrated with AWS KMS has one AWS-managed key. This key is referred to as the default key for the service under your account. </a:t>
            </a:r>
          </a:p>
          <a:p>
            <a:pPr marL="171450" indent="-171450">
              <a:buFont typeface="Arial" panose="020B0604020202020204" pitchFamily="34" charset="0"/>
              <a:buChar char="•"/>
            </a:pPr>
            <a:r>
              <a:rPr lang="en-US" sz="1000" baseline="0" dirty="0">
                <a:latin typeface="Calibri" panose="020F0502020204030204" pitchFamily="34" charset="0"/>
              </a:rPr>
              <a:t>The next step is that the plaintext data is encrypted by using the data key, and it finally becomes encrypted data. </a:t>
            </a:r>
          </a:p>
          <a:p>
            <a:pPr marL="171450" indent="-171450">
              <a:buFont typeface="Arial" panose="020B0604020202020204" pitchFamily="34" charset="0"/>
              <a:buChar char="•"/>
            </a:pPr>
            <a:r>
              <a:rPr lang="en-US" sz="1000" baseline="0" dirty="0">
                <a:latin typeface="Calibri" panose="020F0502020204030204" pitchFamily="34" charset="0"/>
              </a:rPr>
              <a:t>After the data is encrypted, both the encrypted data and the data key can be stored in either an Amazon EC2 instance, an Amazon EBS volume, or an Amazon S3 bucket. </a:t>
            </a:r>
          </a:p>
          <a:p>
            <a:endParaRPr lang="en-US" baseline="0"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425306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Let’s review some of the benefits of using AWS KMS.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The first benefit is that only data keys are available directly to the customer. AWS takes ownership of your customer master keys, which means that the customer master keys will not leave and will not get lost. Keys are unique to each encrypted item. You submit data to AWS KMS to be encrypted or decrypted under keys that you control. You set usage policies on these keys that determine which users can use them to encrypt and decrypt data. All requests to use these keys are logged in AWS </a:t>
            </a:r>
            <a:r>
              <a:rPr lang="en-US" sz="1000" dirty="0" err="1">
                <a:latin typeface="Calibri" panose="020F0502020204030204" pitchFamily="34" charset="0"/>
              </a:rPr>
              <a:t>CloudTrail</a:t>
            </a:r>
            <a:r>
              <a:rPr lang="en-US" sz="1000" dirty="0">
                <a:latin typeface="Calibri" panose="020F0502020204030204" pitchFamily="34" charset="0"/>
              </a:rPr>
              <a:t>, so you can know who used which key and when they used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The risk of a compromised data key is limited. If your data is compromised, it would not allow decryption of other objects.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Another benefit is that the performance for encrypting large data sets is improved, because it is easier to manage a small number of master keys than millions of data 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In AWS KMS, you can perform key management functions, such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Creating keys with a unique alias and 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Defining which IAM users and roles can manage keys, and use keys to encrypt or decrypt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Having AWS KMS automatically rotate your keys on an annual basis.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Temporarily disabling keys so they cannot be used by anyone.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Re-enabling disabled keys.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And auditing the use of keys by inspecting logs in AWS </a:t>
            </a:r>
            <a:r>
              <a:rPr lang="en-US" sz="1000" dirty="0" err="1">
                <a:latin typeface="Calibri" panose="020F0502020204030204" pitchFamily="34" charset="0"/>
              </a:rPr>
              <a:t>CloudTrail</a:t>
            </a:r>
            <a:r>
              <a:rPr lang="en-US" sz="1000" dirty="0">
                <a:latin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549087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aseline="0" dirty="0">
                <a:latin typeface="Calibri" panose="020F0502020204030204" pitchFamily="34" charset="0"/>
              </a:rPr>
              <a:t>Let’s review the principles of the Well-Architected Framework Security pillar. </a:t>
            </a:r>
            <a:endParaRPr lang="en-US" sz="1000" dirty="0">
              <a:latin typeface="Calibri" panose="020F0502020204030204" pitchFamily="34" charset="0"/>
            </a:endParaRPr>
          </a:p>
        </p:txBody>
      </p:sp>
    </p:spTree>
    <p:extLst>
      <p:ext uri="{BB962C8B-B14F-4D97-AF65-F5344CB8AC3E}">
        <p14:creationId xmlns:p14="http://schemas.microsoft.com/office/powerpoint/2010/main" val="23714603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AWS KMS is seamlessly integrated with most other AWS services, including Amazon EBS, Amazon S3, Amazon RDS, Amazon Redshift, Amazon Elastic Transcoder, Amazon </a:t>
            </a:r>
            <a:r>
              <a:rPr lang="en-US" sz="1000" dirty="0" err="1">
                <a:latin typeface="Calibri" panose="020F0502020204030204" pitchFamily="34" charset="0"/>
              </a:rPr>
              <a:t>Workmail</a:t>
            </a:r>
            <a:r>
              <a:rPr lang="en-US" sz="1000" dirty="0">
                <a:latin typeface="Calibri" panose="020F0502020204030204" pitchFamily="34" charset="0"/>
              </a:rPr>
              <a:t>, and Amazon EMR. This integration means you can easily use AWS KMS master keys to encrypt the data you store with these services. You can use a default master key that is created for you automatically and is usable only within the integrated service. You can also use a custom master key that you either created in KMS, or that you imported from your own key management infrastructure and have permission to use.</a:t>
            </a:r>
          </a:p>
          <a:p>
            <a:endParaRPr lang="en-US" sz="1000" dirty="0">
              <a:latin typeface="Calibri" panose="020F0502020204030204" pitchFamily="34" charset="0"/>
            </a:endParaRPr>
          </a:p>
          <a:p>
            <a:r>
              <a:rPr lang="en-US" sz="1000" dirty="0">
                <a:latin typeface="Calibri" panose="020F0502020204030204" pitchFamily="34" charset="0"/>
              </a:rPr>
              <a:t>AWS KMS is also integrated into the AWS SDK and the AWS CLI, and it provides a RESTful API. When you use these interfaces to encrypt or decrypt data, encryption or decryption operations will happen automatically--you select which AWS KMS master key to use. In addition, AWS KMS is integrated with AWS </a:t>
            </a:r>
            <a:r>
              <a:rPr lang="en-US" sz="1000" dirty="0" err="1">
                <a:latin typeface="Calibri" panose="020F0502020204030204" pitchFamily="34" charset="0"/>
              </a:rPr>
              <a:t>CloudFormation</a:t>
            </a:r>
            <a:r>
              <a:rPr lang="en-US" sz="1000" dirty="0">
                <a:latin typeface="Calibri" panose="020F0502020204030204" pitchFamily="34" charset="0"/>
              </a:rPr>
              <a:t> so that you can quickly create keys in AWS KMS by using the </a:t>
            </a:r>
            <a:r>
              <a:rPr lang="en-US" sz="1000" dirty="0" err="1">
                <a:latin typeface="Calibri" panose="020F0502020204030204" pitchFamily="34" charset="0"/>
              </a:rPr>
              <a:t>CloudFormation</a:t>
            </a:r>
            <a:r>
              <a:rPr lang="en-US" sz="1000" dirty="0">
                <a:latin typeface="Calibri" panose="020F0502020204030204" pitchFamily="34" charset="0"/>
              </a:rPr>
              <a:t> template for AWS KMS.</a:t>
            </a:r>
          </a:p>
          <a:p>
            <a:endParaRPr lang="en-US" sz="1000" dirty="0">
              <a:latin typeface="Calibri" panose="020F0502020204030204" pitchFamily="34" charset="0"/>
            </a:endParaRPr>
          </a:p>
          <a:p>
            <a:r>
              <a:rPr lang="en-US" sz="1000" kern="1200" dirty="0">
                <a:solidFill>
                  <a:schemeClr val="tx1"/>
                </a:solidFill>
                <a:effectLst/>
                <a:latin typeface="Calibri" panose="020F0502020204030204" pitchFamily="34" charset="0"/>
              </a:rPr>
              <a:t>To learn more about integration on AWS KMS, select the link. </a:t>
            </a:r>
          </a:p>
          <a:p>
            <a:pPr marL="0" marR="0" lvl="0" indent="0" algn="l" defTabSz="457200" rtl="0" eaLnBrk="1" fontAlgn="auto" latinLnBrk="0" hangingPunct="1">
              <a:lnSpc>
                <a:spcPct val="100000"/>
              </a:lnSpc>
              <a:spcBef>
                <a:spcPts val="480"/>
              </a:spcBef>
              <a:spcAft>
                <a:spcPts val="0"/>
              </a:spcAft>
              <a:buClrTx/>
              <a:buSzTx/>
              <a:buFontTx/>
              <a:buNone/>
              <a:tabLst/>
              <a:defRPr/>
            </a:pPr>
            <a:r>
              <a:rPr lang="en-US" sz="1000" b="0" baseline="0" dirty="0">
                <a:latin typeface="Calibri" panose="020F0502020204030204" pitchFamily="34" charset="0"/>
                <a:sym typeface="Wingdings" panose="05000000000000000000" pitchFamily="2" charset="2"/>
                <a:hlinkClick r:id="rId3"/>
              </a:rPr>
              <a:t>http://aws.amazon.com/kms/details/#integration</a:t>
            </a:r>
            <a:endParaRPr lang="en-US" sz="1000" dirty="0">
              <a:latin typeface="Calibri" panose="020F0502020204030204" pitchFamily="34" charset="0"/>
            </a:endParaRPr>
          </a:p>
        </p:txBody>
      </p:sp>
    </p:spTree>
    <p:extLst>
      <p:ext uri="{BB962C8B-B14F-4D97-AF65-F5344CB8AC3E}">
        <p14:creationId xmlns:p14="http://schemas.microsoft.com/office/powerpoint/2010/main" val="3147820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a:xfrm>
            <a:off x="685799" y="4400550"/>
            <a:ext cx="5622403" cy="4743450"/>
          </a:xfrm>
        </p:spPr>
        <p:txBody>
          <a:bodyPr/>
          <a:lstStyle/>
          <a:p>
            <a:r>
              <a:rPr lang="en-US" sz="1000" dirty="0">
                <a:latin typeface="Calibri" panose="020F0502020204030204" pitchFamily="34" charset="0"/>
              </a:rPr>
              <a:t>This slide shows an example of Amazon EBS that’s requesting a volume key. The request goes to AWS KMS, and receives the encrypted volume key. The Amazon EC2 host sends a request to decrypt the encrypted volume key. Finally, the Amazon EC2 instance can then use that volume key to decrypt or encrypt all the data to and from the Amazon EBS volume. </a:t>
            </a:r>
          </a:p>
          <a:p>
            <a:endParaRPr lang="en-US" sz="1000" dirty="0">
              <a:latin typeface="Calibri" panose="020F0502020204030204" pitchFamily="34" charset="0"/>
            </a:endParaRPr>
          </a:p>
          <a:p>
            <a:r>
              <a:rPr lang="en-US" sz="1000" dirty="0">
                <a:latin typeface="Calibri" panose="020F0502020204030204" pitchFamily="34" charset="0"/>
              </a:rPr>
              <a:t>To learn more, select the link:</a:t>
            </a:r>
          </a:p>
          <a:p>
            <a:r>
              <a:rPr lang="en-US" sz="1000" u="sng" dirty="0">
                <a:latin typeface="Calibri" panose="020F0502020204030204" pitchFamily="34" charset="0"/>
                <a:hlinkClick r:id="rId3"/>
              </a:rPr>
              <a:t>http://nvlpubs.nist.gov/nistpubs/Legacy/SP/nistspecialpublication800-38e.pdf</a:t>
            </a:r>
            <a:endParaRPr lang="en-US" sz="1000" dirty="0">
              <a:latin typeface="Calibri" panose="020F0502020204030204" pitchFamily="34" charset="0"/>
            </a:endParaRPr>
          </a:p>
          <a:p>
            <a:endParaRPr lang="en-US" dirty="0"/>
          </a:p>
        </p:txBody>
      </p:sp>
    </p:spTree>
    <p:extLst>
      <p:ext uri="{BB962C8B-B14F-4D97-AF65-F5344CB8AC3E}">
        <p14:creationId xmlns:p14="http://schemas.microsoft.com/office/powerpoint/2010/main" val="1710962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343399"/>
            <a:ext cx="5486400" cy="4580682"/>
          </a:xfrm>
        </p:spPr>
        <p:txBody>
          <a:bodyPr/>
          <a:lstStyle/>
          <a:p>
            <a:r>
              <a:rPr lang="en-US" sz="1000" dirty="0">
                <a:latin typeface="Calibri" panose="020F0502020204030204" pitchFamily="34" charset="0"/>
              </a:rPr>
              <a:t>Now, let’s review AWS </a:t>
            </a:r>
            <a:r>
              <a:rPr lang="en-US" sz="1000" dirty="0" err="1">
                <a:latin typeface="Calibri" panose="020F0502020204030204" pitchFamily="34" charset="0"/>
              </a:rPr>
              <a:t>CloudHSM</a:t>
            </a:r>
            <a:r>
              <a:rPr lang="en-US" sz="1000" dirty="0">
                <a:latin typeface="Calibri" panose="020F0502020204030204" pitchFamily="34" charset="0"/>
              </a:rPr>
              <a:t>, or the Cloud Hardware Security Module. The AWS </a:t>
            </a:r>
            <a:r>
              <a:rPr lang="en-US" sz="1000" dirty="0" err="1">
                <a:latin typeface="Calibri" panose="020F0502020204030204" pitchFamily="34" charset="0"/>
              </a:rPr>
              <a:t>CloudHSM</a:t>
            </a:r>
            <a:r>
              <a:rPr lang="en-US" sz="1000" dirty="0">
                <a:latin typeface="Calibri" panose="020F0502020204030204" pitchFamily="34" charset="0"/>
              </a:rPr>
              <a:t> service helps you meet corporate, contractual, and regulatory compliance requirements for data security by using dedicated hardware security module appliances within the AWS Cloud. A hardware security module is a hardware appliance that protects cryptographic keys by using a dedicated tamper-resistant hardware device. </a:t>
            </a:r>
          </a:p>
          <a:p>
            <a:endParaRPr lang="en-US" sz="1000" dirty="0">
              <a:latin typeface="Calibri" panose="020F0502020204030204" pitchFamily="34" charset="0"/>
            </a:endParaRPr>
          </a:p>
          <a:p>
            <a:r>
              <a:rPr lang="en-US" sz="1000" dirty="0">
                <a:latin typeface="Calibri" panose="020F0502020204030204" pitchFamily="34" charset="0"/>
              </a:rPr>
              <a:t>The </a:t>
            </a:r>
            <a:r>
              <a:rPr lang="en-US" sz="1000" dirty="0" err="1">
                <a:latin typeface="Calibri" panose="020F0502020204030204" pitchFamily="34" charset="0"/>
              </a:rPr>
              <a:t>CloudHSM</a:t>
            </a:r>
            <a:r>
              <a:rPr lang="en-US" sz="1000" dirty="0">
                <a:latin typeface="Calibri" panose="020F0502020204030204" pitchFamily="34" charset="0"/>
              </a:rPr>
              <a:t> appliance helps you comply with strict cryptographic key management requirements. AWS and AWS Partner Network—or APN—Partners offer a variety of solutions for protecting sensitive data within the AWS platform. However, additional protection might be necessary for some applications and data that are subject to strict contractual or regulatory requirements for managing cryptographic keys. AWS </a:t>
            </a:r>
            <a:r>
              <a:rPr lang="en-US" sz="1000" dirty="0" err="1">
                <a:latin typeface="Calibri" panose="020F0502020204030204" pitchFamily="34" charset="0"/>
              </a:rPr>
              <a:t>CloudHSM</a:t>
            </a:r>
            <a:r>
              <a:rPr lang="en-US" sz="1000" dirty="0">
                <a:latin typeface="Calibri" panose="020F0502020204030204" pitchFamily="34" charset="0"/>
              </a:rPr>
              <a:t> helps you comply with strict key management requirements within the AWS Cloud without sacrificing application performance.</a:t>
            </a:r>
          </a:p>
          <a:p>
            <a:endParaRPr lang="en-US" sz="1000" dirty="0">
              <a:latin typeface="Calibri" panose="020F0502020204030204" pitchFamily="34" charset="0"/>
            </a:endParaRPr>
          </a:p>
          <a:p>
            <a:r>
              <a:rPr lang="en-US" sz="1000" dirty="0">
                <a:latin typeface="Calibri" panose="020F0502020204030204" pitchFamily="34" charset="0"/>
              </a:rPr>
              <a:t>As part of the service, AWS currently provides Luna SA 7000 HSM appliances from </a:t>
            </a:r>
            <a:r>
              <a:rPr lang="en-US" sz="1000" dirty="0" err="1">
                <a:latin typeface="Calibri" panose="020F0502020204030204" pitchFamily="34" charset="0"/>
              </a:rPr>
              <a:t>SafeNet</a:t>
            </a:r>
            <a:r>
              <a:rPr lang="en-US" sz="1000" dirty="0">
                <a:latin typeface="Calibri" panose="020F0502020204030204" pitchFamily="34" charset="0"/>
              </a:rPr>
              <a:t>, Inc. These appliances are designed to meet Federal Information Processing Standard 140-2 and Common Criteria EAL4+ standards. </a:t>
            </a:r>
          </a:p>
          <a:p>
            <a:endParaRPr lang="en-US" sz="1000" dirty="0">
              <a:latin typeface="Calibri" panose="020F0502020204030204" pitchFamily="34" charset="0"/>
            </a:endParaRPr>
          </a:p>
          <a:p>
            <a:r>
              <a:rPr lang="en-US" sz="1000" kern="1200" dirty="0">
                <a:solidFill>
                  <a:schemeClr val="tx1"/>
                </a:solidFill>
                <a:effectLst/>
                <a:latin typeface="Calibri" panose="020F0502020204030204" pitchFamily="34" charset="0"/>
              </a:rPr>
              <a:t>To learn more about appliances, select each link. </a:t>
            </a:r>
          </a:p>
          <a:p>
            <a:r>
              <a:rPr lang="en-US" sz="1000" dirty="0">
                <a:latin typeface="Calibri" panose="020F0502020204030204" pitchFamily="34" charset="0"/>
              </a:rPr>
              <a:t>Luna SA HSM appliances: </a:t>
            </a:r>
            <a:r>
              <a:rPr lang="en-US" sz="1000" dirty="0">
                <a:latin typeface="Calibri" panose="020F0502020204030204" pitchFamily="34" charset="0"/>
                <a:hlinkClick r:id="rId3"/>
              </a:rPr>
              <a:t>http://www.safenet-inc.com/data-encryption/hardware-security-modules-hsms/luna-hsms-key-management/luna-sa-network-hsm/</a:t>
            </a:r>
            <a:endParaRPr lang="en-US" sz="1000" dirty="0">
              <a:latin typeface="Calibri" panose="020F0502020204030204" pitchFamily="34" charset="0"/>
            </a:endParaRPr>
          </a:p>
          <a:p>
            <a:endParaRPr lang="en-US" sz="1000" dirty="0">
              <a:latin typeface="Calibri" panose="020F0502020204030204" pitchFamily="34" charset="0"/>
            </a:endParaRPr>
          </a:p>
          <a:p>
            <a:r>
              <a:rPr lang="en-US" sz="1000" dirty="0">
                <a:latin typeface="Calibri" panose="020F0502020204030204" pitchFamily="34" charset="0"/>
              </a:rPr>
              <a:t>FIPS 140-2: </a:t>
            </a:r>
            <a:r>
              <a:rPr lang="en-US" sz="1000" dirty="0">
                <a:latin typeface="Calibri" panose="020F0502020204030204" pitchFamily="34" charset="0"/>
                <a:hlinkClick r:id="rId4"/>
              </a:rPr>
              <a:t>https://en.wikipedia.org/wiki/FIPS_140-2</a:t>
            </a:r>
            <a:endParaRPr lang="en-US" sz="1000" dirty="0">
              <a:latin typeface="Calibri" panose="020F0502020204030204" pitchFamily="34" charset="0"/>
            </a:endParaRPr>
          </a:p>
          <a:p>
            <a:endParaRPr lang="en-US" sz="1000" dirty="0">
              <a:latin typeface="Calibri" panose="020F0502020204030204" pitchFamily="34" charset="0"/>
            </a:endParaRPr>
          </a:p>
          <a:p>
            <a:r>
              <a:rPr lang="en-US" sz="1000" dirty="0">
                <a:latin typeface="Calibri" panose="020F0502020204030204" pitchFamily="34" charset="0"/>
              </a:rPr>
              <a:t>Common Criteria EAL4+: </a:t>
            </a:r>
            <a:r>
              <a:rPr lang="en-US" sz="1000" dirty="0">
                <a:latin typeface="Calibri" panose="020F0502020204030204" pitchFamily="34" charset="0"/>
                <a:hlinkClick r:id="rId5"/>
              </a:rPr>
              <a:t>https://en.wikipedia.org/wiki/Common_Criteria</a:t>
            </a:r>
            <a:endParaRPr lang="en-US" sz="1000" dirty="0">
              <a:latin typeface="Calibri" panose="020F0502020204030204" pitchFamily="34" charset="0"/>
            </a:endParaRP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8291116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29050"/>
          </a:xfrm>
        </p:spPr>
        <p:txBody>
          <a:bodyPr>
            <a:noAutofit/>
          </a:bodyPr>
          <a:lstStyle/>
          <a:p>
            <a:r>
              <a:rPr lang="en-US" sz="1000" kern="1200" dirty="0">
                <a:solidFill>
                  <a:schemeClr val="tx1"/>
                </a:solidFill>
                <a:effectLst/>
                <a:latin typeface="Calibri" panose="020F0502020204030204" pitchFamily="34" charset="0"/>
                <a:ea typeface="+mn-ea"/>
                <a:cs typeface="+mn-cs"/>
              </a:rPr>
              <a:t>Let’s review some features and benefits of </a:t>
            </a:r>
            <a:r>
              <a:rPr lang="en-US" sz="1000" kern="1200" dirty="0" err="1">
                <a:solidFill>
                  <a:schemeClr val="tx1"/>
                </a:solidFill>
                <a:effectLst/>
                <a:latin typeface="Calibri" panose="020F0502020204030204" pitchFamily="34" charset="0"/>
                <a:ea typeface="+mn-ea"/>
                <a:cs typeface="+mn-cs"/>
              </a:rPr>
              <a:t>CloudHSM</a:t>
            </a:r>
            <a:r>
              <a:rPr lang="en-US" sz="1000" kern="1200" dirty="0">
                <a:solidFill>
                  <a:schemeClr val="tx1"/>
                </a:solidFill>
                <a:effectLst/>
                <a:latin typeface="Calibri" panose="020F0502020204030204" pitchFamily="34" charset="0"/>
                <a:ea typeface="+mn-ea"/>
                <a:cs typeface="+mn-cs"/>
              </a:rPr>
              <a:t>:</a:t>
            </a:r>
          </a:p>
          <a:p>
            <a:r>
              <a:rPr lang="en-US" sz="1000" b="0" i="0" kern="1200" dirty="0">
                <a:solidFill>
                  <a:schemeClr val="tx1"/>
                </a:solidFill>
                <a:effectLst/>
                <a:latin typeface="Calibri" panose="020F0502020204030204" pitchFamily="34" charset="0"/>
                <a:ea typeface="+mn-ea"/>
                <a:cs typeface="+mn-cs"/>
              </a:rPr>
              <a:t>•</a:t>
            </a:r>
            <a:r>
              <a:rPr lang="en-US" sz="1000" b="0" i="0" kern="1200" baseline="0" dirty="0">
                <a:solidFill>
                  <a:schemeClr val="tx1"/>
                </a:solidFill>
                <a:effectLst/>
                <a:latin typeface="Calibri" panose="020F0502020204030204" pitchFamily="34" charset="0"/>
                <a:ea typeface="+mn-ea"/>
                <a:cs typeface="+mn-cs"/>
              </a:rPr>
              <a:t>  </a:t>
            </a:r>
            <a:r>
              <a:rPr lang="en-US" sz="1000" b="0" i="0" kern="1200" dirty="0" err="1">
                <a:solidFill>
                  <a:schemeClr val="tx1"/>
                </a:solidFill>
                <a:effectLst/>
                <a:latin typeface="Calibri" panose="020F0502020204030204" pitchFamily="34" charset="0"/>
                <a:ea typeface="+mn-ea"/>
                <a:cs typeface="+mn-cs"/>
              </a:rPr>
              <a:t>CloudHSM</a:t>
            </a:r>
            <a:r>
              <a:rPr lang="en-US" sz="1000" b="0" i="0" kern="1200" dirty="0">
                <a:solidFill>
                  <a:schemeClr val="tx1"/>
                </a:solidFill>
                <a:effectLst/>
                <a:latin typeface="Calibri" panose="020F0502020204030204" pitchFamily="34" charset="0"/>
                <a:ea typeface="+mn-ea"/>
                <a:cs typeface="+mn-cs"/>
              </a:rPr>
              <a:t> pricing is based on use, so you do not have any upfront costs. You will be charged an hourly fee for each hour—or partial hour—that a </a:t>
            </a:r>
            <a:r>
              <a:rPr lang="en-US" sz="1000" b="0" i="0" kern="1200" dirty="0" err="1">
                <a:solidFill>
                  <a:schemeClr val="tx1"/>
                </a:solidFill>
                <a:effectLst/>
                <a:latin typeface="Calibri" panose="020F0502020204030204" pitchFamily="34" charset="0"/>
                <a:ea typeface="+mn-ea"/>
                <a:cs typeface="+mn-cs"/>
              </a:rPr>
              <a:t>CloudHSM</a:t>
            </a:r>
            <a:r>
              <a:rPr lang="en-US" sz="1000" b="0" i="0" kern="1200" dirty="0">
                <a:solidFill>
                  <a:schemeClr val="tx1"/>
                </a:solidFill>
                <a:effectLst/>
                <a:latin typeface="Calibri" panose="020F0502020204030204" pitchFamily="34" charset="0"/>
                <a:ea typeface="+mn-ea"/>
                <a:cs typeface="+mn-cs"/>
              </a:rPr>
              <a:t> appliance is provisioned to a </a:t>
            </a:r>
            <a:r>
              <a:rPr lang="en-US" sz="1000" b="0" i="0" kern="1200" dirty="0" err="1">
                <a:solidFill>
                  <a:schemeClr val="tx1"/>
                </a:solidFill>
                <a:effectLst/>
                <a:latin typeface="Calibri" panose="020F0502020204030204" pitchFamily="34" charset="0"/>
                <a:ea typeface="+mn-ea"/>
                <a:cs typeface="+mn-cs"/>
              </a:rPr>
              <a:t>CloudHSM</a:t>
            </a:r>
            <a:r>
              <a:rPr lang="en-US" sz="1000" b="0" i="0" kern="1200" dirty="0">
                <a:solidFill>
                  <a:schemeClr val="tx1"/>
                </a:solidFill>
                <a:effectLst/>
                <a:latin typeface="Calibri" panose="020F0502020204030204" pitchFamily="34" charset="0"/>
                <a:ea typeface="+mn-ea"/>
                <a:cs typeface="+mn-cs"/>
              </a:rPr>
              <a:t> Cluster until you terminate it. </a:t>
            </a:r>
          </a:p>
          <a:p>
            <a:r>
              <a:rPr lang="en-US" sz="1000" b="0" i="0" kern="1200" dirty="0">
                <a:solidFill>
                  <a:schemeClr val="tx1"/>
                </a:solidFill>
                <a:effectLst/>
                <a:latin typeface="Calibri" panose="020F0502020204030204" pitchFamily="34" charset="0"/>
                <a:ea typeface="+mn-ea"/>
                <a:cs typeface="+mn-cs"/>
              </a:rPr>
              <a:t>•</a:t>
            </a:r>
            <a:r>
              <a:rPr lang="en-US" sz="1000" b="0" i="0" kern="1200" baseline="0" dirty="0">
                <a:solidFill>
                  <a:schemeClr val="tx1"/>
                </a:solidFill>
                <a:effectLst/>
                <a:latin typeface="Calibri" panose="020F0502020204030204" pitchFamily="34" charset="0"/>
                <a:ea typeface="+mn-ea"/>
                <a:cs typeface="+mn-cs"/>
              </a:rPr>
              <a:t>  </a:t>
            </a:r>
            <a:r>
              <a:rPr lang="en-US" sz="1000" b="0" i="0" kern="1200" dirty="0">
                <a:solidFill>
                  <a:schemeClr val="tx1"/>
                </a:solidFill>
                <a:effectLst/>
                <a:latin typeface="Calibri" panose="020F0502020204030204" pitchFamily="34" charset="0"/>
                <a:ea typeface="+mn-ea"/>
                <a:cs typeface="+mn-cs"/>
              </a:rPr>
              <a:t>It is scalable.</a:t>
            </a:r>
          </a:p>
          <a:p>
            <a:r>
              <a:rPr lang="en-US" sz="1000" b="0" i="0" kern="1200" dirty="0">
                <a:solidFill>
                  <a:schemeClr val="tx1"/>
                </a:solidFill>
                <a:effectLst/>
                <a:latin typeface="Calibri" panose="020F0502020204030204" pitchFamily="34" charset="0"/>
                <a:ea typeface="+mn-ea"/>
                <a:cs typeface="+mn-cs"/>
              </a:rPr>
              <a:t>•</a:t>
            </a:r>
            <a:r>
              <a:rPr lang="en-US" sz="1000" b="0" i="0" kern="1200" baseline="0" dirty="0">
                <a:solidFill>
                  <a:schemeClr val="tx1"/>
                </a:solidFill>
                <a:effectLst/>
                <a:latin typeface="Calibri" panose="020F0502020204030204" pitchFamily="34" charset="0"/>
                <a:ea typeface="+mn-ea"/>
                <a:cs typeface="+mn-cs"/>
              </a:rPr>
              <a:t>  </a:t>
            </a:r>
            <a:r>
              <a:rPr lang="en-US" sz="1000" b="0" i="0" kern="1200" dirty="0">
                <a:solidFill>
                  <a:schemeClr val="tx1"/>
                </a:solidFill>
                <a:effectLst/>
                <a:latin typeface="Calibri" panose="020F0502020204030204" pitchFamily="34" charset="0"/>
                <a:ea typeface="+mn-ea"/>
                <a:cs typeface="+mn-cs"/>
              </a:rPr>
              <a:t>You can generate and use encryption keys on highly secure HSMs.</a:t>
            </a:r>
          </a:p>
          <a:p>
            <a:r>
              <a:rPr lang="en-US" sz="1000" b="0" i="0" kern="1200" dirty="0">
                <a:solidFill>
                  <a:schemeClr val="tx1"/>
                </a:solidFill>
                <a:effectLst/>
                <a:latin typeface="Calibri" panose="020F0502020204030204" pitchFamily="34" charset="0"/>
                <a:ea typeface="+mn-ea"/>
                <a:cs typeface="+mn-cs"/>
              </a:rPr>
              <a:t>•</a:t>
            </a:r>
            <a:r>
              <a:rPr lang="en-US" sz="1000" b="0" i="0" kern="1200" baseline="0" dirty="0">
                <a:solidFill>
                  <a:schemeClr val="tx1"/>
                </a:solidFill>
                <a:effectLst/>
                <a:latin typeface="Calibri" panose="020F0502020204030204" pitchFamily="34" charset="0"/>
                <a:ea typeface="+mn-ea"/>
                <a:cs typeface="+mn-cs"/>
              </a:rPr>
              <a:t>  </a:t>
            </a:r>
            <a:r>
              <a:rPr lang="en-US" sz="1000" b="0" i="0" kern="1200" dirty="0">
                <a:solidFill>
                  <a:schemeClr val="tx1"/>
                </a:solidFill>
                <a:effectLst/>
                <a:latin typeface="Calibri" panose="020F0502020204030204" pitchFamily="34" charset="0"/>
                <a:ea typeface="+mn-ea"/>
                <a:cs typeface="+mn-cs"/>
              </a:rPr>
              <a:t>You can use an open HSM built on industry standards.</a:t>
            </a:r>
          </a:p>
          <a:p>
            <a:r>
              <a:rPr lang="en-US" sz="1000" b="0" i="0" kern="1200" dirty="0">
                <a:solidFill>
                  <a:schemeClr val="tx1"/>
                </a:solidFill>
                <a:effectLst/>
                <a:latin typeface="Calibri" panose="020F0502020204030204" pitchFamily="34" charset="0"/>
                <a:ea typeface="+mn-ea"/>
                <a:cs typeface="+mn-cs"/>
              </a:rPr>
              <a:t>•</a:t>
            </a:r>
            <a:r>
              <a:rPr lang="en-US" sz="1000" b="0" i="0" kern="1200" baseline="0" dirty="0">
                <a:solidFill>
                  <a:schemeClr val="tx1"/>
                </a:solidFill>
                <a:effectLst/>
                <a:latin typeface="Calibri" panose="020F0502020204030204" pitchFamily="34" charset="0"/>
                <a:ea typeface="+mn-ea"/>
                <a:cs typeface="+mn-cs"/>
              </a:rPr>
              <a:t>  </a:t>
            </a:r>
            <a:r>
              <a:rPr lang="en-US" sz="1000" b="0" i="0" kern="1200" dirty="0" err="1">
                <a:solidFill>
                  <a:schemeClr val="tx1"/>
                </a:solidFill>
                <a:effectLst/>
                <a:latin typeface="Calibri" panose="020F0502020204030204" pitchFamily="34" charset="0"/>
                <a:ea typeface="+mn-ea"/>
                <a:cs typeface="+mn-cs"/>
              </a:rPr>
              <a:t>CloudHSM</a:t>
            </a:r>
            <a:r>
              <a:rPr lang="en-US" sz="1000" b="0" i="0" kern="1200" dirty="0">
                <a:solidFill>
                  <a:schemeClr val="tx1"/>
                </a:solidFill>
                <a:effectLst/>
                <a:latin typeface="Calibri" panose="020F0502020204030204" pitchFamily="34" charset="0"/>
                <a:ea typeface="+mn-ea"/>
                <a:cs typeface="+mn-cs"/>
              </a:rPr>
              <a:t> appliances are inside your Amazon VPC.</a:t>
            </a:r>
          </a:p>
          <a:p>
            <a:r>
              <a:rPr lang="en-US" sz="1000" b="0" i="0" kern="1200" dirty="0">
                <a:solidFill>
                  <a:schemeClr val="tx1"/>
                </a:solidFill>
                <a:effectLst/>
                <a:latin typeface="Calibri" panose="020F0502020204030204" pitchFamily="34" charset="0"/>
                <a:ea typeface="+mn-ea"/>
                <a:cs typeface="+mn-cs"/>
              </a:rPr>
              <a:t>•</a:t>
            </a:r>
            <a:r>
              <a:rPr lang="en-US" sz="1000" b="0" i="0" kern="1200" baseline="0" dirty="0">
                <a:solidFill>
                  <a:schemeClr val="tx1"/>
                </a:solidFill>
                <a:effectLst/>
                <a:latin typeface="Calibri" panose="020F0502020204030204" pitchFamily="34" charset="0"/>
                <a:ea typeface="+mn-ea"/>
                <a:cs typeface="+mn-cs"/>
              </a:rPr>
              <a:t>  </a:t>
            </a:r>
            <a:r>
              <a:rPr lang="en-US" sz="1000" b="0" i="0" kern="1200" dirty="0" err="1">
                <a:solidFill>
                  <a:schemeClr val="tx1"/>
                </a:solidFill>
                <a:effectLst/>
                <a:latin typeface="Calibri" panose="020F0502020204030204" pitchFamily="34" charset="0"/>
                <a:ea typeface="+mn-ea"/>
                <a:cs typeface="+mn-cs"/>
              </a:rPr>
              <a:t>CloudHSM</a:t>
            </a:r>
            <a:r>
              <a:rPr lang="en-US" sz="1000" b="0" i="0" kern="1200" dirty="0">
                <a:solidFill>
                  <a:schemeClr val="tx1"/>
                </a:solidFill>
                <a:effectLst/>
                <a:latin typeface="Calibri" panose="020F0502020204030204" pitchFamily="34" charset="0"/>
                <a:ea typeface="+mn-ea"/>
                <a:cs typeface="+mn-cs"/>
              </a:rPr>
              <a:t> offers automatic patching, backup, and high availability.</a:t>
            </a:r>
          </a:p>
          <a:p>
            <a:r>
              <a:rPr lang="en-US" sz="1000" b="0" i="0" kern="1200" dirty="0">
                <a:solidFill>
                  <a:schemeClr val="tx1"/>
                </a:solidFill>
                <a:effectLst/>
                <a:latin typeface="Calibri" panose="020F0502020204030204" pitchFamily="34" charset="0"/>
                <a:ea typeface="+mn-ea"/>
                <a:cs typeface="+mn-cs"/>
              </a:rPr>
              <a:t>•</a:t>
            </a:r>
            <a:r>
              <a:rPr lang="en-US" sz="1000" b="0" i="0" kern="1200" baseline="0" dirty="0">
                <a:solidFill>
                  <a:schemeClr val="tx1"/>
                </a:solidFill>
                <a:effectLst/>
                <a:latin typeface="Calibri" panose="020F0502020204030204" pitchFamily="34" charset="0"/>
                <a:ea typeface="+mn-ea"/>
                <a:cs typeface="+mn-cs"/>
              </a:rPr>
              <a:t>  </a:t>
            </a:r>
            <a:r>
              <a:rPr lang="en-US" sz="1000" b="0" i="0" kern="1200" dirty="0">
                <a:solidFill>
                  <a:schemeClr val="tx1"/>
                </a:solidFill>
                <a:effectLst/>
                <a:latin typeface="Calibri" panose="020F0502020204030204" pitchFamily="34" charset="0"/>
                <a:ea typeface="+mn-ea"/>
                <a:cs typeface="+mn-cs"/>
              </a:rPr>
              <a:t>You can protect your keys with strong authentication.</a:t>
            </a:r>
          </a:p>
          <a:p>
            <a:endParaRPr lang="en-US" sz="1000" b="0" i="0" kern="1200" dirty="0">
              <a:solidFill>
                <a:schemeClr val="tx1"/>
              </a:solidFill>
              <a:effectLst/>
              <a:latin typeface="Calibri" panose="020F0502020204030204" pitchFamily="34" charset="0"/>
              <a:ea typeface="+mn-ea"/>
              <a:cs typeface="+mn-cs"/>
            </a:endParaRPr>
          </a:p>
          <a:p>
            <a:pPr marL="171450" indent="-171450">
              <a:buFont typeface="Arial" panose="020B0604020202020204" pitchFamily="34" charset="0"/>
              <a:buChar char="•"/>
            </a:pPr>
            <a:endParaRPr lang="en-US" kern="1200" dirty="0">
              <a:solidFill>
                <a:schemeClr val="tx1"/>
              </a:solidFill>
              <a:effectLst/>
            </a:endParaRPr>
          </a:p>
        </p:txBody>
      </p:sp>
    </p:spTree>
    <p:extLst>
      <p:ext uri="{BB962C8B-B14F-4D97-AF65-F5344CB8AC3E}">
        <p14:creationId xmlns:p14="http://schemas.microsoft.com/office/powerpoint/2010/main" val="19240128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rPr>
              <a:t>Displayed is a comparison of AWS </a:t>
            </a:r>
            <a:r>
              <a:rPr lang="en-US" sz="1000" kern="1200" dirty="0" err="1">
                <a:solidFill>
                  <a:schemeClr val="tx1"/>
                </a:solidFill>
                <a:effectLst/>
                <a:latin typeface="Calibri" panose="020F0502020204030204" pitchFamily="34" charset="0"/>
              </a:rPr>
              <a:t>CloudHSM</a:t>
            </a:r>
            <a:r>
              <a:rPr lang="en-US" sz="1000" kern="1200" dirty="0">
                <a:solidFill>
                  <a:schemeClr val="tx1"/>
                </a:solidFill>
                <a:effectLst/>
                <a:latin typeface="Calibri" panose="020F0502020204030204" pitchFamily="34" charset="0"/>
              </a:rPr>
              <a:t> and AWS KMS.</a:t>
            </a:r>
          </a:p>
          <a:p>
            <a:endParaRPr lang="en-US" sz="1000" dirty="0">
              <a:latin typeface="Calibri" panose="020F0502020204030204" pitchFamily="34" charset="0"/>
            </a:endParaRPr>
          </a:p>
          <a:p>
            <a:r>
              <a:rPr lang="en-US" sz="1000" dirty="0">
                <a:latin typeface="Calibri" panose="020F0502020204030204" pitchFamily="34" charset="0"/>
              </a:rPr>
              <a:t>One important note is that </a:t>
            </a:r>
            <a:r>
              <a:rPr lang="en-US" sz="1000" dirty="0" err="1">
                <a:latin typeface="Calibri" panose="020F0502020204030204" pitchFamily="34" charset="0"/>
              </a:rPr>
              <a:t>CloudHSM</a:t>
            </a:r>
            <a:r>
              <a:rPr lang="en-US" sz="1000" dirty="0">
                <a:latin typeface="Calibri" panose="020F0502020204030204" pitchFamily="34" charset="0"/>
              </a:rPr>
              <a:t> is a single tenant service, while AWS KMS is a multi-tenant service. Some companies might not be comfortable with using AWS KMS from a compliance perspective using because it is multi-tenant. </a:t>
            </a:r>
          </a:p>
          <a:p>
            <a:endParaRPr lang="en-US" sz="1000" dirty="0">
              <a:latin typeface="Calibri" panose="020F0502020204030204" pitchFamily="34" charset="0"/>
            </a:endParaRPr>
          </a:p>
          <a:p>
            <a:r>
              <a:rPr lang="en-US" sz="1000" dirty="0">
                <a:latin typeface="Calibri" panose="020F0502020204030204" pitchFamily="34" charset="0"/>
              </a:rPr>
              <a:t>With AWS </a:t>
            </a:r>
            <a:r>
              <a:rPr lang="en-US" sz="1000" dirty="0" err="1">
                <a:latin typeface="Calibri" panose="020F0502020204030204" pitchFamily="34" charset="0"/>
              </a:rPr>
              <a:t>CloudHSM</a:t>
            </a:r>
            <a:r>
              <a:rPr lang="en-US" sz="1000" dirty="0">
                <a:latin typeface="Calibri" panose="020F0502020204030204" pitchFamily="34" charset="0"/>
              </a:rPr>
              <a:t>, you have total control over your keys and the application software that uses them. However, with AWS KMS, we securely manage the keys.</a:t>
            </a:r>
          </a:p>
          <a:p>
            <a:endParaRPr lang="en-US" sz="1000" dirty="0">
              <a:latin typeface="Calibri" panose="020F0502020204030204" pitchFamily="34" charset="0"/>
            </a:endParaRPr>
          </a:p>
          <a:p>
            <a:r>
              <a:rPr lang="en-US" sz="1000" dirty="0">
                <a:latin typeface="Calibri" panose="020F0502020204030204" pitchFamily="34" charset="0"/>
              </a:rPr>
              <a:t>Symmetric and asymmetric options are available with AWS </a:t>
            </a:r>
            <a:r>
              <a:rPr lang="en-US" sz="1000" dirty="0" err="1">
                <a:latin typeface="Calibri" panose="020F0502020204030204" pitchFamily="34" charset="0"/>
              </a:rPr>
              <a:t>CloudHSM</a:t>
            </a:r>
            <a:r>
              <a:rPr lang="en-US" sz="1000" dirty="0">
                <a:latin typeface="Calibri" panose="020F0502020204030204" pitchFamily="34" charset="0"/>
              </a:rPr>
              <a:t>, but AWS KMS offers symmetric encryption only.</a:t>
            </a:r>
          </a:p>
        </p:txBody>
      </p:sp>
    </p:spTree>
    <p:extLst>
      <p:ext uri="{BB962C8B-B14F-4D97-AF65-F5344CB8AC3E}">
        <p14:creationId xmlns:p14="http://schemas.microsoft.com/office/powerpoint/2010/main" val="27725576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Now, let’s</a:t>
            </a:r>
            <a:r>
              <a:rPr lang="en-US" sz="1000" baseline="0" dirty="0">
                <a:latin typeface="Calibri" panose="020F0502020204030204" pitchFamily="34" charset="0"/>
              </a:rPr>
              <a:t> discuss encrypting source and output data at rest in Amazon S3. </a:t>
            </a:r>
            <a:endParaRPr lang="en-US" sz="1000" dirty="0">
              <a:latin typeface="Calibri" panose="020F0502020204030204" pitchFamily="34" charset="0"/>
            </a:endParaRPr>
          </a:p>
        </p:txBody>
      </p:sp>
    </p:spTree>
    <p:extLst>
      <p:ext uri="{BB962C8B-B14F-4D97-AF65-F5344CB8AC3E}">
        <p14:creationId xmlns:p14="http://schemas.microsoft.com/office/powerpoint/2010/main" val="6262772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343398"/>
            <a:ext cx="5486400" cy="4800601"/>
          </a:xfrm>
        </p:spPr>
        <p:txBody>
          <a:bodyPr/>
          <a:lstStyle/>
          <a:p>
            <a:r>
              <a:rPr lang="en-US" sz="1000" dirty="0">
                <a:latin typeface="Calibri" panose="020F0502020204030204" pitchFamily="34" charset="0"/>
              </a:rPr>
              <a:t>Data that you store in Amazon S3 is private by default, and it requires AWS credentials for access.</a:t>
            </a:r>
          </a:p>
          <a:p>
            <a:r>
              <a:rPr lang="en-US" sz="1000" dirty="0">
                <a:latin typeface="Calibri" panose="020F0502020204030204" pitchFamily="34" charset="0"/>
              </a:rPr>
              <a:t>You can access Amazon S3 over HTTP or HTTPS.</a:t>
            </a:r>
          </a:p>
          <a:p>
            <a:r>
              <a:rPr lang="en-US" sz="1000" dirty="0">
                <a:latin typeface="Calibri" panose="020F0502020204030204" pitchFamily="34" charset="0"/>
              </a:rPr>
              <a:t>Amazon S3 logging allows you to audit access to all objects. </a:t>
            </a:r>
          </a:p>
          <a:p>
            <a:endParaRPr lang="en-US" sz="1000" dirty="0">
              <a:latin typeface="Calibri" panose="020F0502020204030204" pitchFamily="34" charset="0"/>
            </a:endParaRPr>
          </a:p>
          <a:p>
            <a:r>
              <a:rPr lang="en-US" sz="1000" dirty="0">
                <a:latin typeface="Calibri" panose="020F0502020204030204" pitchFamily="34" charset="0"/>
              </a:rPr>
              <a:t>Server-side encryption is about data encryption at rest—that is, Amazon S3 encrypts your data as it writes it to disks in its data centers, and it decrypts your data for you when you access it. If you authenticate your request and have access permissions, there is no difference in the way you access encrypted or unencrypted objects. Amazon S3 manages encryption and decryption for you. For example, if you share your objects by using a pre-signed URL, the pre-signed URL works the same way for both encrypted and unencrypted objects.</a:t>
            </a:r>
          </a:p>
          <a:p>
            <a:endParaRPr lang="en-US" sz="1000" dirty="0">
              <a:latin typeface="Calibri" panose="020F0502020204030204" pitchFamily="34" charset="0"/>
            </a:endParaRPr>
          </a:p>
          <a:p>
            <a:r>
              <a:rPr lang="en-US" sz="1000" dirty="0">
                <a:latin typeface="Calibri" panose="020F0502020204030204" pitchFamily="34" charset="0"/>
              </a:rPr>
              <a:t>In client-side encryption, you manage the encryption and decryption of your data, the encryption keys, and any related tools. Server-side encryption is an alternative to client-side encryption. In this model, Amazon S3 manages the encryption of your data, which frees you from the tasks of managing encryption and encryption keys.</a:t>
            </a:r>
          </a:p>
          <a:p>
            <a:endParaRPr lang="en-US" sz="1000" dirty="0">
              <a:latin typeface="Calibri" panose="020F0502020204030204" pitchFamily="34" charset="0"/>
            </a:endParaRPr>
          </a:p>
          <a:p>
            <a:r>
              <a:rPr lang="en-US" sz="1000" dirty="0">
                <a:latin typeface="Calibri" panose="020F0502020204030204" pitchFamily="34" charset="0"/>
              </a:rPr>
              <a:t>Server-side encryption with Amazon S3-managed keys—or SSE-S3—employs strong multi-factor encryption. With SSE-S3, Amazon S3 encrypts each object with a unique key. As an additional safeguard, it encrypts the key itself with a master key that it regularly rotates. SSE-S3 uses one of the strongest block ciphers available—256bit Advanced Encryption Standard, or AES-256—to encrypt your data.</a:t>
            </a:r>
          </a:p>
          <a:p>
            <a:r>
              <a:rPr lang="en-US" sz="1000" dirty="0">
                <a:latin typeface="Calibri" panose="020F0502020204030204" pitchFamily="34" charset="0"/>
              </a:rPr>
              <a:t>You can encrypt data by using any encryption method you want, and then upload the encrypted data using the Amazon S3 APIs. The most common application languages include cryptographic libraries that allow you to perform encryption in your applications. Two commonly available open source tools are Bouncy Castle and OpenSSL. </a:t>
            </a:r>
          </a:p>
          <a:p>
            <a:endParaRPr lang="en-US" sz="1000" dirty="0">
              <a:latin typeface="Calibri" panose="020F0502020204030204" pitchFamily="34" charset="0"/>
            </a:endParaRPr>
          </a:p>
          <a:p>
            <a:r>
              <a:rPr lang="en-US" sz="1000" dirty="0">
                <a:latin typeface="Calibri" panose="020F0502020204030204" pitchFamily="34" charset="0"/>
              </a:rPr>
              <a:t>It supports access control lists and policies for every bucket, prefix—such as a directory or folder—and object.</a:t>
            </a:r>
          </a:p>
          <a:p>
            <a:r>
              <a:rPr lang="en-US" sz="1000" dirty="0">
                <a:latin typeface="Calibri" panose="020F0502020204030204" pitchFamily="34" charset="0"/>
              </a:rPr>
              <a:t>After you encrypt an object and safely store the key in your KMI, the encrypted object can be uploaded to Amazon S3 directly with a PUT request. To decrypt this data, you issue the GET request in the Amazon S3 API, and then pass the encrypted data to your local application for decryption.</a:t>
            </a:r>
          </a:p>
          <a:p>
            <a:endParaRPr lang="en-US" sz="1000" dirty="0">
              <a:latin typeface="Calibri" panose="020F0502020204030204" pitchFamily="34" charset="0"/>
            </a:endParaRPr>
          </a:p>
          <a:p>
            <a:r>
              <a:rPr lang="en-US" sz="1000" dirty="0">
                <a:latin typeface="Calibri" panose="020F0502020204030204" pitchFamily="34" charset="0"/>
              </a:rPr>
              <a:t>AWS provides an alternative to these open source encryption tools with the Amazon S3 encryption client, which is an open source set of APIs that are embedded into the AWS SDKs. This client allows you to supply a key from your KMI that can be used to encrypt or decrypt your data as part of the API call to Amazon S3. The Amazon S3 encryption client is integrated into the AWS SDKs for Java, Ruby, and .NET.  It provides a transparent drop-in replacement for any cryptographic code that you might have used previously with your application that interacts with Amazon S3. Although Amazon provides the encryption method, you control the security of your data because you control the keys for that engine to use. If you use the Amazon S3 encryption client on-premises, we never have access to your keys or unencrypted data. If you use the client in an application that runs in Amazon EC2, a best practice is to pass keys to the client by using secure transport—such as SSL or SSH—from your KMI to help ensure confidentiality.</a:t>
            </a:r>
          </a:p>
          <a:p>
            <a:endParaRPr lang="en-US" sz="1000" dirty="0">
              <a:latin typeface="Calibri" panose="020F0502020204030204" pitchFamily="34" charset="0"/>
            </a:endParaRPr>
          </a:p>
          <a:p>
            <a:r>
              <a:rPr lang="en-US" sz="1000" kern="1200" dirty="0">
                <a:solidFill>
                  <a:schemeClr val="tx1"/>
                </a:solidFill>
                <a:effectLst/>
                <a:latin typeface="Calibri" panose="020F0502020204030204" pitchFamily="34" charset="0"/>
              </a:rPr>
              <a:t>To learn more, select the link to view the AWS whitepaper on securing data at rest with encryption. </a:t>
            </a:r>
            <a:br>
              <a:rPr lang="en-US" sz="1000" dirty="0">
                <a:latin typeface="Calibri" panose="020F0502020204030204" pitchFamily="34" charset="0"/>
              </a:rPr>
            </a:br>
            <a:r>
              <a:rPr lang="en-US" sz="1000" dirty="0">
                <a:latin typeface="Calibri" panose="020F0502020204030204" pitchFamily="34" charset="0"/>
                <a:hlinkClick r:id="rId3"/>
              </a:rPr>
              <a:t>https://aws.amazon.com/whitepapers/</a:t>
            </a:r>
            <a:r>
              <a:rPr lang="en-US" sz="1000" dirty="0">
                <a:latin typeface="Calibri" panose="020F0502020204030204" pitchFamily="34" charset="0"/>
              </a:rPr>
              <a:t> </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30572313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616129"/>
          </a:xfrm>
        </p:spPr>
        <p:txBody>
          <a:bodyPr/>
          <a:lstStyle/>
          <a:p>
            <a:r>
              <a:rPr lang="en-US" sz="1000" dirty="0">
                <a:latin typeface="Calibri" panose="020F0502020204030204" pitchFamily="34" charset="0"/>
              </a:rPr>
              <a:t>Amazon S3 provides server-side encryption by using AES-256. Server-side encryption can use AWS-maintained keys or customer-provided keys.</a:t>
            </a:r>
          </a:p>
          <a:p>
            <a:r>
              <a:rPr lang="en-US" sz="1000" dirty="0">
                <a:latin typeface="Calibri" panose="020F0502020204030204" pitchFamily="34" charset="0"/>
              </a:rPr>
              <a:t>AWS encryption keys are further encrypted with a rotating key.</a:t>
            </a:r>
          </a:p>
          <a:p>
            <a:r>
              <a:rPr lang="en-US" sz="1000" dirty="0">
                <a:latin typeface="Calibri" panose="020F0502020204030204" pitchFamily="34" charset="0"/>
              </a:rPr>
              <a:t>For client-side encryption, Amazon S3 also allows you to encrypt data before you store it in Amazon S3.</a:t>
            </a:r>
          </a:p>
          <a:p>
            <a:endParaRPr lang="en-US" sz="1000" dirty="0">
              <a:latin typeface="Calibri" panose="020F0502020204030204" pitchFamily="34" charset="0"/>
            </a:endParaRPr>
          </a:p>
          <a:p>
            <a:r>
              <a:rPr lang="en-US" sz="1000" dirty="0">
                <a:latin typeface="Calibri" panose="020F0502020204030204" pitchFamily="34" charset="0"/>
              </a:rPr>
              <a:t>You have three mutually exclusive options, depending on how you choose to manage encryption keys: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When you want to encrypt each object with a unique key that employs strong multi-factor encryption, use SSE-S3 with managed keys.</a:t>
            </a:r>
          </a:p>
          <a:p>
            <a:endParaRPr lang="en-US" sz="1000" dirty="0">
              <a:latin typeface="Calibri" panose="020F0502020204030204" pitchFamily="34" charset="0"/>
            </a:endParaRP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Server-side encryption with AWS KMS-managed keys (SSE-KMS) provides a service that is similar to SSE-S3. It includes some additional benefits, and it also includes some additional charges for using this service. </a:t>
            </a:r>
          </a:p>
          <a:p>
            <a:endParaRPr lang="en-US" sz="1000" dirty="0">
              <a:latin typeface="Calibri" panose="020F0502020204030204" pitchFamily="34" charset="0"/>
            </a:endParaRP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Use server-side encryption with customer-provided keys (SSE-C) when you want to manage the encryption keys. Amazon S3 manages the encryption as it writes to disks, and it also manages the decryption when you access your objects.</a:t>
            </a:r>
          </a:p>
          <a:p>
            <a:endParaRPr lang="en-US" sz="1000" dirty="0">
              <a:latin typeface="Calibri" panose="020F0502020204030204" pitchFamily="34" charset="0"/>
            </a:endParaRPr>
          </a:p>
          <a:p>
            <a:r>
              <a:rPr lang="en-US" sz="1000" kern="1200" dirty="0">
                <a:solidFill>
                  <a:schemeClr val="tx1"/>
                </a:solidFill>
                <a:effectLst/>
                <a:latin typeface="Calibri" panose="020F0502020204030204" pitchFamily="34" charset="0"/>
              </a:rPr>
              <a:t>For more information about Amazon S3 server-side encryption, select the link. </a:t>
            </a:r>
          </a:p>
          <a:p>
            <a:r>
              <a:rPr lang="en-US" sz="1000" dirty="0">
                <a:latin typeface="Calibri" panose="020F0502020204030204" pitchFamily="34" charset="0"/>
                <a:hlinkClick r:id="rId3"/>
              </a:rPr>
              <a:t>https://docs.aws.amazon.com/AmazonS3/latest/dev/serv-side-encryption.html</a:t>
            </a:r>
            <a:endParaRPr lang="en-US" sz="1000" dirty="0">
              <a:latin typeface="Calibri" panose="020F0502020204030204" pitchFamily="34" charset="0"/>
            </a:endParaRPr>
          </a:p>
          <a:p>
            <a:endParaRPr lang="en-US" sz="1000" b="0" i="0" kern="1200" dirty="0">
              <a:solidFill>
                <a:schemeClr val="tx1"/>
              </a:solidFill>
              <a:effectLst/>
              <a:latin typeface="Calibri" panose="020F0502020204030204" pitchFamily="34" charset="0"/>
            </a:endParaRPr>
          </a:p>
          <a:p>
            <a:endParaRPr lang="en-US" dirty="0"/>
          </a:p>
        </p:txBody>
      </p:sp>
    </p:spTree>
    <p:extLst>
      <p:ext uri="{BB962C8B-B14F-4D97-AF65-F5344CB8AC3E}">
        <p14:creationId xmlns:p14="http://schemas.microsoft.com/office/powerpoint/2010/main" val="26107194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Displayed is an example of how server-side encryption works in AWS. In this diagram, you transmit data to Amazon S3 either from your on-premises data center or from an Amazon EC2 instance, if you are using HTTPS.  You can choose to turn on encryption when you upload your data to the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Take note that in Amazon S3, encryption is not enabled by default.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With Amazon Glacier, all data is encrypted by default.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Amazon RDS for Oracle and Microsoft SQL uses a feature that is specific to those database packages, which is called Transparent Data Encryption, or TDE. TDE protects your data by using keys that are created in the database application with keys that are created by AWS.</a:t>
            </a:r>
          </a:p>
        </p:txBody>
      </p:sp>
    </p:spTree>
    <p:extLst>
      <p:ext uri="{BB962C8B-B14F-4D97-AF65-F5344CB8AC3E}">
        <p14:creationId xmlns:p14="http://schemas.microsoft.com/office/powerpoint/2010/main" val="17168566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48027"/>
          </a:xfrm>
        </p:spPr>
        <p:txBody>
          <a:bodyPr/>
          <a:lstStyle/>
          <a:p>
            <a:r>
              <a:rPr lang="en-US" sz="1000" dirty="0">
                <a:latin typeface="Calibri" panose="020F0502020204030204" pitchFamily="34" charset="0"/>
              </a:rPr>
              <a:t>Keep in mind that when you connect to your relational database, you need to make sure the data is both encrypted on the server side in storage, and in transit. </a:t>
            </a:r>
          </a:p>
          <a:p>
            <a:endParaRPr lang="en-US" sz="1000" dirty="0">
              <a:latin typeface="Calibri" panose="020F0502020204030204" pitchFamily="34" charset="0"/>
            </a:endParaRPr>
          </a:p>
          <a:p>
            <a:r>
              <a:rPr lang="en-US" sz="1000" dirty="0">
                <a:latin typeface="Calibri" panose="020F0502020204030204" pitchFamily="34" charset="0"/>
              </a:rPr>
              <a:t>You can use SSL/TLS to encrypt connections between your application and your database—or DB—instances. For MySQL and SQL Server, Amazon RDS creates an SSL certificate, and it installs the certificate on the DB instance when the instance is provisioned. When you want to encrypt connections in MySQL, launch the MySQL client by using the --</a:t>
            </a:r>
            <a:r>
              <a:rPr lang="en-US" sz="1000" dirty="0" err="1">
                <a:latin typeface="Calibri" panose="020F0502020204030204" pitchFamily="34" charset="0"/>
              </a:rPr>
              <a:t>ssl_ca</a:t>
            </a:r>
            <a:r>
              <a:rPr lang="en-US" sz="1000" dirty="0">
                <a:latin typeface="Calibri" panose="020F0502020204030204" pitchFamily="34" charset="0"/>
              </a:rPr>
              <a:t> parameter to reference the public key. For SQL Server, download the public key, and import the certificate into your Windows operating system. Oracle RDS uses Oracle native network encryption with a DB instance. You add the native network encryption option to an option group, and associate that option group with the DB instance. After an encrypted connection is established, data that is transferred between the DB instance and your application will be encrypted during the transfer. You can also require your DB instance to only accept encrypted connections.</a:t>
            </a:r>
          </a:p>
          <a:p>
            <a:endParaRPr lang="en-US" sz="1000" dirty="0">
              <a:latin typeface="Calibri" panose="020F0502020204030204" pitchFamily="34" charset="0"/>
            </a:endParaRPr>
          </a:p>
          <a:p>
            <a:r>
              <a:rPr lang="en-US" sz="1000" dirty="0">
                <a:latin typeface="Calibri" panose="020F0502020204030204" pitchFamily="34" charset="0"/>
              </a:rPr>
              <a:t>The encryption of data connections helps meet compliance standards.</a:t>
            </a:r>
          </a:p>
          <a:p>
            <a:r>
              <a:rPr lang="en-US" sz="1000" dirty="0">
                <a:latin typeface="Calibri" panose="020F0502020204030204" pitchFamily="34" charset="0"/>
              </a:rPr>
              <a:t>SSL and TLS support within Amazon RDS is used to encrypt the connection between your application and your DB instance. You should not rely on SSL and TLS for authenticating the DB instance itself.</a:t>
            </a:r>
          </a:p>
          <a:p>
            <a:endParaRPr lang="en-US" sz="1000" dirty="0">
              <a:latin typeface="Calibri" panose="020F0502020204030204" pitchFamily="34" charset="0"/>
            </a:endParaRPr>
          </a:p>
          <a:p>
            <a:r>
              <a:rPr lang="en-US" sz="1000" dirty="0">
                <a:latin typeface="Calibri" panose="020F0502020204030204" pitchFamily="34" charset="0"/>
              </a:rPr>
              <a:t>While SSL and TLS offers security benefits, be aware that the encryption is a compute-intensive operation, and it will increase the latency of your database connection.</a:t>
            </a:r>
          </a:p>
        </p:txBody>
      </p:sp>
    </p:spTree>
    <p:extLst>
      <p:ext uri="{BB962C8B-B14F-4D97-AF65-F5344CB8AC3E}">
        <p14:creationId xmlns:p14="http://schemas.microsoft.com/office/powerpoint/2010/main" val="2773552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kern="1200" dirty="0">
                <a:solidFill>
                  <a:schemeClr val="tx1"/>
                </a:solidFill>
                <a:effectLst/>
                <a:latin typeface="Calibri" panose="020F0502020204030204" pitchFamily="34" charset="0"/>
              </a:rPr>
              <a:t>The goal of the Security pillar is to keep the impact of any type of failure to the smallest possible area. By preparing your system for the worst, you can implement a variety of mitigation strategies for the different components of your infrastructure and applications. Before a failure occurs, you want to test your recovery procedures. To reduce the possibility of human error, it is important to try to automate recovery as much as possible.</a:t>
            </a:r>
          </a:p>
          <a:p>
            <a:endParaRPr lang="en-US" sz="1000" b="0" kern="1200" dirty="0">
              <a:solidFill>
                <a:schemeClr val="tx1"/>
              </a:solidFill>
              <a:effectLst/>
              <a:latin typeface="Calibri" panose="020F0502020204030204" pitchFamily="34" charset="0"/>
            </a:endParaRPr>
          </a:p>
          <a:p>
            <a:r>
              <a:rPr lang="en-US" sz="1000" b="0" kern="1200" dirty="0">
                <a:solidFill>
                  <a:schemeClr val="tx1"/>
                </a:solidFill>
                <a:effectLst/>
                <a:latin typeface="Calibri" panose="020F0502020204030204" pitchFamily="34" charset="0"/>
              </a:rPr>
              <a:t>Mitigation strategies include: </a:t>
            </a:r>
          </a:p>
          <a:p>
            <a:r>
              <a:rPr lang="en-US" sz="1000" b="0" kern="1200" dirty="0">
                <a:solidFill>
                  <a:schemeClr val="tx1"/>
                </a:solidFill>
                <a:effectLst/>
                <a:latin typeface="Calibri" panose="020F0502020204030204" pitchFamily="34" charset="0"/>
              </a:rPr>
              <a:t>•  Identity and access management</a:t>
            </a:r>
          </a:p>
          <a:p>
            <a:r>
              <a:rPr lang="en-US" sz="1000" b="0" kern="1200" dirty="0">
                <a:solidFill>
                  <a:schemeClr val="tx1"/>
                </a:solidFill>
                <a:effectLst/>
                <a:latin typeface="Calibri" panose="020F0502020204030204" pitchFamily="34" charset="0"/>
              </a:rPr>
              <a:t>•  Detective controls</a:t>
            </a:r>
          </a:p>
          <a:p>
            <a:r>
              <a:rPr lang="en-US" sz="1000" b="0" kern="1200" dirty="0">
                <a:solidFill>
                  <a:schemeClr val="tx1"/>
                </a:solidFill>
                <a:effectLst/>
                <a:latin typeface="Calibri" panose="020F0502020204030204" pitchFamily="34" charset="0"/>
              </a:rPr>
              <a:t>•  Infrastructure protection</a:t>
            </a:r>
          </a:p>
          <a:p>
            <a:r>
              <a:rPr lang="en-US" sz="1000" b="0" kern="1200" dirty="0">
                <a:solidFill>
                  <a:schemeClr val="tx1"/>
                </a:solidFill>
                <a:effectLst/>
                <a:latin typeface="Calibri" panose="020F0502020204030204" pitchFamily="34" charset="0"/>
              </a:rPr>
              <a:t>•  Data protection </a:t>
            </a:r>
          </a:p>
          <a:p>
            <a:r>
              <a:rPr lang="en-US" sz="1000" b="0" kern="1200" dirty="0">
                <a:solidFill>
                  <a:schemeClr val="tx1"/>
                </a:solidFill>
                <a:effectLst/>
                <a:latin typeface="Calibri" panose="020F0502020204030204" pitchFamily="34" charset="0"/>
              </a:rPr>
              <a:t>•  And incident response</a:t>
            </a:r>
          </a:p>
          <a:p>
            <a:endParaRPr lang="en-US" b="0" kern="1200" dirty="0">
              <a:solidFill>
                <a:schemeClr val="tx1"/>
              </a:solidFill>
              <a:effectLst/>
            </a:endParaRPr>
          </a:p>
        </p:txBody>
      </p:sp>
    </p:spTree>
    <p:extLst>
      <p:ext uri="{BB962C8B-B14F-4D97-AF65-F5344CB8AC3E}">
        <p14:creationId xmlns:p14="http://schemas.microsoft.com/office/powerpoint/2010/main" val="26748745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2" name="Notes Placeholder 1"/>
          <p:cNvSpPr>
            <a:spLocks noGrp="1"/>
          </p:cNvSpPr>
          <p:nvPr>
            <p:ph type="body" sz="quarter" idx="10"/>
          </p:nvPr>
        </p:nvSpPr>
        <p:spPr>
          <a:xfrm>
            <a:off x="685800" y="4400550"/>
            <a:ext cx="5486400" cy="3794326"/>
          </a:xfrm>
        </p:spPr>
        <p:txBody>
          <a:bodyPr/>
          <a:lstStyle/>
          <a:p>
            <a:r>
              <a:rPr lang="en-US" sz="1000" dirty="0">
                <a:latin typeface="Calibri" panose="020F0502020204030204" pitchFamily="34" charset="0"/>
              </a:rPr>
              <a:t>You can encrypt your Amazon RDS instances and snapshots at rest by enabling the encryption option for your Amazon RDS DB instance. Data that is encrypted at rest includes the underlying storage for a DB instance, its automated backups, Read Replicas, and snapshots.</a:t>
            </a:r>
          </a:p>
          <a:p>
            <a:endParaRPr lang="en-US" sz="1000" dirty="0">
              <a:latin typeface="Calibri" panose="020F0502020204030204" pitchFamily="34" charset="0"/>
            </a:endParaRPr>
          </a:p>
          <a:p>
            <a:r>
              <a:rPr lang="en-US" sz="1000" dirty="0">
                <a:latin typeface="Calibri" panose="020F0502020204030204" pitchFamily="34" charset="0"/>
              </a:rPr>
              <a:t>Amazon RDS-encrypted instances use the industry standard AES-256 encryption algorithm to encrypt your data on the server that hosts your Amazon RDS instance. </a:t>
            </a:r>
          </a:p>
          <a:p>
            <a:endParaRPr lang="en-US" sz="1000" dirty="0">
              <a:latin typeface="Calibri" panose="020F0502020204030204" pitchFamily="34" charset="0"/>
            </a:endParaRPr>
          </a:p>
          <a:p>
            <a:r>
              <a:rPr lang="en-US" sz="1000" dirty="0">
                <a:latin typeface="Calibri" panose="020F0502020204030204" pitchFamily="34" charset="0"/>
              </a:rPr>
              <a:t>When your data is encrypted, Amazon RDS handles authenticating access and decrypting your data transparently, with a minimal impact on performance. You don't need to modify your database client applications to use encryption.</a:t>
            </a:r>
          </a:p>
          <a:p>
            <a:endParaRPr lang="en-US" sz="1000" dirty="0">
              <a:latin typeface="Calibri" panose="020F0502020204030204" pitchFamily="34" charset="0"/>
            </a:endParaRPr>
          </a:p>
          <a:p>
            <a:r>
              <a:rPr lang="en-US" sz="1000" dirty="0">
                <a:latin typeface="Calibri" panose="020F0502020204030204" pitchFamily="34" charset="0"/>
              </a:rPr>
              <a:t>Amazon RDS-encrypted instances provide an additional layer of data protection by securing your data from unauthorized access to the underlying storage. You can use Amazon RDS encryption to increase data protection of your applications and to fulfill compliance requirements for data-at-rest encryption.</a:t>
            </a:r>
          </a:p>
          <a:p>
            <a:endParaRPr lang="en-US" sz="1000" dirty="0">
              <a:latin typeface="Calibri" panose="020F0502020204030204" pitchFamily="34" charset="0"/>
            </a:endParaRPr>
          </a:p>
          <a:p>
            <a:r>
              <a:rPr lang="en-US" sz="1000" dirty="0">
                <a:latin typeface="Calibri" panose="020F0502020204030204" pitchFamily="34" charset="0"/>
              </a:rPr>
              <a:t>Amazon RDS-encrypted instances are currently available for MySQL, PostgreSQL, Oracle, and SQL Server DB instances. </a:t>
            </a:r>
          </a:p>
          <a:p>
            <a:endParaRPr lang="en-US" sz="1000" dirty="0">
              <a:latin typeface="Calibri" panose="020F0502020204030204" pitchFamily="34" charset="0"/>
            </a:endParaRPr>
          </a:p>
          <a:p>
            <a:r>
              <a:rPr lang="en-US" sz="1000" dirty="0">
                <a:latin typeface="Calibri" panose="020F0502020204030204" pitchFamily="34" charset="0"/>
              </a:rPr>
              <a:t>Amazon RDS also supports encrypting an Oracle or SQL Server DB instance with Transparent Data Encryption, or TDE. TDE can be used in conjunction with encryption at rest, although using TDE and encryption at rest simultaneously might slightly affect the performance of your database. You must manage different keys for each encryption method. After you have created an encrypted DB instance, you cannot change the encryption key for that instance. Therefore, be sure to determine your encryption key requirements before you create your encrypted DB instance.</a:t>
            </a:r>
          </a:p>
          <a:p>
            <a:endParaRPr lang="en-US" sz="1000" dirty="0">
              <a:latin typeface="Calibri" panose="020F0502020204030204" pitchFamily="34" charset="0"/>
            </a:endParaRPr>
          </a:p>
          <a:p>
            <a:r>
              <a:rPr lang="en-US" sz="1000" dirty="0">
                <a:latin typeface="Calibri" panose="020F0502020204030204" pitchFamily="34" charset="0"/>
              </a:rPr>
              <a:t>You can use AWS KMS to manage the keys that you use for encrypting and decrypting your Amazon RDS resources. AWS KMS combines secure, highly available hardware and software to provide a key management system that is scaled for the cloud. By using AWS KMS, you can create encryption keys and define the policies that control how these keys can be used. AWS KMS supports AWS </a:t>
            </a:r>
            <a:r>
              <a:rPr lang="en-US" sz="1000" dirty="0" err="1">
                <a:latin typeface="Calibri" panose="020F0502020204030204" pitchFamily="34" charset="0"/>
              </a:rPr>
              <a:t>CloudTrail</a:t>
            </a:r>
            <a:r>
              <a:rPr lang="en-US" sz="1000" dirty="0">
                <a:latin typeface="Calibri" panose="020F0502020204030204" pitchFamily="34" charset="0"/>
              </a:rPr>
              <a:t>, so you can audit key usage to verify that keys are being used appropriately.</a:t>
            </a:r>
          </a:p>
          <a:p>
            <a:endParaRPr lang="en-US" sz="1000" dirty="0">
              <a:latin typeface="Calibri" panose="020F0502020204030204" pitchFamily="34" charset="0"/>
            </a:endParaRPr>
          </a:p>
          <a:p>
            <a:r>
              <a:rPr lang="en-US" sz="1000" dirty="0">
                <a:latin typeface="Calibri" panose="020F0502020204030204" pitchFamily="34" charset="0"/>
              </a:rPr>
              <a:t>All logs, backups, and snapshots for an Amazon RDS-encrypted instance are encrypted. A Read Replica of an Amazon RDS-encrypted instance is also encrypted by using the same key as the master instance.</a:t>
            </a:r>
          </a:p>
        </p:txBody>
      </p:sp>
    </p:spTree>
    <p:extLst>
      <p:ext uri="{BB962C8B-B14F-4D97-AF65-F5344CB8AC3E}">
        <p14:creationId xmlns:p14="http://schemas.microsoft.com/office/powerpoint/2010/main" val="2283678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Now, let’s review best practices for authentication. </a:t>
            </a:r>
          </a:p>
        </p:txBody>
      </p:sp>
    </p:spTree>
    <p:extLst>
      <p:ext uri="{BB962C8B-B14F-4D97-AF65-F5344CB8AC3E}">
        <p14:creationId xmlns:p14="http://schemas.microsoft.com/office/powerpoint/2010/main" val="32206350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Calibri" panose="020F0502020204030204" pitchFamily="34" charset="0"/>
              </a:rPr>
              <a:t>AWS Directory Service is a managed service that you can use to run Microsoft Active Directory within AWS Directory Service. It allows you to connect your AWS resources in an existing on-premises Microsoft Active Directory (also known as AD Connector). </a:t>
            </a:r>
          </a:p>
          <a:p>
            <a:endParaRPr lang="en-US" sz="1000" b="0" dirty="0">
              <a:latin typeface="Calibri" panose="020F0502020204030204" pitchFamily="34" charset="0"/>
            </a:endParaRPr>
          </a:p>
          <a:p>
            <a:r>
              <a:rPr lang="en-US" sz="1000" b="0" dirty="0">
                <a:latin typeface="Calibri" panose="020F0502020204030204" pitchFamily="34" charset="0"/>
              </a:rPr>
              <a:t>You can also set up a new, stand-alone directory in the AWS Cloud. Simple AD offers this solution. </a:t>
            </a:r>
          </a:p>
          <a:p>
            <a:endParaRPr lang="en-US" sz="1000" b="0" dirty="0">
              <a:latin typeface="Calibri" panose="020F0502020204030204" pitchFamily="34" charset="0"/>
            </a:endParaRPr>
          </a:p>
          <a:p>
            <a:r>
              <a:rPr lang="en-US" sz="1000" b="0" dirty="0">
                <a:latin typeface="Calibri" panose="020F0502020204030204" pitchFamily="34" charset="0"/>
              </a:rPr>
              <a:t>You can use IAM roles to allow the use of existing corporate credentials for accessing AWS services—such as Amazon </a:t>
            </a:r>
            <a:r>
              <a:rPr lang="en-US" sz="1000" b="0" dirty="0" err="1">
                <a:latin typeface="Calibri" panose="020F0502020204030204" pitchFamily="34" charset="0"/>
              </a:rPr>
              <a:t>WorkSpaces</a:t>
            </a:r>
            <a:r>
              <a:rPr lang="en-US" sz="1000" b="0" dirty="0">
                <a:latin typeface="Calibri" panose="020F0502020204030204" pitchFamily="34" charset="0"/>
              </a:rPr>
              <a:t> and Amazon </a:t>
            </a:r>
            <a:r>
              <a:rPr lang="en-US" sz="1000" b="0" dirty="0" err="1">
                <a:latin typeface="Calibri" panose="020F0502020204030204" pitchFamily="34" charset="0"/>
              </a:rPr>
              <a:t>WorkDocs</a:t>
            </a:r>
            <a:r>
              <a:rPr lang="en-US" sz="1000" b="0" dirty="0">
                <a:latin typeface="Calibri" panose="020F0502020204030204" pitchFamily="34" charset="0"/>
              </a:rPr>
              <a:t>—and the AWS Management Console. </a:t>
            </a:r>
          </a:p>
          <a:p>
            <a:endParaRPr lang="en-US" sz="1000" b="0" dirty="0">
              <a:latin typeface="Calibri" panose="020F0502020204030204" pitchFamily="34" charset="0"/>
            </a:endParaRPr>
          </a:p>
          <a:p>
            <a:r>
              <a:rPr lang="en-US" sz="1000" kern="1200" dirty="0">
                <a:solidFill>
                  <a:schemeClr val="tx1"/>
                </a:solidFill>
                <a:effectLst/>
                <a:latin typeface="Calibri" panose="020F0502020204030204" pitchFamily="34" charset="0"/>
              </a:rPr>
              <a:t>Select the link to learn more about the AWS Directory Service. </a:t>
            </a:r>
            <a:br>
              <a:rPr lang="en-US" sz="1000" b="0" baseline="0" dirty="0">
                <a:latin typeface="Calibri" panose="020F0502020204030204" pitchFamily="34" charset="0"/>
              </a:rPr>
            </a:br>
            <a:r>
              <a:rPr lang="en-US" sz="1000" b="0" i="0" u="none" strike="noStrike" kern="1200" dirty="0">
                <a:solidFill>
                  <a:schemeClr val="tx1"/>
                </a:solidFill>
                <a:effectLst/>
                <a:latin typeface="Calibri" panose="020F0502020204030204" pitchFamily="34" charset="0"/>
                <a:hlinkClick r:id="rId3"/>
              </a:rPr>
              <a:t>https://aws.amazon.com/directoryservice/</a:t>
            </a:r>
            <a:endParaRPr lang="en-US" sz="1000" b="0" dirty="0">
              <a:latin typeface="Calibri" panose="020F0502020204030204" pitchFamily="34" charset="0"/>
            </a:endParaRPr>
          </a:p>
        </p:txBody>
      </p:sp>
    </p:spTree>
    <p:extLst>
      <p:ext uri="{BB962C8B-B14F-4D97-AF65-F5344CB8AC3E}">
        <p14:creationId xmlns:p14="http://schemas.microsoft.com/office/powerpoint/2010/main" val="30072092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343399"/>
            <a:ext cx="5486400" cy="4569108"/>
          </a:xfrm>
        </p:spPr>
        <p:txBody>
          <a:bodyPr/>
          <a:lstStyle/>
          <a:p>
            <a:r>
              <a:rPr lang="en-US" sz="1000" dirty="0">
                <a:latin typeface="Calibri" panose="020F0502020204030204" pitchFamily="34" charset="0"/>
              </a:rPr>
              <a:t>Let’s review a few options when you run Microsoft Active Directory as a managed service within AWS Directory Service.</a:t>
            </a:r>
          </a:p>
          <a:p>
            <a:r>
              <a:rPr lang="en-US" sz="1000" dirty="0">
                <a:latin typeface="Calibri" panose="020F0502020204030204" pitchFamily="34" charset="0"/>
              </a:rPr>
              <a:t>It is powered by Windows Server 2012 Revision 2, and is created as a highly available pair of domain controllers that are connected to your VPC.</a:t>
            </a:r>
          </a:p>
          <a:p>
            <a:endParaRPr lang="en-US" sz="1000" dirty="0">
              <a:latin typeface="Calibri" panose="020F0502020204030204" pitchFamily="34" charset="0"/>
            </a:endParaRPr>
          </a:p>
          <a:p>
            <a:r>
              <a:rPr lang="en-US" sz="1000" dirty="0">
                <a:latin typeface="Calibri" panose="020F0502020204030204" pitchFamily="34" charset="0"/>
              </a:rPr>
              <a:t>If you want to use AD Connector, connect to your on-premises Active Directory installation via a VPC VPN connection or through AWS Direct Connect.</a:t>
            </a:r>
          </a:p>
          <a:p>
            <a:r>
              <a:rPr lang="en-US" sz="1000" dirty="0">
                <a:latin typeface="Calibri" panose="020F0502020204030204" pitchFamily="34" charset="0"/>
              </a:rPr>
              <a:t>Users can access AWS applications with existing credentials, and you can integrate with existing RADIUS-based multi-actor authentication solutions.</a:t>
            </a:r>
          </a:p>
          <a:p>
            <a:endParaRPr lang="en-US" sz="1000" dirty="0">
              <a:latin typeface="Calibri" panose="020F0502020204030204" pitchFamily="34" charset="0"/>
            </a:endParaRPr>
          </a:p>
          <a:p>
            <a:r>
              <a:rPr lang="en-US" sz="1000" dirty="0">
                <a:latin typeface="Calibri" panose="020F0502020204030204" pitchFamily="34" charset="0"/>
              </a:rPr>
              <a:t>Simple AD provides launch-managed, stand-alone directories that are powered by Samba 4 Active Directory Compatible Server.</a:t>
            </a:r>
          </a:p>
          <a:p>
            <a:r>
              <a:rPr lang="en-US" sz="1000" dirty="0">
                <a:latin typeface="Calibri" panose="020F0502020204030204" pitchFamily="34" charset="0"/>
              </a:rPr>
              <a:t>Simple AD supports common Active Directory features. It provides audit trails and event logs so that you can track how your directory is used, including which users logged in, when these users logged in, and any accounts that have been locked because of failed login attempts. You can use standard Microsoft Windows event log tools to review directory audit and event logs. By default, Simple AD also provides daily automated snapshots to enable point-in-time recovery.</a:t>
            </a:r>
          </a:p>
          <a:p>
            <a:endParaRPr lang="en-US"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7068127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r>
              <a:rPr lang="en-US" sz="1000" dirty="0">
                <a:latin typeface="Calibri" panose="020F0502020204030204" pitchFamily="34" charset="0"/>
              </a:rPr>
              <a:t>AWS Security Token Service—or AWS STS—is a lightweight web service that enables you to request temporary, limited-privilege credentials for IAM users, or for users that you authenticate, such as federated users. </a:t>
            </a:r>
          </a:p>
          <a:p>
            <a:pPr>
              <a:spcAft>
                <a:spcPts val="300"/>
              </a:spcAft>
            </a:pPr>
            <a:endParaRPr lang="en-US" sz="1000" dirty="0">
              <a:latin typeface="Calibri" panose="020F0502020204030204" pitchFamily="34" charset="0"/>
            </a:endParaRPr>
          </a:p>
          <a:p>
            <a:pPr>
              <a:spcAft>
                <a:spcPts val="300"/>
              </a:spcAft>
            </a:pPr>
            <a:r>
              <a:rPr lang="en-US" sz="1000" dirty="0">
                <a:latin typeface="Calibri" panose="020F0502020204030204" pitchFamily="34" charset="0"/>
              </a:rPr>
              <a:t>It allows a trusted entity to assume a role by calling the </a:t>
            </a:r>
            <a:r>
              <a:rPr lang="en-US" sz="1000" dirty="0" err="1">
                <a:latin typeface="Calibri" panose="020F0502020204030204" pitchFamily="34" charset="0"/>
              </a:rPr>
              <a:t>AssumeRole</a:t>
            </a:r>
            <a:r>
              <a:rPr lang="en-US" sz="1000" dirty="0">
                <a:latin typeface="Calibri" panose="020F0502020204030204" pitchFamily="34" charset="0"/>
              </a:rPr>
              <a:t> API operation of the security token service. The </a:t>
            </a:r>
            <a:r>
              <a:rPr lang="en-US" sz="1000" dirty="0" err="1">
                <a:latin typeface="Calibri" panose="020F0502020204030204" pitchFamily="34" charset="0"/>
              </a:rPr>
              <a:t>AssumeRole</a:t>
            </a:r>
            <a:r>
              <a:rPr lang="en-US" sz="1000" dirty="0">
                <a:latin typeface="Calibri" panose="020F0502020204030204" pitchFamily="34" charset="0"/>
              </a:rPr>
              <a:t> operation returns a set of temporary security credentials that consist of an access key ID, a secret access key, and a security token. You can use these temporary credentials to access AWS resources that you might not normally have access to. Typically, you use the </a:t>
            </a:r>
            <a:r>
              <a:rPr lang="en-US" sz="1000" dirty="0" err="1">
                <a:latin typeface="Calibri" panose="020F0502020204030204" pitchFamily="34" charset="0"/>
              </a:rPr>
              <a:t>AssumeRole</a:t>
            </a:r>
            <a:r>
              <a:rPr lang="en-US" sz="1000" dirty="0">
                <a:latin typeface="Calibri" panose="020F0502020204030204" pitchFamily="34" charset="0"/>
              </a:rPr>
              <a:t> operation for cross-account access or federation.</a:t>
            </a:r>
          </a:p>
          <a:p>
            <a:pPr>
              <a:spcAft>
                <a:spcPts val="300"/>
              </a:spcAft>
            </a:pPr>
            <a:endParaRPr lang="en-US" sz="1000" dirty="0">
              <a:latin typeface="Calibri" panose="020F0502020204030204" pitchFamily="34" charset="0"/>
            </a:endParaRPr>
          </a:p>
          <a:p>
            <a:pPr>
              <a:spcAft>
                <a:spcPts val="300"/>
              </a:spcAft>
            </a:pPr>
            <a:r>
              <a:rPr lang="en-US" sz="1000" dirty="0">
                <a:latin typeface="Calibri" panose="020F0502020204030204" pitchFamily="34" charset="0"/>
              </a:rPr>
              <a:t>Keep in mind that AWS STS has a default endpoint of https://sts.amazonaws.com that maps to the US East Region, which is in Northern Virginia. Additional Regions are available and activated by default.</a:t>
            </a:r>
          </a:p>
          <a:p>
            <a:pPr>
              <a:spcAft>
                <a:spcPts val="300"/>
              </a:spcAft>
            </a:pPr>
            <a:endParaRPr lang="en-US" sz="1000" dirty="0">
              <a:latin typeface="Calibri" panose="020F0502020204030204" pitchFamily="34" charset="0"/>
            </a:endParaRPr>
          </a:p>
          <a:p>
            <a:pPr>
              <a:spcAft>
                <a:spcPts val="300"/>
              </a:spcAft>
            </a:pPr>
            <a:r>
              <a:rPr lang="en-US" sz="1000" dirty="0">
                <a:latin typeface="Calibri" panose="020F0502020204030204" pitchFamily="34" charset="0"/>
              </a:rPr>
              <a:t>If you are trying to authenticate users in Australia, this will introduce additional latency to the authentication process.</a:t>
            </a:r>
          </a:p>
          <a:p>
            <a:pPr>
              <a:spcAft>
                <a:spcPts val="300"/>
              </a:spcAft>
            </a:pPr>
            <a:r>
              <a:rPr lang="en-US" sz="1000" dirty="0">
                <a:latin typeface="Calibri" panose="020F0502020204030204" pitchFamily="34" charset="0"/>
              </a:rPr>
              <a:t>AWS STS supports AWS </a:t>
            </a:r>
            <a:r>
              <a:rPr lang="en-US" sz="1000" dirty="0" err="1">
                <a:latin typeface="Calibri" panose="020F0502020204030204" pitchFamily="34" charset="0"/>
              </a:rPr>
              <a:t>CloudTrail</a:t>
            </a:r>
            <a:r>
              <a:rPr lang="en-US" sz="1000" dirty="0">
                <a:latin typeface="Calibri" panose="020F0502020204030204" pitchFamily="34" charset="0"/>
              </a:rPr>
              <a:t>, which is a service that records AWS calls for your AWS account and delivers log files to an Amazon S3 bucket. By using information collected by AWS </a:t>
            </a:r>
            <a:r>
              <a:rPr lang="en-US" sz="1000" dirty="0" err="1">
                <a:latin typeface="Calibri" panose="020F0502020204030204" pitchFamily="34" charset="0"/>
              </a:rPr>
              <a:t>CloudTrail</a:t>
            </a:r>
            <a:r>
              <a:rPr lang="en-US" sz="1000" dirty="0">
                <a:latin typeface="Calibri" panose="020F0502020204030204" pitchFamily="34" charset="0"/>
              </a:rPr>
              <a:t>, you can determine which requests were successfully made to AWS STS, who made the request, when it was made, and so on. </a:t>
            </a:r>
          </a:p>
          <a:p>
            <a:pPr>
              <a:spcAft>
                <a:spcPts val="300"/>
              </a:spcAft>
            </a:pPr>
            <a:endParaRPr lang="en-US" sz="1000" dirty="0">
              <a:latin typeface="Calibri" panose="020F0502020204030204" pitchFamily="34" charset="0"/>
            </a:endParaRPr>
          </a:p>
          <a:p>
            <a:pPr>
              <a:spcAft>
                <a:spcPts val="300"/>
              </a:spcAft>
            </a:pPr>
            <a:r>
              <a:rPr lang="en-US" sz="1000" kern="1200" dirty="0">
                <a:solidFill>
                  <a:schemeClr val="tx1"/>
                </a:solidFill>
                <a:effectLst/>
                <a:latin typeface="Calibri" panose="020F0502020204030204" pitchFamily="34" charset="0"/>
              </a:rPr>
              <a:t>Select the link to learn more about the AWS Token Security Service. </a:t>
            </a:r>
            <a:br>
              <a:rPr lang="en-US" sz="1000" b="0" baseline="0" dirty="0">
                <a:latin typeface="Calibri" panose="020F0502020204030204" pitchFamily="34" charset="0"/>
              </a:rPr>
            </a:br>
            <a:r>
              <a:rPr lang="en-US" sz="1000" b="0" i="0" u="none" strike="noStrike" kern="1200" dirty="0">
                <a:solidFill>
                  <a:schemeClr val="tx1"/>
                </a:solidFill>
                <a:effectLst/>
                <a:latin typeface="Calibri" panose="020F0502020204030204" pitchFamily="34" charset="0"/>
                <a:hlinkClick r:id="rId3"/>
              </a:rPr>
              <a:t>https://docs.aws.amazon.com/STS/latest/APIReference/Welcome.html</a:t>
            </a:r>
            <a:r>
              <a:rPr lang="en-US" sz="1000" b="0" i="0" u="none" strike="noStrike" kern="1200" dirty="0">
                <a:solidFill>
                  <a:schemeClr val="tx1"/>
                </a:solidFill>
                <a:effectLst/>
                <a:latin typeface="Calibri" panose="020F0502020204030204" pitchFamily="34" charset="0"/>
              </a:rPr>
              <a:t> </a:t>
            </a:r>
            <a:endParaRPr lang="en-US" sz="1000" dirty="0">
              <a:latin typeface="Calibri" panose="020F0502020204030204" pitchFamily="34" charset="0"/>
            </a:endParaRPr>
          </a:p>
        </p:txBody>
      </p:sp>
    </p:spTree>
    <p:extLst>
      <p:ext uri="{BB962C8B-B14F-4D97-AF65-F5344CB8AC3E}">
        <p14:creationId xmlns:p14="http://schemas.microsoft.com/office/powerpoint/2010/main" val="2742388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2400"/>
              </a:spcBef>
              <a:buNone/>
            </a:pPr>
            <a:r>
              <a:rPr lang="en-US" sz="1000" kern="1200" dirty="0">
                <a:solidFill>
                  <a:schemeClr val="tx1"/>
                </a:solidFill>
                <a:effectLst/>
                <a:latin typeface="Calibri" panose="020F0502020204030204" pitchFamily="34" charset="0"/>
                <a:cs typeface="Arial" panose="020B0604020202020204" pitchFamily="34" charset="0"/>
              </a:rPr>
              <a:t>Federated users authenticate users to their own identity store. </a:t>
            </a:r>
          </a:p>
          <a:p>
            <a:pPr marL="0" indent="0">
              <a:spcBef>
                <a:spcPts val="2400"/>
              </a:spcBef>
              <a:buNone/>
            </a:pPr>
            <a:r>
              <a:rPr lang="en-US" sz="1000" kern="1200" dirty="0">
                <a:solidFill>
                  <a:schemeClr val="tx1"/>
                </a:solidFill>
                <a:effectLst/>
                <a:latin typeface="Calibri" panose="020F0502020204030204" pitchFamily="34" charset="0"/>
                <a:cs typeface="Arial" panose="020B0604020202020204" pitchFamily="34" charset="0"/>
              </a:rPr>
              <a:t>First, you write an identity broker application.</a:t>
            </a:r>
          </a:p>
          <a:p>
            <a:pPr marL="0" indent="0">
              <a:spcBef>
                <a:spcPts val="2400"/>
              </a:spcBef>
              <a:buNone/>
            </a:pPr>
            <a:r>
              <a:rPr lang="en-US" sz="1000" kern="1200" dirty="0">
                <a:solidFill>
                  <a:schemeClr val="tx1"/>
                </a:solidFill>
                <a:effectLst/>
                <a:latin typeface="Calibri" panose="020F0502020204030204" pitchFamily="34" charset="0"/>
                <a:cs typeface="Arial" panose="020B0604020202020204" pitchFamily="34" charset="0"/>
              </a:rPr>
              <a:t>Your users will then authenticate to your identity broker.</a:t>
            </a:r>
          </a:p>
          <a:p>
            <a:pPr marL="0" indent="0">
              <a:spcBef>
                <a:spcPts val="2400"/>
              </a:spcBef>
              <a:buNone/>
            </a:pPr>
            <a:r>
              <a:rPr lang="en-US" sz="1000" kern="1200" dirty="0">
                <a:solidFill>
                  <a:schemeClr val="tx1"/>
                </a:solidFill>
                <a:effectLst/>
                <a:latin typeface="Calibri" panose="020F0502020204030204" pitchFamily="34" charset="0"/>
                <a:cs typeface="Arial" panose="020B0604020202020204" pitchFamily="34" charset="0"/>
              </a:rPr>
              <a:t>Next, your identity broker provisions temporary credentials via AWS STS. </a:t>
            </a:r>
          </a:p>
          <a:p>
            <a:pPr marL="0" indent="0">
              <a:spcBef>
                <a:spcPts val="2400"/>
              </a:spcBef>
              <a:buNone/>
            </a:pPr>
            <a:r>
              <a:rPr lang="en-US" sz="1000" kern="1200" dirty="0">
                <a:solidFill>
                  <a:schemeClr val="tx1"/>
                </a:solidFill>
                <a:effectLst/>
                <a:latin typeface="Calibri" panose="020F0502020204030204" pitchFamily="34" charset="0"/>
                <a:cs typeface="Arial" panose="020B0604020202020204" pitchFamily="34" charset="0"/>
              </a:rPr>
              <a:t>This process allows you to use single sign-on, or SSO. Temporary credentials can be used to sign users directly into the AWS Management Console.</a:t>
            </a:r>
          </a:p>
          <a:p>
            <a:endParaRPr lang="en-US" sz="1000" kern="1200" dirty="0">
              <a:solidFill>
                <a:schemeClr val="tx1"/>
              </a:solidFill>
              <a:effectLst/>
              <a:latin typeface="Calibri" panose="020F0502020204030204" pitchFamily="34" charset="0"/>
              <a:cs typeface="Arial" panose="020B0604020202020204" pitchFamily="34" charset="0"/>
            </a:endParaRPr>
          </a:p>
          <a:p>
            <a:endParaRPr lang="en-US" sz="1000" kern="1200" dirty="0">
              <a:solidFill>
                <a:schemeClr val="tx1"/>
              </a:solidFill>
              <a:effectLst/>
              <a:latin typeface="Calibri" panose="020F0502020204030204" pitchFamily="34" charset="0"/>
              <a:cs typeface="Arial" panose="020B0604020202020204" pitchFamily="34" charset="0"/>
            </a:endParaRPr>
          </a:p>
          <a:p>
            <a:endParaRPr lang="en-US" sz="1000" dirty="0">
              <a:latin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156303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400548"/>
            <a:ext cx="5486400" cy="4430935"/>
          </a:xfrm>
        </p:spPr>
        <p:txBody>
          <a:bodyPr/>
          <a:lstStyle/>
          <a:p>
            <a:r>
              <a:rPr lang="en-US" sz="1000" dirty="0">
                <a:latin typeface="Calibri" panose="020F0502020204030204" pitchFamily="34" charset="0"/>
              </a:rPr>
              <a:t>Let’s review a use case. </a:t>
            </a:r>
          </a:p>
          <a:p>
            <a:endParaRPr lang="en-US" sz="1000" dirty="0">
              <a:latin typeface="Calibri" panose="020F0502020204030204" pitchFamily="34" charset="0"/>
            </a:endParaRPr>
          </a:p>
          <a:p>
            <a:r>
              <a:rPr lang="en-US" sz="1000" dirty="0">
                <a:latin typeface="Calibri" panose="020F0502020204030204" pitchFamily="34" charset="0"/>
              </a:rPr>
              <a:t>In step one, users try to access AWS services from their local machine. They first go to the identity broker. From the identity broker, they are authenticated within their corporate identity store. After authentication, the identity broker reaches back to AWS STS to gain a token. After the identity broker has a token, the end user is redirected to the AWS console or to one of the APIs. </a:t>
            </a:r>
          </a:p>
          <a:p>
            <a:endParaRPr lang="en-US" sz="1000" dirty="0">
              <a:latin typeface="Calibri" panose="020F0502020204030204" pitchFamily="34" charset="0"/>
            </a:endParaRPr>
          </a:p>
          <a:p>
            <a:r>
              <a:rPr lang="en-US" sz="1000" kern="1200" dirty="0">
                <a:solidFill>
                  <a:schemeClr val="tx1"/>
                </a:solidFill>
                <a:effectLst/>
                <a:latin typeface="Calibri" panose="020F0502020204030204" pitchFamily="34" charset="0"/>
              </a:rPr>
              <a:t>Select the link to learn more about the identity federation sample application for Active Directory use case. </a:t>
            </a:r>
          </a:p>
          <a:p>
            <a:r>
              <a:rPr lang="en-US" sz="1000" dirty="0">
                <a:latin typeface="Calibri" panose="020F0502020204030204" pitchFamily="34" charset="0"/>
                <a:hlinkClick r:id="rId3"/>
              </a:rPr>
              <a:t>http://aws.amazon.com/code/1288653099190193</a:t>
            </a:r>
            <a:r>
              <a:rPr lang="en-US" sz="1000" dirty="0">
                <a:latin typeface="Calibri" panose="020F0502020204030204" pitchFamily="34" charset="0"/>
              </a:rPr>
              <a:t> </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20086717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Calibri" panose="020F0502020204030204" pitchFamily="34" charset="0"/>
              </a:rPr>
              <a:t>AWS supports identity federation, which makes it easier to manage users by maintaining their identities in a single place. Identity federation includes support for the Security Assertion Markup Language—or SAML—2.0, which is an open standard that is used by many identity providers. You can use this feature to implement federation more quickly because it enables federated SSO. With federated SSO, users can sign in to the AWS Management Console or make programmatic calls to AWS APIs. </a:t>
            </a:r>
          </a:p>
          <a:p>
            <a:endParaRPr lang="en-US" sz="1000" b="0" dirty="0">
              <a:latin typeface="Calibri" panose="020F0502020204030204" pitchFamily="34" charset="0"/>
            </a:endParaRPr>
          </a:p>
          <a:p>
            <a:r>
              <a:rPr lang="en-US" sz="1000" b="0" dirty="0">
                <a:latin typeface="Calibri" panose="020F0502020204030204" pitchFamily="34" charset="0"/>
              </a:rPr>
              <a:t>Identity federation uses existing identity management software to manage access to AWS resources. There are many use cases that illustrate how identity federation makes user administration easier. For instance, if a user leaves your company, you can simply delete the user’s corporate identity, which then also revokes access to AWS. End users also benefit because they only need to remember one user name and password. You can use SAML to make configuring federation with AWS straightforward, because system administrators can set it up using identity provider software instead of writing code.</a:t>
            </a:r>
          </a:p>
        </p:txBody>
      </p:sp>
    </p:spTree>
    <p:extLst>
      <p:ext uri="{BB962C8B-B14F-4D97-AF65-F5344CB8AC3E}">
        <p14:creationId xmlns:p14="http://schemas.microsoft.com/office/powerpoint/2010/main" val="25317758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Calibri" panose="020F0502020204030204" pitchFamily="34" charset="0"/>
              </a:rPr>
              <a:t>In order to use single sign-on for the AWS Management Console, your identity provider must initiate a web single sign-on session via SAML 2.0 by using the HTTP-POST binding. </a:t>
            </a:r>
          </a:p>
          <a:p>
            <a:endParaRPr lang="en-US" sz="1000" b="0" dirty="0">
              <a:latin typeface="Calibri" panose="020F0502020204030204" pitchFamily="34" charset="0"/>
            </a:endParaRPr>
          </a:p>
          <a:p>
            <a:r>
              <a:rPr lang="en-US" sz="1000" b="0" dirty="0">
                <a:latin typeface="Calibri" panose="020F0502020204030204" pitchFamily="34" charset="0"/>
              </a:rPr>
              <a:t>A new sign-on URL greatly simplifies this process. In this case, the SAML authentication response and the API federation uses a new </a:t>
            </a:r>
            <a:r>
              <a:rPr lang="en-US" sz="1000" b="0" dirty="0" err="1">
                <a:latin typeface="Calibri" panose="020F0502020204030204" pitchFamily="34" charset="0"/>
              </a:rPr>
              <a:t>assumeRoleWithSAML</a:t>
            </a:r>
            <a:r>
              <a:rPr lang="en-US" sz="1000" b="0" dirty="0">
                <a:latin typeface="Calibri" panose="020F0502020204030204" pitchFamily="34" charset="0"/>
              </a:rPr>
              <a:t> operation within the code. </a:t>
            </a:r>
          </a:p>
        </p:txBody>
      </p:sp>
    </p:spTree>
    <p:extLst>
      <p:ext uri="{BB962C8B-B14F-4D97-AF65-F5344CB8AC3E}">
        <p14:creationId xmlns:p14="http://schemas.microsoft.com/office/powerpoint/2010/main" val="36158713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2" name="Notes Placeholder 1"/>
          <p:cNvSpPr>
            <a:spLocks noGrp="1"/>
          </p:cNvSpPr>
          <p:nvPr>
            <p:ph type="body" sz="quarter" idx="10"/>
          </p:nvPr>
        </p:nvSpPr>
        <p:spPr>
          <a:xfrm>
            <a:off x="685800" y="4400550"/>
            <a:ext cx="5486400" cy="3366063"/>
          </a:xfrm>
        </p:spPr>
        <p:txBody>
          <a:bodyPr/>
          <a:lstStyle/>
          <a:p>
            <a:pPr marL="0" indent="0">
              <a:buFont typeface="+mj-lt"/>
              <a:buNone/>
            </a:pPr>
            <a:r>
              <a:rPr lang="en-US" sz="1000" dirty="0">
                <a:latin typeface="Calibri" panose="020F0502020204030204" pitchFamily="34" charset="0"/>
              </a:rPr>
              <a:t>Displayed is a diagram of how SSO federation works within SAML. </a:t>
            </a:r>
          </a:p>
          <a:p>
            <a:pPr marL="0" indent="0">
              <a:buFont typeface="+mj-lt"/>
              <a:buNone/>
            </a:pPr>
            <a:endParaRPr lang="en-US" sz="1000" dirty="0">
              <a:latin typeface="Calibri" panose="020F0502020204030204" pitchFamily="34" charset="0"/>
            </a:endParaRPr>
          </a:p>
          <a:p>
            <a:pPr marL="0" indent="0">
              <a:buFont typeface="+mj-lt"/>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For example, a user in your organization browses to an internal portal in your network. The portal also functions as the identity provider (</a:t>
            </a:r>
            <a:r>
              <a:rPr lang="en-US" sz="1000" dirty="0" err="1">
                <a:latin typeface="Calibri" panose="020F0502020204030204" pitchFamily="34" charset="0"/>
              </a:rPr>
              <a:t>IdP</a:t>
            </a:r>
            <a:r>
              <a:rPr lang="en-US" sz="1000" dirty="0">
                <a:latin typeface="Calibri" panose="020F0502020204030204" pitchFamily="34" charset="0"/>
              </a:rPr>
              <a:t>) that handles the SAML trust between your organization and AWS.</a:t>
            </a:r>
          </a:p>
          <a:p>
            <a:pPr marL="0" indent="0">
              <a:buFont typeface="+mj-lt"/>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The identity provider authenticates the user’s identity against the ID Store. </a:t>
            </a:r>
          </a:p>
          <a:p>
            <a:pPr marL="0" indent="0">
              <a:buFont typeface="+mj-lt"/>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After the client is authenticated, the client receives a SAML assertion in the form of authentication response from the </a:t>
            </a:r>
            <a:r>
              <a:rPr lang="en-US" sz="1000" dirty="0" err="1">
                <a:latin typeface="Calibri" panose="020F0502020204030204" pitchFamily="34" charset="0"/>
              </a:rPr>
              <a:t>IdP</a:t>
            </a:r>
            <a:r>
              <a:rPr lang="en-US" sz="1000" dirty="0">
                <a:latin typeface="Calibri" panose="020F0502020204030204" pitchFamily="34" charset="0"/>
              </a:rPr>
              <a:t>.</a:t>
            </a:r>
          </a:p>
          <a:p>
            <a:pPr marL="0" indent="0">
              <a:buFont typeface="+mj-lt"/>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It can then post the SAML assertion to the new AWS sign-in portal. Behind the scenes, sign-in uses the </a:t>
            </a:r>
            <a:r>
              <a:rPr lang="en-US" sz="1000" dirty="0" err="1">
                <a:latin typeface="Calibri" panose="020F0502020204030204" pitchFamily="34" charset="0"/>
              </a:rPr>
              <a:t>AssumeRoleWithSAML</a:t>
            </a:r>
            <a:r>
              <a:rPr lang="en-US" sz="1000" dirty="0">
                <a:latin typeface="Calibri" panose="020F0502020204030204" pitchFamily="34" charset="0"/>
              </a:rPr>
              <a:t> API operation to request temporary security credentials and construct a sign-in URL.</a:t>
            </a:r>
          </a:p>
          <a:p>
            <a:pPr marL="0" indent="0">
              <a:buFont typeface="+mj-lt"/>
              <a:buNone/>
            </a:pPr>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Finally, the user’s browser receives the sign-in URL and is automatically redirected to the AWS Management Console.</a:t>
            </a:r>
          </a:p>
          <a:p>
            <a:pPr marL="0" indent="0">
              <a:buFont typeface="+mj-lt"/>
              <a:buNone/>
            </a:pPr>
            <a:endParaRPr lang="en-US" sz="1000" dirty="0">
              <a:latin typeface="Calibri" panose="020F0502020204030204" pitchFamily="34" charset="0"/>
            </a:endParaRPr>
          </a:p>
          <a:p>
            <a:pPr marL="0" indent="0">
              <a:buFont typeface="+mj-lt"/>
              <a:buNone/>
            </a:pPr>
            <a:r>
              <a:rPr lang="en-US" sz="1000" dirty="0">
                <a:latin typeface="Calibri" panose="020F0502020204030204" pitchFamily="34" charset="0"/>
              </a:rPr>
              <a:t>From the user’s perspective, the process happens transparently. The user starts at your organization’s internal portal and ends up at the AWS Management Console without ever having to supply any AWS credentials. </a:t>
            </a:r>
          </a:p>
          <a:p>
            <a:pPr marL="0" indent="0">
              <a:buFont typeface="+mj-lt"/>
              <a:buNone/>
            </a:pPr>
            <a:endParaRPr lang="en-US" dirty="0"/>
          </a:p>
        </p:txBody>
      </p:sp>
    </p:spTree>
    <p:extLst>
      <p:ext uri="{BB962C8B-B14F-4D97-AF65-F5344CB8AC3E}">
        <p14:creationId xmlns:p14="http://schemas.microsoft.com/office/powerpoint/2010/main" val="1968605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418635"/>
          </a:xfrm>
        </p:spPr>
        <p:txBody>
          <a:bodyPr/>
          <a:lstStyle/>
          <a:p>
            <a:r>
              <a:rPr lang="en-US" sz="1000" kern="1200" dirty="0">
                <a:solidFill>
                  <a:schemeClr val="tx1"/>
                </a:solidFill>
                <a:effectLst/>
                <a:latin typeface="Calibri" panose="020F0502020204030204" pitchFamily="34" charset="0"/>
              </a:rPr>
              <a:t>In the cloud, you can follow several design principles that can help you strengthen the security of your system.</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You should implement a strong identity foundation with the principle of least privilege. You should also enforce the separation of duties, and make sure that you grant appropriate authorization for each interaction with your AWS resources. You can centralize privilege management, and reduce—or even eliminate—reliance on long-term credentials.</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Another design principle for security is to enable traceability with monitoring, using alerts, and auditing actions or changes to your environment in real time. You can integrate logs and metrics with your systems so that they can automatically respond to incidents and take action.</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You should also apply security at all layers. Instead of running security appliances only at the edge of your infrastructure—such as firewalls—use security controls on all of your resources. For example, you can implement security controls on every virtual server, load balancer, and network subnet.</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You should automate your best practices for security. Automated software-based security mechanisms improve your ability to scale in a more secure, rapid, and cost-effective way. You can create and save a patched, hardened image of a virtual server, and then use that image automatically on each new server you launch. You can also create an entire trust zone architecture that is defined and managed in a template via revision control. The final aspect of automating security is to automate the response to both routine and anomalous security events.</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Another design principle is to protect your data in transit and at rest. Classify your data into sensitivity levels and use mechanisms, such as encryption and tokenization, where appropriate. You can reduce or eliminate direct human access to data to reduce the risk of loss or modification.</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The final design principle for security is to make sure that you prepare for security events and incidents by having an incident management process that aligns to your organizational requirements. Run incident response simulations, and use tools with automation to increase your speed for detection, investigation, and recovery.</a:t>
            </a:r>
          </a:p>
          <a:p>
            <a:endParaRPr lang="en-US" kern="1200" dirty="0">
              <a:solidFill>
                <a:schemeClr val="tx1"/>
              </a:solidFill>
              <a:effectLst/>
            </a:endParaRPr>
          </a:p>
        </p:txBody>
      </p:sp>
    </p:spTree>
    <p:extLst>
      <p:ext uri="{BB962C8B-B14F-4D97-AF65-F5344CB8AC3E}">
        <p14:creationId xmlns:p14="http://schemas.microsoft.com/office/powerpoint/2010/main" val="38085955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Calibri" panose="020F0502020204030204" pitchFamily="34" charset="0"/>
              </a:rPr>
              <a:t>You can also use web identity federation when you use secure token service API with the </a:t>
            </a:r>
            <a:r>
              <a:rPr lang="en-US" sz="1000" b="0" dirty="0" err="1">
                <a:latin typeface="Calibri" panose="020F0502020204030204" pitchFamily="34" charset="0"/>
              </a:rPr>
              <a:t>AssumeRoleWithWebIdentity</a:t>
            </a:r>
            <a:r>
              <a:rPr lang="en-US" sz="1000" b="0" dirty="0">
                <a:latin typeface="Calibri" panose="020F0502020204030204" pitchFamily="34" charset="0"/>
              </a:rPr>
              <a:t> operation. This API operation lets you request temporary security credentials so that you can access AWS resources.</a:t>
            </a:r>
          </a:p>
          <a:p>
            <a:endParaRPr lang="en-US" sz="1000" b="0" dirty="0">
              <a:latin typeface="Calibri" panose="020F0502020204030204" pitchFamily="34" charset="0"/>
            </a:endParaRPr>
          </a:p>
          <a:p>
            <a:r>
              <a:rPr lang="en-US" sz="1000" b="0" dirty="0">
                <a:latin typeface="Calibri" panose="020F0502020204030204" pitchFamily="34" charset="0"/>
              </a:rPr>
              <a:t>Supported web identity providers include Amazon, Google and Facebook. </a:t>
            </a:r>
          </a:p>
          <a:p>
            <a:r>
              <a:rPr lang="en-US" sz="1000" b="0" dirty="0">
                <a:latin typeface="Calibri" panose="020F0502020204030204" pitchFamily="34" charset="0"/>
              </a:rPr>
              <a:t>Web identity federation is great for mobile apps where you don’t want to use server-side code, and you don’t want to distribute long term credentials. </a:t>
            </a:r>
          </a:p>
          <a:p>
            <a:endParaRPr lang="en-US" sz="1000" b="0" dirty="0">
              <a:latin typeface="Calibri" panose="020F0502020204030204" pitchFamily="34" charset="0"/>
            </a:endParaRPr>
          </a:p>
          <a:p>
            <a:r>
              <a:rPr lang="en-US" sz="1000" b="0" dirty="0">
                <a:latin typeface="Calibri" panose="020F0502020204030204" pitchFamily="34" charset="0"/>
              </a:rPr>
              <a:t>To configure your application with federated credentials using trusted identity providers, you’d:</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Register an application with the identity provider.</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Create an IAM role for the identity provider.</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Set up permissions for the IAM role.</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Use the identity provider’s SDK to get an access to a token after logging in.</a:t>
            </a:r>
          </a:p>
          <a:p>
            <a:r>
              <a:rPr lang="en-US" sz="1000" b="0" dirty="0">
                <a:latin typeface="Calibri" panose="020F0502020204030204" pitchFamily="34" charset="0"/>
              </a:rPr>
              <a:t>•</a:t>
            </a:r>
            <a:r>
              <a:rPr lang="en-US" sz="1000" b="0" baseline="0" dirty="0">
                <a:latin typeface="Calibri" panose="020F0502020204030204" pitchFamily="34" charset="0"/>
              </a:rPr>
              <a:t>  </a:t>
            </a:r>
            <a:r>
              <a:rPr lang="en-US" sz="1000" b="0" dirty="0">
                <a:latin typeface="Calibri" panose="020F0502020204030204" pitchFamily="34" charset="0"/>
              </a:rPr>
              <a:t>And use the AWS SDK for JavaScript to get temporary credentials to your application.</a:t>
            </a:r>
          </a:p>
          <a:p>
            <a:endParaRPr lang="en-US" sz="1000" b="0" dirty="0">
              <a:latin typeface="Calibri" panose="020F0502020204030204" pitchFamily="34" charset="0"/>
            </a:endParaRPr>
          </a:p>
          <a:p>
            <a:r>
              <a:rPr lang="en-US" sz="1000" b="0" dirty="0">
                <a:latin typeface="Calibri" panose="020F0502020204030204" pitchFamily="34" charset="0"/>
              </a:rPr>
              <a:t>For more information on Web Identity Federations, select the link. </a:t>
            </a:r>
          </a:p>
          <a:p>
            <a:pPr marL="0" indent="0">
              <a:buFont typeface="+mj-lt"/>
              <a:buNone/>
            </a:pPr>
            <a:r>
              <a:rPr lang="en-US" sz="1000" b="0" baseline="0" dirty="0">
                <a:latin typeface="Calibri" panose="020F0502020204030204" pitchFamily="34" charset="0"/>
                <a:sym typeface="Wingdings" panose="05000000000000000000" pitchFamily="2" charset="2"/>
              </a:rPr>
              <a:t>https://aws.amazon.com/identity/federation/</a:t>
            </a:r>
            <a:endParaRPr lang="en-US" sz="1000" b="1" dirty="0">
              <a:latin typeface="Calibri" panose="020F0502020204030204" pitchFamily="34" charset="0"/>
            </a:endParaRPr>
          </a:p>
        </p:txBody>
      </p:sp>
    </p:spTree>
    <p:extLst>
      <p:ext uri="{BB962C8B-B14F-4D97-AF65-F5344CB8AC3E}">
        <p14:creationId xmlns:p14="http://schemas.microsoft.com/office/powerpoint/2010/main" val="141233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000" b="0" dirty="0">
                <a:latin typeface="Calibri" panose="020F0502020204030204" pitchFamily="34" charset="0"/>
              </a:rPr>
              <a:t>Displayed is a use case for web identity federation. </a:t>
            </a:r>
          </a:p>
          <a:p>
            <a:pPr marL="0" indent="0">
              <a:buFont typeface="Arial" panose="020B0604020202020204" pitchFamily="34" charset="0"/>
              <a:buNone/>
            </a:pPr>
            <a:r>
              <a:rPr lang="en-US" sz="1000" b="0" dirty="0">
                <a:latin typeface="Calibri" panose="020F0502020204030204" pitchFamily="34" charset="0"/>
              </a:rPr>
              <a:t>First, the user logs in from a mobile phone. In this case, the login request then goes to Amazon to authenticate the user ID. After the user is authenticated, it receives the authorization from the Web Identity Federation to return a token. With that token, the user can now to log in to the AWS services they can access. By default, the credentials can be used for one hour. </a:t>
            </a:r>
          </a:p>
          <a:p>
            <a:pPr marL="0" indent="0">
              <a:buFont typeface="Arial" panose="020B0604020202020204" pitchFamily="34" charset="0"/>
              <a:buNone/>
            </a:pPr>
            <a:endParaRPr lang="en-US" sz="1000" b="0" dirty="0">
              <a:latin typeface="Calibri" panose="020F0502020204030204" pitchFamily="34" charset="0"/>
            </a:endParaRPr>
          </a:p>
          <a:p>
            <a:pPr marL="0" indent="0">
              <a:buFont typeface="Arial" panose="020B0604020202020204" pitchFamily="34" charset="0"/>
              <a:buNone/>
            </a:pPr>
            <a:r>
              <a:rPr lang="en-US" sz="1000" b="0" dirty="0">
                <a:latin typeface="Calibri" panose="020F0502020204030204" pitchFamily="34" charset="0"/>
              </a:rPr>
              <a:t>If the role’s access policy uses variables that reference the application ID and the user ID, the temporary security credentials are scoped to that end user, and will prevent him or her from accessing objects owned by other users.</a:t>
            </a:r>
          </a:p>
          <a:p>
            <a:pPr marL="0" indent="0">
              <a:buFont typeface="Arial" panose="020B0604020202020204" pitchFamily="34" charset="0"/>
              <a:buNone/>
            </a:pPr>
            <a:endParaRPr lang="en-US" sz="1000" b="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baseline="0" dirty="0">
              <a:latin typeface="Calibri" panose="020F0502020204030204" pitchFamily="34" charset="0"/>
            </a:endParaRPr>
          </a:p>
          <a:p>
            <a:pPr marL="0" indent="0">
              <a:buFont typeface="Arial" panose="020B0604020202020204" pitchFamily="34" charset="0"/>
              <a:buNone/>
            </a:pPr>
            <a:endParaRPr lang="en-US" b="0" dirty="0"/>
          </a:p>
        </p:txBody>
      </p:sp>
    </p:spTree>
    <p:extLst>
      <p:ext uri="{BB962C8B-B14F-4D97-AF65-F5344CB8AC3E}">
        <p14:creationId xmlns:p14="http://schemas.microsoft.com/office/powerpoint/2010/main" val="10968490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Now, you will complete an exercise on how to improve an architecture. </a:t>
            </a:r>
          </a:p>
        </p:txBody>
      </p:sp>
    </p:spTree>
    <p:extLst>
      <p:ext uri="{BB962C8B-B14F-4D97-AF65-F5344CB8AC3E}">
        <p14:creationId xmlns:p14="http://schemas.microsoft.com/office/powerpoint/2010/main" val="41188257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In this scenario, </a:t>
            </a:r>
            <a:r>
              <a:rPr lang="en-US" sz="1000" dirty="0" err="1">
                <a:latin typeface="Calibri" panose="020F0502020204030204" pitchFamily="34" charset="0"/>
              </a:rPr>
              <a:t>GoGreen</a:t>
            </a:r>
            <a:r>
              <a:rPr lang="en-US" sz="1000" dirty="0">
                <a:latin typeface="Calibri" panose="020F0502020204030204" pitchFamily="34" charset="0"/>
              </a:rPr>
              <a:t> purchased a small company that was running a hybrid cloud architecture. </a:t>
            </a:r>
          </a:p>
          <a:p>
            <a:r>
              <a:rPr lang="en-US" sz="1000" dirty="0">
                <a:latin typeface="Calibri" panose="020F0502020204030204" pitchFamily="34" charset="0"/>
              </a:rPr>
              <a:t>As their cloud expert, you were asked to review their design and determine how to improve the application in accordance with the Well-Architected Framework.</a:t>
            </a:r>
          </a:p>
          <a:p>
            <a:r>
              <a:rPr lang="en-US" sz="1000" dirty="0">
                <a:latin typeface="Calibri" panose="020F0502020204030204" pitchFamily="34" charset="0"/>
              </a:rPr>
              <a:t>Next, you will review a sample diagram and ask questions to identify where improvements can be made to the security of the system.</a:t>
            </a:r>
          </a:p>
          <a:p>
            <a:r>
              <a:rPr lang="en-US" sz="1000" dirty="0">
                <a:latin typeface="Calibri" panose="020F0502020204030204" pitchFamily="34" charset="0"/>
              </a:rPr>
              <a:t>You should consider the recommended security enhancements that you would make in accordance with the Security pillar of the Well-Architected Framework.</a:t>
            </a:r>
          </a:p>
        </p:txBody>
      </p:sp>
    </p:spTree>
    <p:extLst>
      <p:ext uri="{BB962C8B-B14F-4D97-AF65-F5344CB8AC3E}">
        <p14:creationId xmlns:p14="http://schemas.microsoft.com/office/powerpoint/2010/main" val="38013246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aseline="0" dirty="0">
                <a:latin typeface="Calibri" panose="020F0502020204030204" pitchFamily="34" charset="0"/>
              </a:rPr>
              <a:t>Take some time to review this sample diagram and ask questions that will help you identify where improvements can be made to the security of the system.</a:t>
            </a:r>
          </a:p>
          <a:p>
            <a:r>
              <a:rPr lang="en-US" sz="1000" baseline="0" dirty="0">
                <a:latin typeface="Calibri" panose="020F0502020204030204" pitchFamily="34" charset="0"/>
              </a:rPr>
              <a:t>You should consider the recommended security enhancements that you would make in accordance with the Security pillar of the Well-Architected Framework.</a:t>
            </a:r>
          </a:p>
          <a:p>
            <a:endParaRPr lang="en-US" baseline="0" dirty="0"/>
          </a:p>
        </p:txBody>
      </p:sp>
    </p:spTree>
    <p:extLst>
      <p:ext uri="{BB962C8B-B14F-4D97-AF65-F5344CB8AC3E}">
        <p14:creationId xmlns:p14="http://schemas.microsoft.com/office/powerpoint/2010/main" val="40921500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A few items to consider regarding security include:</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Moving to a private subnet.</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Implementing AWS Direct Connect instead of using internet routing.</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Verify the principles of least privilege on users.</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Ensure separation of duties through IAM.</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Ensure that Amazon </a:t>
            </a:r>
            <a:r>
              <a:rPr lang="en-US" sz="1000" kern="1200" dirty="0" err="1">
                <a:solidFill>
                  <a:schemeClr val="tx1"/>
                </a:solidFill>
                <a:effectLst/>
                <a:latin typeface="Calibri" panose="020F0502020204030204" pitchFamily="34" charset="0"/>
                <a:ea typeface="+mn-ea"/>
                <a:cs typeface="+mn-cs"/>
              </a:rPr>
              <a:t>CloudWatch</a:t>
            </a:r>
            <a:r>
              <a:rPr lang="en-US" sz="1000" kern="1200" dirty="0">
                <a:solidFill>
                  <a:schemeClr val="tx1"/>
                </a:solidFill>
                <a:effectLst/>
                <a:latin typeface="Calibri" panose="020F0502020204030204" pitchFamily="34" charset="0"/>
                <a:ea typeface="+mn-ea"/>
                <a:cs typeface="+mn-cs"/>
              </a:rPr>
              <a:t> has monitors for utilization, abnormal traffic, and AWS </a:t>
            </a:r>
            <a:r>
              <a:rPr lang="en-US" sz="1000" kern="1200" dirty="0" err="1">
                <a:solidFill>
                  <a:schemeClr val="tx1"/>
                </a:solidFill>
                <a:effectLst/>
                <a:latin typeface="Calibri" panose="020F0502020204030204" pitchFamily="34" charset="0"/>
                <a:ea typeface="+mn-ea"/>
                <a:cs typeface="+mn-cs"/>
              </a:rPr>
              <a:t>CloudTrail</a:t>
            </a:r>
            <a:r>
              <a:rPr lang="en-US" sz="1000" kern="1200" dirty="0">
                <a:solidFill>
                  <a:schemeClr val="tx1"/>
                </a:solidFill>
                <a:effectLst/>
                <a:latin typeface="Calibri" panose="020F0502020204030204" pitchFamily="34" charset="0"/>
                <a:ea typeface="+mn-ea"/>
                <a:cs typeface="+mn-cs"/>
              </a:rPr>
              <a:t> Logs.</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Enable AWS </a:t>
            </a:r>
            <a:r>
              <a:rPr lang="en-US" sz="1000" kern="1200" dirty="0" err="1">
                <a:solidFill>
                  <a:schemeClr val="tx1"/>
                </a:solidFill>
                <a:effectLst/>
                <a:latin typeface="Calibri" panose="020F0502020204030204" pitchFamily="34" charset="0"/>
                <a:ea typeface="+mn-ea"/>
                <a:cs typeface="+mn-cs"/>
              </a:rPr>
              <a:t>CloudTrail</a:t>
            </a:r>
            <a:r>
              <a:rPr lang="en-US" sz="1000" kern="1200" dirty="0">
                <a:solidFill>
                  <a:schemeClr val="tx1"/>
                </a:solidFill>
                <a:effectLst/>
                <a:latin typeface="Calibri" panose="020F0502020204030204" pitchFamily="34" charset="0"/>
                <a:ea typeface="+mn-ea"/>
                <a:cs typeface="+mn-cs"/>
              </a:rPr>
              <a:t>.</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Verify access control list policies and bucket policies for Amazon S3.</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Verify Amazon S3-SSE usage.</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Ensure users do not have delete privileges for Amazon Glacier.</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Consider using security groups for the web and Amazon RDS.</a:t>
            </a:r>
          </a:p>
          <a:p>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And ensure that SSH requests come from only the administrator IP address.</a:t>
            </a:r>
          </a:p>
        </p:txBody>
      </p:sp>
    </p:spTree>
    <p:extLst>
      <p:ext uri="{BB962C8B-B14F-4D97-AF65-F5344CB8AC3E}">
        <p14:creationId xmlns:p14="http://schemas.microsoft.com/office/powerpoint/2010/main" val="2807939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625" indent="-171450"/>
            <a:r>
              <a:rPr lang="en-US" sz="1000" dirty="0">
                <a:latin typeface="Calibri" panose="020F0502020204030204" pitchFamily="34" charset="0"/>
              </a:rPr>
              <a:t>Displayed is a list of additional resources you can refer to. Select each link to learn more. </a:t>
            </a:r>
          </a:p>
        </p:txBody>
      </p:sp>
    </p:spTree>
    <p:extLst>
      <p:ext uri="{BB962C8B-B14F-4D97-AF65-F5344CB8AC3E}">
        <p14:creationId xmlns:p14="http://schemas.microsoft.com/office/powerpoint/2010/main" val="20986922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Before we finalize this module, let’s review some questions and best practices regarding the Security pillar. </a:t>
            </a:r>
          </a:p>
        </p:txBody>
      </p:sp>
    </p:spTree>
    <p:extLst>
      <p:ext uri="{BB962C8B-B14F-4D97-AF65-F5344CB8AC3E}">
        <p14:creationId xmlns:p14="http://schemas.microsoft.com/office/powerpoint/2010/main" val="29739283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How are you encrypting and protecting your</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data at rest?</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Take a moment to review some best practices. </a:t>
            </a:r>
          </a:p>
        </p:txBody>
      </p:sp>
    </p:spTree>
    <p:extLst>
      <p:ext uri="{BB962C8B-B14F-4D97-AF65-F5344CB8AC3E}">
        <p14:creationId xmlns:p14="http://schemas.microsoft.com/office/powerpoint/2010/main" val="9104177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How are you encrypting and protecting your data in transit?</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Take a moment to review some best practices. </a:t>
            </a:r>
          </a:p>
        </p:txBody>
      </p:sp>
    </p:spTree>
    <p:extLst>
      <p:ext uri="{BB962C8B-B14F-4D97-AF65-F5344CB8AC3E}">
        <p14:creationId xmlns:p14="http://schemas.microsoft.com/office/powerpoint/2010/main" val="2100167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11016"/>
          </a:xfrm>
        </p:spPr>
        <p:txBody>
          <a:bodyPr/>
          <a:lstStyle/>
          <a:p>
            <a:r>
              <a:rPr lang="en-US" sz="1000" kern="1200" dirty="0">
                <a:solidFill>
                  <a:schemeClr val="tx1"/>
                </a:solidFill>
                <a:effectLst/>
                <a:latin typeface="Calibri" panose="020F0502020204030204" pitchFamily="34" charset="0"/>
                <a:ea typeface="+mn-ea"/>
                <a:cs typeface="+mn-cs"/>
              </a:rPr>
              <a:t>This slide shows key AWS services for security. The AWS service that is essential to security is AWS Identity and Access Management, or IAM, which allows you to securely control access to AWS services and resources for your users. A multi-factor authentication—or MFA—token adds an extra layer of protection on top of your user name and password.</a:t>
            </a:r>
          </a:p>
          <a:p>
            <a:endParaRPr lang="en-US" sz="1000" kern="1200" dirty="0">
              <a:solidFill>
                <a:schemeClr val="tx1"/>
              </a:solidFill>
              <a:effectLst/>
              <a:latin typeface="Calibri" panose="020F0502020204030204" pitchFamily="34" charset="0"/>
              <a:ea typeface="+mn-ea"/>
              <a:cs typeface="+mn-cs"/>
            </a:endParaRPr>
          </a:p>
          <a:p>
            <a:r>
              <a:rPr lang="en-US" sz="1000" b="1" kern="1200" dirty="0">
                <a:solidFill>
                  <a:schemeClr val="tx1"/>
                </a:solidFill>
                <a:effectLst/>
                <a:latin typeface="Calibri" panose="020F0502020204030204" pitchFamily="34" charset="0"/>
                <a:ea typeface="+mn-ea"/>
                <a:cs typeface="+mn-cs"/>
              </a:rPr>
              <a:t>Detective Controls </a:t>
            </a:r>
            <a:r>
              <a:rPr lang="en-US" sz="1000" kern="1200" dirty="0">
                <a:solidFill>
                  <a:schemeClr val="tx1"/>
                </a:solidFill>
                <a:effectLst/>
                <a:latin typeface="Calibri" panose="020F0502020204030204" pitchFamily="34" charset="0"/>
                <a:ea typeface="+mn-ea"/>
                <a:cs typeface="+mn-cs"/>
              </a:rPr>
              <a:t>include AWS </a:t>
            </a:r>
            <a:r>
              <a:rPr lang="en-US" sz="1000" kern="1200" dirty="0" err="1">
                <a:solidFill>
                  <a:schemeClr val="tx1"/>
                </a:solidFill>
                <a:effectLst/>
                <a:latin typeface="Calibri" panose="020F0502020204030204" pitchFamily="34" charset="0"/>
                <a:ea typeface="+mn-ea"/>
                <a:cs typeface="+mn-cs"/>
              </a:rPr>
              <a:t>CloudTrail</a:t>
            </a:r>
            <a:r>
              <a:rPr lang="en-US" sz="1000" kern="1200" dirty="0">
                <a:solidFill>
                  <a:schemeClr val="tx1"/>
                </a:solidFill>
                <a:effectLst/>
                <a:latin typeface="Calibri" panose="020F0502020204030204" pitchFamily="34" charset="0"/>
                <a:ea typeface="+mn-ea"/>
                <a:cs typeface="+mn-cs"/>
              </a:rPr>
              <a:t>, which records application programming interface, or API, calls to AWS services. AWS </a:t>
            </a:r>
            <a:r>
              <a:rPr lang="en-US" sz="1000" kern="1200" dirty="0" err="1">
                <a:solidFill>
                  <a:schemeClr val="tx1"/>
                </a:solidFill>
                <a:effectLst/>
                <a:latin typeface="Calibri" panose="020F0502020204030204" pitchFamily="34" charset="0"/>
                <a:ea typeface="+mn-ea"/>
                <a:cs typeface="+mn-cs"/>
              </a:rPr>
              <a:t>Config</a:t>
            </a:r>
            <a:r>
              <a:rPr lang="en-US" sz="1000" kern="1200" dirty="0">
                <a:solidFill>
                  <a:schemeClr val="tx1"/>
                </a:solidFill>
                <a:effectLst/>
                <a:latin typeface="Calibri" panose="020F0502020204030204" pitchFamily="34" charset="0"/>
                <a:ea typeface="+mn-ea"/>
                <a:cs typeface="+mn-cs"/>
              </a:rPr>
              <a:t> provides a detailed inventory of your AWS resources and configuration, and Amazon </a:t>
            </a:r>
            <a:r>
              <a:rPr lang="en-US" sz="1000" kern="1200" dirty="0" err="1">
                <a:solidFill>
                  <a:schemeClr val="tx1"/>
                </a:solidFill>
                <a:effectLst/>
                <a:latin typeface="Calibri" panose="020F0502020204030204" pitchFamily="34" charset="0"/>
                <a:ea typeface="+mn-ea"/>
                <a:cs typeface="+mn-cs"/>
              </a:rPr>
              <a:t>CloudWatch</a:t>
            </a:r>
            <a:r>
              <a:rPr lang="en-US" sz="1000" kern="1200" dirty="0">
                <a:solidFill>
                  <a:schemeClr val="tx1"/>
                </a:solidFill>
                <a:effectLst/>
                <a:latin typeface="Calibri" panose="020F0502020204030204" pitchFamily="34" charset="0"/>
                <a:ea typeface="+mn-ea"/>
                <a:cs typeface="+mn-cs"/>
              </a:rPr>
              <a:t> is a monitoring service for AWS resources.</a:t>
            </a:r>
          </a:p>
          <a:p>
            <a:endParaRPr lang="en-US" sz="1000" kern="1200" dirty="0">
              <a:solidFill>
                <a:schemeClr val="tx1"/>
              </a:solidFill>
              <a:effectLst/>
              <a:latin typeface="Calibri" panose="020F0502020204030204" pitchFamily="34" charset="0"/>
              <a:ea typeface="+mn-ea"/>
              <a:cs typeface="+mn-cs"/>
            </a:endParaRPr>
          </a:p>
          <a:p>
            <a:r>
              <a:rPr lang="en-US" sz="1000" b="1" i="0" kern="1200" dirty="0">
                <a:solidFill>
                  <a:schemeClr val="tx1"/>
                </a:solidFill>
                <a:effectLst/>
                <a:latin typeface="Calibri" panose="020F0502020204030204" pitchFamily="34" charset="0"/>
                <a:ea typeface="+mn-ea"/>
                <a:cs typeface="+mn-cs"/>
              </a:rPr>
              <a:t>Infrastructure Protection </a:t>
            </a:r>
            <a:r>
              <a:rPr lang="en-US" sz="1000" kern="1200" dirty="0">
                <a:solidFill>
                  <a:schemeClr val="tx1"/>
                </a:solidFill>
                <a:effectLst/>
                <a:latin typeface="Calibri" panose="020F0502020204030204" pitchFamily="34" charset="0"/>
                <a:ea typeface="+mn-ea"/>
                <a:cs typeface="+mn-cs"/>
              </a:rPr>
              <a:t>includes Amazon VPC, which lets you provision a private, isolated section of the AWS Cloud. You can then launch AWS resources in this virtual network.</a:t>
            </a:r>
          </a:p>
          <a:p>
            <a:endParaRPr lang="en-US" sz="1000" kern="1200" dirty="0">
              <a:solidFill>
                <a:schemeClr val="tx1"/>
              </a:solidFill>
              <a:effectLst/>
              <a:latin typeface="Calibri" panose="020F0502020204030204" pitchFamily="34" charset="0"/>
              <a:ea typeface="+mn-ea"/>
              <a:cs typeface="+mn-cs"/>
            </a:endParaRPr>
          </a:p>
          <a:p>
            <a:r>
              <a:rPr lang="en-US" sz="1000" b="1" kern="1200" dirty="0">
                <a:solidFill>
                  <a:schemeClr val="tx1"/>
                </a:solidFill>
                <a:effectLst/>
                <a:latin typeface="Calibri" panose="020F0502020204030204" pitchFamily="34" charset="0"/>
                <a:ea typeface="+mn-ea"/>
                <a:cs typeface="+mn-cs"/>
              </a:rPr>
              <a:t>Data Protection </a:t>
            </a:r>
            <a:r>
              <a:rPr lang="en-US" sz="1000" kern="1200" dirty="0">
                <a:solidFill>
                  <a:schemeClr val="tx1"/>
                </a:solidFill>
                <a:effectLst/>
                <a:latin typeface="Calibri" panose="020F0502020204030204" pitchFamily="34" charset="0"/>
                <a:ea typeface="+mn-ea"/>
                <a:cs typeface="+mn-cs"/>
              </a:rPr>
              <a:t>includes services such as Elastic Load Balancing, or ELB; Amazon Elastic Block Store, or Amazon EBS; Amazon S3; and Amazon Relational Database Service, or Amazon RDS. These services provide encryption capabilities that protect your data in transit and at rest. Amazon Macie automatically discovers, classifies, and protects sensitive data, and you can use AWS Key Management Service—or AWS KMS—to create and control keys that are used for encryption.</a:t>
            </a:r>
          </a:p>
          <a:p>
            <a:endParaRPr lang="en-US" sz="1000" kern="1200" dirty="0">
              <a:solidFill>
                <a:schemeClr val="tx1"/>
              </a:solidFill>
              <a:effectLst/>
              <a:latin typeface="Calibri" panose="020F0502020204030204" pitchFamily="34" charset="0"/>
              <a:ea typeface="+mn-ea"/>
              <a:cs typeface="+mn-cs"/>
            </a:endParaRPr>
          </a:p>
          <a:p>
            <a:r>
              <a:rPr lang="en-US" sz="1000" b="1" kern="1200" dirty="0">
                <a:solidFill>
                  <a:schemeClr val="tx1"/>
                </a:solidFill>
                <a:effectLst/>
                <a:latin typeface="Calibri" panose="020F0502020204030204" pitchFamily="34" charset="0"/>
                <a:ea typeface="+mn-ea"/>
                <a:cs typeface="+mn-cs"/>
              </a:rPr>
              <a:t>Incident Response </a:t>
            </a:r>
            <a:r>
              <a:rPr lang="en-US" sz="1000" kern="1200" dirty="0">
                <a:solidFill>
                  <a:schemeClr val="tx1"/>
                </a:solidFill>
                <a:effectLst/>
                <a:latin typeface="Calibri" panose="020F0502020204030204" pitchFamily="34" charset="0"/>
                <a:ea typeface="+mn-ea"/>
                <a:cs typeface="+mn-cs"/>
              </a:rPr>
              <a:t>includes IAM, which should be used to grant the appropriate authorization to incident response teams. AWS </a:t>
            </a:r>
            <a:r>
              <a:rPr lang="en-US" sz="1000" kern="1200" dirty="0" err="1">
                <a:solidFill>
                  <a:schemeClr val="tx1"/>
                </a:solidFill>
                <a:effectLst/>
                <a:latin typeface="Calibri" panose="020F0502020204030204" pitchFamily="34" charset="0"/>
                <a:ea typeface="+mn-ea"/>
                <a:cs typeface="+mn-cs"/>
              </a:rPr>
              <a:t>CloudFormation</a:t>
            </a:r>
            <a:r>
              <a:rPr lang="en-US" sz="1000" kern="1200" dirty="0">
                <a:solidFill>
                  <a:schemeClr val="tx1"/>
                </a:solidFill>
                <a:effectLst/>
                <a:latin typeface="Calibri" panose="020F0502020204030204" pitchFamily="34" charset="0"/>
                <a:ea typeface="+mn-ea"/>
                <a:cs typeface="+mn-cs"/>
              </a:rPr>
              <a:t> can also be used to create a trusted environment for conducting investigations.</a:t>
            </a:r>
          </a:p>
          <a:p>
            <a:endParaRPr lang="en-US" sz="1200" kern="1200" dirty="0">
              <a:solidFill>
                <a:schemeClr val="tx1"/>
              </a:solidFill>
              <a:effectLst/>
              <a:ea typeface="+mn-ea"/>
              <a:cs typeface="+mn-cs"/>
            </a:endParaRPr>
          </a:p>
        </p:txBody>
      </p:sp>
    </p:spTree>
    <p:extLst>
      <p:ext uri="{BB962C8B-B14F-4D97-AF65-F5344CB8AC3E}">
        <p14:creationId xmlns:p14="http://schemas.microsoft.com/office/powerpoint/2010/main" val="25485440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How do you protect access to the AWS root account credentials, and how they are used? </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Take a moment to review some best practices. </a:t>
            </a:r>
          </a:p>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15589508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4573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ea typeface="+mn-ea"/>
                <a:cs typeface="+mn-cs"/>
              </a:rPr>
              <a:t>How do you define the roles and responsibilities of system users so that you can control human access to the AWS Management Console and the API?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Take a moment to review some best practices. </a:t>
            </a:r>
          </a:p>
          <a:p>
            <a:endParaRPr lang="en-US" kern="1200" dirty="0">
              <a:solidFill>
                <a:schemeClr val="tx1"/>
              </a:solidFill>
              <a:effectLst/>
              <a:ea typeface="+mn-ea"/>
              <a:cs typeface="+mn-cs"/>
            </a:endParaRPr>
          </a:p>
        </p:txBody>
      </p:sp>
    </p:spTree>
    <p:extLst>
      <p:ext uri="{BB962C8B-B14F-4D97-AF65-F5344CB8AC3E}">
        <p14:creationId xmlns:p14="http://schemas.microsoft.com/office/powerpoint/2010/main" val="1800362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How are you limiting automated access to AWS resources, such as applications, scripts, and third-party tools or services?</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Take a moment to review the anti-pattern and some best practices.</a:t>
            </a:r>
            <a:r>
              <a:rPr lang="en-US" sz="1000" kern="1200" baseline="0" dirty="0">
                <a:solidFill>
                  <a:schemeClr val="tx1"/>
                </a:solidFill>
                <a:effectLst/>
                <a:latin typeface="Calibri" panose="020F0502020204030204" pitchFamily="34" charset="0"/>
                <a:ea typeface="+mn-ea"/>
                <a:cs typeface="+mn-cs"/>
              </a:rPr>
              <a:t> </a:t>
            </a:r>
            <a:endParaRPr lang="en-US" sz="1000" kern="1200" dirty="0">
              <a:solidFill>
                <a:schemeClr val="tx1"/>
              </a:solidFill>
              <a:effectLst/>
              <a:latin typeface="Calibri" panose="020F0502020204030204" pitchFamily="34" charset="0"/>
              <a:ea typeface="+mn-ea"/>
              <a:cs typeface="+mn-cs"/>
            </a:endParaRPr>
          </a:p>
        </p:txBody>
      </p:sp>
    </p:spTree>
    <p:extLst>
      <p:ext uri="{BB962C8B-B14F-4D97-AF65-F5344CB8AC3E}">
        <p14:creationId xmlns:p14="http://schemas.microsoft.com/office/powerpoint/2010/main" val="24860447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How are you managing keys and credentials?</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Take a moment to review the anti-pattern and some best practices.</a:t>
            </a:r>
            <a:r>
              <a:rPr lang="en-US" sz="1000" kern="1200" baseline="0" dirty="0">
                <a:solidFill>
                  <a:schemeClr val="tx1"/>
                </a:solidFill>
                <a:effectLst/>
                <a:latin typeface="Calibri" panose="020F0502020204030204" pitchFamily="34" charset="0"/>
                <a:ea typeface="+mn-ea"/>
                <a:cs typeface="+mn-cs"/>
              </a:rPr>
              <a:t> </a:t>
            </a:r>
            <a:endParaRPr lang="en-US" sz="1000" kern="1200" dirty="0">
              <a:solidFill>
                <a:schemeClr val="tx1"/>
              </a:solidFill>
              <a:effectLst/>
              <a:latin typeface="Calibri" panose="020F0502020204030204" pitchFamily="34" charset="0"/>
              <a:ea typeface="+mn-ea"/>
              <a:cs typeface="+mn-cs"/>
            </a:endParaRPr>
          </a:p>
        </p:txBody>
      </p:sp>
    </p:spTree>
    <p:extLst>
      <p:ext uri="{BB962C8B-B14F-4D97-AF65-F5344CB8AC3E}">
        <p14:creationId xmlns:p14="http://schemas.microsoft.com/office/powerpoint/2010/main" val="3293632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How are you enforcing network and host-level boundary protection?</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Take a moment to review some best practices.</a:t>
            </a:r>
            <a:r>
              <a:rPr lang="en-US" sz="1000" kern="1200" baseline="0" dirty="0">
                <a:solidFill>
                  <a:schemeClr val="tx1"/>
                </a:solidFill>
                <a:effectLst/>
                <a:latin typeface="Calibri" panose="020F0502020204030204" pitchFamily="34" charset="0"/>
                <a:ea typeface="+mn-ea"/>
                <a:cs typeface="+mn-cs"/>
              </a:rPr>
              <a:t> </a:t>
            </a:r>
            <a:endParaRPr lang="en-US" sz="1000" kern="1200" dirty="0">
              <a:solidFill>
                <a:schemeClr val="tx1"/>
              </a:solidFill>
              <a:effectLst/>
              <a:latin typeface="Calibri" panose="020F0502020204030204" pitchFamily="34" charset="0"/>
              <a:ea typeface="+mn-ea"/>
              <a:cs typeface="+mn-cs"/>
            </a:endParaRPr>
          </a:p>
        </p:txBody>
      </p:sp>
    </p:spTree>
    <p:extLst>
      <p:ext uri="{BB962C8B-B14F-4D97-AF65-F5344CB8AC3E}">
        <p14:creationId xmlns:p14="http://schemas.microsoft.com/office/powerpoint/2010/main" val="8396897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How are you enforcing AWS service-level protection?</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Take a moment to review some best practices.</a:t>
            </a:r>
            <a:r>
              <a:rPr lang="en-US" sz="1000" kern="1200" baseline="0" dirty="0">
                <a:solidFill>
                  <a:schemeClr val="tx1"/>
                </a:solidFill>
                <a:effectLst/>
                <a:latin typeface="Calibri" panose="020F0502020204030204" pitchFamily="34" charset="0"/>
                <a:ea typeface="+mn-ea"/>
                <a:cs typeface="+mn-cs"/>
              </a:rPr>
              <a:t> </a:t>
            </a:r>
            <a:endParaRPr lang="en-US" sz="1000" kern="1200" dirty="0">
              <a:solidFill>
                <a:schemeClr val="tx1"/>
              </a:solidFill>
              <a:effectLst/>
              <a:latin typeface="Calibri" panose="020F0502020204030204" pitchFamily="34" charset="0"/>
              <a:ea typeface="+mn-ea"/>
              <a:cs typeface="+mn-cs"/>
            </a:endParaRPr>
          </a:p>
        </p:txBody>
      </p:sp>
    </p:spTree>
    <p:extLst>
      <p:ext uri="{BB962C8B-B14F-4D97-AF65-F5344CB8AC3E}">
        <p14:creationId xmlns:p14="http://schemas.microsoft.com/office/powerpoint/2010/main" val="35605330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How are you protecting the integrity of the operating system on your Amazon EC2 instances?</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Take a moment to review some best practices. </a:t>
            </a:r>
          </a:p>
        </p:txBody>
      </p:sp>
    </p:spTree>
    <p:extLst>
      <p:ext uri="{BB962C8B-B14F-4D97-AF65-F5344CB8AC3E}">
        <p14:creationId xmlns:p14="http://schemas.microsoft.com/office/powerpoint/2010/main" val="5054581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How are you capturing and analyzing AWS logs?</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Take a moment to review some best practices.</a:t>
            </a:r>
            <a:r>
              <a:rPr lang="en-US" sz="1000" kern="1200" baseline="0" dirty="0">
                <a:solidFill>
                  <a:schemeClr val="tx1"/>
                </a:solidFill>
                <a:effectLst/>
                <a:latin typeface="Calibri" panose="020F0502020204030204" pitchFamily="34" charset="0"/>
                <a:ea typeface="+mn-ea"/>
                <a:cs typeface="+mn-cs"/>
              </a:rPr>
              <a:t> </a:t>
            </a:r>
            <a:endParaRPr lang="en-US" sz="1000" kern="1200" dirty="0">
              <a:solidFill>
                <a:schemeClr val="tx1"/>
              </a:solidFill>
              <a:effectLst/>
              <a:latin typeface="Calibri" panose="020F0502020204030204" pitchFamily="34" charset="0"/>
              <a:ea typeface="+mn-ea"/>
              <a:cs typeface="+mn-cs"/>
            </a:endParaRPr>
          </a:p>
        </p:txBody>
      </p:sp>
    </p:spTree>
    <p:extLst>
      <p:ext uri="{BB962C8B-B14F-4D97-AF65-F5344CB8AC3E}">
        <p14:creationId xmlns:p14="http://schemas.microsoft.com/office/powerpoint/2010/main" val="25447356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Calibri" panose="020F0502020204030204" pitchFamily="34" charset="0"/>
              </a:rPr>
              <a:t>In review, we:</a:t>
            </a:r>
          </a:p>
          <a:p>
            <a:pPr marL="171450" indent="-171450">
              <a:buFont typeface="Arial" panose="020B0604020202020204" pitchFamily="34" charset="0"/>
              <a:buChar char="•"/>
            </a:pPr>
            <a:r>
              <a:rPr lang="en-US" sz="1000" kern="1200" dirty="0">
                <a:solidFill>
                  <a:schemeClr val="tx1"/>
                </a:solidFill>
                <a:effectLst/>
                <a:latin typeface="Calibri" panose="020F0502020204030204" pitchFamily="34" charset="0"/>
              </a:rPr>
              <a:t>Identified how to protect information, systems, and assets across your architecture.</a:t>
            </a:r>
          </a:p>
          <a:p>
            <a:pPr marL="171450" indent="-171450">
              <a:buFont typeface="Arial" panose="020B0604020202020204" pitchFamily="34" charset="0"/>
              <a:buChar char="•"/>
            </a:pPr>
            <a:r>
              <a:rPr lang="en-US" sz="1000" kern="1200" dirty="0">
                <a:solidFill>
                  <a:schemeClr val="tx1"/>
                </a:solidFill>
                <a:effectLst/>
                <a:latin typeface="Calibri" panose="020F0502020204030204" pitchFamily="34" charset="0"/>
              </a:rPr>
              <a:t>Discovered ways on how to prevent common security exploits. </a:t>
            </a:r>
          </a:p>
          <a:p>
            <a:pPr marL="171450" indent="-171450">
              <a:buFont typeface="Arial" panose="020B0604020202020204" pitchFamily="34" charset="0"/>
              <a:buChar char="•"/>
            </a:pPr>
            <a:r>
              <a:rPr lang="en-US" sz="1000" kern="1200" dirty="0">
                <a:solidFill>
                  <a:schemeClr val="tx1"/>
                </a:solidFill>
                <a:effectLst/>
                <a:latin typeface="Calibri" panose="020F0502020204030204" pitchFamily="34" charset="0"/>
              </a:rPr>
              <a:t>And</a:t>
            </a:r>
            <a:r>
              <a:rPr lang="en-US" sz="1000" kern="1200" baseline="0" dirty="0">
                <a:solidFill>
                  <a:schemeClr val="tx1"/>
                </a:solidFill>
                <a:effectLst/>
                <a:latin typeface="Calibri" panose="020F0502020204030204" pitchFamily="34" charset="0"/>
              </a:rPr>
              <a:t> c</a:t>
            </a:r>
            <a:r>
              <a:rPr lang="en-US" sz="1000" kern="1200" dirty="0">
                <a:solidFill>
                  <a:schemeClr val="tx1"/>
                </a:solidFill>
                <a:effectLst/>
                <a:latin typeface="Calibri" panose="020F0502020204030204" pitchFamily="34" charset="0"/>
              </a:rPr>
              <a:t>onsidered security pillar questions with best practices. </a:t>
            </a:r>
          </a:p>
          <a:p>
            <a:pPr marL="0" indent="0">
              <a:buFont typeface="Arial" panose="020B0604020202020204" pitchFamily="34" charset="0"/>
              <a:buNone/>
            </a:pPr>
            <a:endParaRPr lang="en-US" sz="1000" dirty="0">
              <a:latin typeface="Calibri" panose="020F0502020204030204" pitchFamily="34" charset="0"/>
            </a:endParaRPr>
          </a:p>
          <a:p>
            <a:pPr marL="0" indent="0">
              <a:buFont typeface="Arial" panose="020B0604020202020204" pitchFamily="34" charset="0"/>
              <a:buNone/>
            </a:pPr>
            <a:r>
              <a:rPr lang="en-US" sz="1000" dirty="0">
                <a:latin typeface="Calibri" panose="020F0502020204030204" pitchFamily="34" charset="0"/>
              </a:rPr>
              <a:t>To finish this module, please complete the corresponding knowledge assessment. </a:t>
            </a:r>
          </a:p>
          <a:p>
            <a:pPr marL="0" indent="0">
              <a:buFont typeface="Arial" panose="020B0604020202020204" pitchFamily="34" charset="0"/>
              <a:buNone/>
            </a:pPr>
            <a:endParaRPr lang="en-US" sz="1100" dirty="0"/>
          </a:p>
        </p:txBody>
      </p:sp>
      <p:sp>
        <p:nvSpPr>
          <p:cNvPr id="4" name="Slide Number Placeholder 3">
            <a:extLst>
              <a:ext uri="{FF2B5EF4-FFF2-40B4-BE49-F238E27FC236}">
                <a16:creationId xmlns:a16="http://schemas.microsoft.com/office/drawing/2014/main" id="{642AAD68-3FA4-8B41-AFA9-4B4BB9DF964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78</a:t>
            </a:fld>
            <a:endParaRPr lang="en-US" dirty="0"/>
          </a:p>
        </p:txBody>
      </p:sp>
    </p:spTree>
    <p:extLst>
      <p:ext uri="{BB962C8B-B14F-4D97-AF65-F5344CB8AC3E}">
        <p14:creationId xmlns:p14="http://schemas.microsoft.com/office/powerpoint/2010/main" val="16707252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Now, it’s time for a lab </a:t>
            </a:r>
            <a:r>
              <a:rPr lang="en-US" sz="1000" kern="1200" dirty="0">
                <a:solidFill>
                  <a:schemeClr val="tx1"/>
                </a:solidFill>
                <a:effectLst/>
                <a:latin typeface="Calibri" panose="020F0502020204030204" pitchFamily="34" charset="0"/>
              </a:rPr>
              <a:t>where you will use AWS CloudFront. </a:t>
            </a:r>
            <a:r>
              <a:rPr lang="en-US" sz="1000" dirty="0">
                <a:latin typeface="Calibri" panose="020F0502020204030204" pitchFamily="34" charset="0"/>
              </a:rPr>
              <a:t>This lab will take approximately 20 minutes. </a:t>
            </a:r>
          </a:p>
        </p:txBody>
      </p:sp>
    </p:spTree>
    <p:extLst>
      <p:ext uri="{BB962C8B-B14F-4D97-AF65-F5344CB8AC3E}">
        <p14:creationId xmlns:p14="http://schemas.microsoft.com/office/powerpoint/2010/main" val="267730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Let’s discuss how to prevent common security exploits. </a:t>
            </a:r>
          </a:p>
        </p:txBody>
      </p:sp>
    </p:spTree>
    <p:extLst>
      <p:ext uri="{BB962C8B-B14F-4D97-AF65-F5344CB8AC3E}">
        <p14:creationId xmlns:p14="http://schemas.microsoft.com/office/powerpoint/2010/main" val="31545891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baseline="0" dirty="0">
                <a:latin typeface="Calibri" panose="020F0502020204030204" pitchFamily="34" charset="0"/>
              </a:rPr>
              <a:t>By the end of this lab, you will be able to:</a:t>
            </a:r>
          </a:p>
          <a:p>
            <a:pPr marL="171450" lvl="0" indent="-171450">
              <a:buFont typeface="Arial" panose="020B0604020202020204" pitchFamily="34" charset="0"/>
              <a:buChar char="•"/>
            </a:pPr>
            <a:r>
              <a:rPr lang="en-US" sz="1000" b="0" baseline="0" dirty="0">
                <a:latin typeface="Calibri" panose="020F0502020204030204" pitchFamily="34" charset="0"/>
              </a:rPr>
              <a:t>Create a new Amazon CloudFront distribution.</a:t>
            </a:r>
          </a:p>
          <a:p>
            <a:pPr marL="171450" lvl="0" indent="-171450">
              <a:buFont typeface="Arial" panose="020B0604020202020204" pitchFamily="34" charset="0"/>
              <a:buChar char="•"/>
            </a:pPr>
            <a:r>
              <a:rPr lang="en-US" sz="1000" b="0" baseline="0" dirty="0">
                <a:latin typeface="Calibri" panose="020F0502020204030204" pitchFamily="34" charset="0"/>
              </a:rPr>
              <a:t>Use your Amazon CloudFront distribution to serve an image file.</a:t>
            </a:r>
          </a:p>
          <a:p>
            <a:pPr marL="171450" lvl="0" indent="-171450">
              <a:buFont typeface="Arial" panose="020B0604020202020204" pitchFamily="34" charset="0"/>
              <a:buChar char="•"/>
            </a:pPr>
            <a:r>
              <a:rPr lang="en-US" sz="1000" b="0" baseline="0" dirty="0">
                <a:latin typeface="Calibri" panose="020F0502020204030204" pitchFamily="34" charset="0"/>
              </a:rPr>
              <a:t>Delete your Amazon CloudFront distribution when it is no longer needed.</a:t>
            </a:r>
          </a:p>
        </p:txBody>
      </p:sp>
    </p:spTree>
    <p:extLst>
      <p:ext uri="{BB962C8B-B14F-4D97-AF65-F5344CB8AC3E}">
        <p14:creationId xmlns:p14="http://schemas.microsoft.com/office/powerpoint/2010/main" val="18452074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000" dirty="0">
                <a:latin typeface="Calibri" panose="020F0502020204030204" pitchFamily="34" charset="0"/>
              </a:rPr>
              <a:t>Next, you proceed to Module 11: Well-Architected Pillar 3-Reliability. </a:t>
            </a:r>
          </a:p>
        </p:txBody>
      </p:sp>
      <p:sp>
        <p:nvSpPr>
          <p:cNvPr id="4" name="Slide Number Placeholder 3"/>
          <p:cNvSpPr>
            <a:spLocks noGrp="1"/>
          </p:cNvSpPr>
          <p:nvPr>
            <p:ph type="sldNum" sz="quarter" idx="10"/>
          </p:nvPr>
        </p:nvSpPr>
        <p:spPr/>
        <p:txBody>
          <a:bodyPr/>
          <a:lstStyle/>
          <a:p>
            <a:fld id="{FE092397-0699-5249-96BB-FDA4CA85BF35}" type="slidenum">
              <a:rPr lang="en-US" smtClean="0"/>
              <a:t>81</a:t>
            </a:fld>
            <a:endParaRPr lang="en-US" dirty="0"/>
          </a:p>
        </p:txBody>
      </p:sp>
    </p:spTree>
    <p:extLst>
      <p:ext uri="{BB962C8B-B14F-4D97-AF65-F5344CB8AC3E}">
        <p14:creationId xmlns:p14="http://schemas.microsoft.com/office/powerpoint/2010/main" val="14188855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Thanks for participating!</a:t>
            </a:r>
          </a:p>
        </p:txBody>
      </p:sp>
    </p:spTree>
    <p:extLst>
      <p:ext uri="{BB962C8B-B14F-4D97-AF65-F5344CB8AC3E}">
        <p14:creationId xmlns:p14="http://schemas.microsoft.com/office/powerpoint/2010/main" val="1846574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Calibri" panose="020F0502020204030204" pitchFamily="34" charset="0"/>
              </a:rPr>
              <a:t>A distributed denial of service—or DDOS—attack attempts to make your website or application unavailable to your end users.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Calibri" panose="020F0502020204030204" pitchFamily="34" charset="0"/>
              </a:rPr>
              <a:t>A DDOS attack combines the efforts of numerous systems to simultaneously attack your website or application.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Calibri" panose="020F0502020204030204" pitchFamily="34" charset="0"/>
              </a:rPr>
              <a:t>To achieve this, attackers use a variety of techniques that consume your network or other resources, thus interrupting access for legitimate end users.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Calibri" panose="020F0502020204030204" pitchFamily="34" charset="0"/>
              </a:rPr>
              <a:t>The attackers use multiple hosts to orchestrate an attack against a target.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Calibri" panose="020F0502020204030204" pitchFamily="34" charset="0"/>
              </a:rPr>
              <a:t>Select the link to view the presentation on DDOS resilience with Amazon Web Services.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baseline="0" dirty="0">
                <a:latin typeface="Calibri" panose="020F0502020204030204" pitchFamily="34" charset="0"/>
                <a:sym typeface="Wingdings" panose="05000000000000000000" pitchFamily="2" charset="2"/>
                <a:hlinkClick r:id="rId3"/>
              </a:rPr>
              <a:t>http://www.slideshare.net/AmazonWebServices/ddos-resiliency-with-amazon-web-services-sec305-aws-reinvent-2013</a:t>
            </a:r>
            <a:endParaRPr lang="en-US" sz="1000" b="0" baseline="0" dirty="0">
              <a:latin typeface="Calibri" panose="020F0502020204030204" pitchFamily="34" charset="0"/>
            </a:endParaRPr>
          </a:p>
          <a:p>
            <a:pPr marL="0" indent="0">
              <a:buFont typeface="Arial" panose="020B0604020202020204" pitchFamily="34" charset="0"/>
              <a:buNone/>
            </a:pPr>
            <a:endParaRPr lang="en-US" sz="1000" b="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Tree>
    <p:extLst>
      <p:ext uri="{BB962C8B-B14F-4D97-AF65-F5344CB8AC3E}">
        <p14:creationId xmlns:p14="http://schemas.microsoft.com/office/powerpoint/2010/main" val="24054777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w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95EE79-D3BA-054A-9116-1F776B31E8F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aphicFrame>
        <p:nvGraphicFramePr>
          <p:cNvPr id="12" name="Object 11">
            <a:extLst>
              <a:ext uri="{FF2B5EF4-FFF2-40B4-BE49-F238E27FC236}">
                <a16:creationId xmlns:a16="http://schemas.microsoft.com/office/drawing/2014/main" id="{80DEBD7B-5FA9-4992-A601-EB72CF549893}"/>
              </a:ext>
            </a:extLst>
          </p:cNvPr>
          <p:cNvGraphicFramePr>
            <a:graphicFrameLocks noChangeAspect="1"/>
          </p:cNvGraphicFramePr>
          <p:nvPr userDrawn="1">
            <p:extLst>
              <p:ext uri="{D42A27DB-BD31-4B8C-83A1-F6EECF244321}">
                <p14:modId xmlns:p14="http://schemas.microsoft.com/office/powerpoint/2010/main" val="1557464044"/>
              </p:ext>
            </p:extLst>
          </p:nvPr>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spid="_x0000_s4414" name="Image" r:id="rId5" imgW="12600" imgH="9142560" progId="Photoshop.Image.17">
                  <p:embed/>
                </p:oleObj>
              </mc:Choice>
              <mc:Fallback>
                <p:oleObj name="Image" r:id="rId5" imgW="12600" imgH="9142560" progId="Photoshop.Image.17">
                  <p:embed/>
                  <p:pic>
                    <p:nvPicPr>
                      <p:cNvPr id="0" name=""/>
                      <p:cNvPicPr/>
                      <p:nvPr/>
                    </p:nvPicPr>
                    <p:blipFill>
                      <a:blip r:embed="rId6"/>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120EA26-A6C6-4FDA-A6D6-DC0B8AAABE75}"/>
              </a:ext>
            </a:extLst>
          </p:cNvPr>
          <p:cNvGraphicFramePr>
            <a:graphicFrameLocks noChangeAspect="1"/>
          </p:cNvGraphicFramePr>
          <p:nvPr userDrawn="1">
            <p:extLst>
              <p:ext uri="{D42A27DB-BD31-4B8C-83A1-F6EECF244321}">
                <p14:modId xmlns:p14="http://schemas.microsoft.com/office/powerpoint/2010/main" val="2681500795"/>
              </p:ext>
            </p:extLst>
          </p:nvPr>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spid="_x0000_s4415" name="Image" r:id="rId7" imgW="12600" imgH="9142560" progId="Photoshop.Image.17">
                  <p:embed/>
                </p:oleObj>
              </mc:Choice>
              <mc:Fallback>
                <p:oleObj name="Image" r:id="rId7" imgW="12600" imgH="9142560" progId="Photoshop.Image.17">
                  <p:embed/>
                  <p:pic>
                    <p:nvPicPr>
                      <p:cNvPr id="0" name=""/>
                      <p:cNvPicPr/>
                      <p:nvPr/>
                    </p:nvPicPr>
                    <p:blipFill>
                      <a:blip r:embed="rId6"/>
                      <a:stretch>
                        <a:fillRect/>
                      </a:stretch>
                    </p:blipFill>
                    <p:spPr>
                      <a:xfrm>
                        <a:off x="12186206" y="0"/>
                        <a:ext cx="9525" cy="6858000"/>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007808-67BE-5446-9119-4F8A8CB993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CF44F1-F7F3-A94F-9CF8-068471929D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CADC29-10EC-5C47-9C28-A6458A38BF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943" y="-2237"/>
            <a:ext cx="12223211"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hasCustomPrompt="1"/>
          </p:nvPr>
        </p:nvSpPr>
        <p:spPr>
          <a:xfrm>
            <a:off x="238539" y="1440305"/>
            <a:ext cx="11352570" cy="4913308"/>
          </a:xfrm>
        </p:spPr>
        <p:txBody>
          <a:bodyPr/>
          <a:lstStyle>
            <a:lvl1pPr marL="457200" indent="-457200">
              <a:buFontTx/>
              <a:buBlip>
                <a:blip r:embed="rId4"/>
              </a:buBlip>
              <a:defRPr b="0" i="0">
                <a:solidFill>
                  <a:schemeClr val="tx1"/>
                </a:solidFill>
                <a:latin typeface="Amazon Ember Light" charset="0"/>
                <a:ea typeface="Amazon Ember Light" charset="0"/>
                <a:cs typeface="Amazon Ember Light" charset="0"/>
              </a:defRPr>
            </a:lvl1pPr>
            <a:lvl2pPr marL="974725" indent="-457200">
              <a:buFontTx/>
              <a:buBlip>
                <a:blip r:embed="rId4"/>
              </a:buBlip>
              <a:defRPr b="0" i="0">
                <a:solidFill>
                  <a:schemeClr val="tx1"/>
                </a:solidFill>
                <a:latin typeface="Amazon Ember Light" charset="0"/>
                <a:ea typeface="Amazon Ember Light" charset="0"/>
                <a:cs typeface="Amazon Ember Light" charset="0"/>
              </a:defRPr>
            </a:lvl2pPr>
            <a:lvl3pPr marL="1428750" indent="-4572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2019, Amazon Web Services, Inc. or its Affiliates. All rights reserved.</a:t>
            </a:r>
          </a:p>
        </p:txBody>
      </p:sp>
    </p:spTree>
    <p:custDataLst>
      <p:tags r:id="rId1"/>
    </p:custDataLs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09E8FE4-D149-2E4E-B15D-BEC12347ED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3694" name="Image" r:id="rId6" imgW="12600" imgH="9142560" progId="Photoshop.Image.17">
                  <p:embed/>
                </p:oleObj>
              </mc:Choice>
              <mc:Fallback>
                <p:oleObj name="Image" r:id="rId6" imgW="12600" imgH="9142560" progId="Photoshop.Image.17">
                  <p:embed/>
                  <p:pic>
                    <p:nvPicPr>
                      <p:cNvPr id="0" name=""/>
                      <p:cNvPicPr/>
                      <p:nvPr/>
                    </p:nvPicPr>
                    <p:blipFill>
                      <a:blip r:embed="rId7"/>
                      <a:stretch>
                        <a:fillRect/>
                      </a:stretch>
                    </p:blipFill>
                    <p:spPr>
                      <a:xfrm>
                        <a:off x="12175800" y="-31440"/>
                        <a:ext cx="9525" cy="68580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4"/>
          </p:nvPr>
        </p:nvSpPr>
        <p:spPr>
          <a:xfrm>
            <a:off x="238539" y="1440305"/>
            <a:ext cx="10515600"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2"/>
    </p:custDataLs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5E626A-2047-F448-B6B2-5A2CC4E8B80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70" y="-2237"/>
            <a:ext cx="12220737"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p:cNvSpPr>
            <a:spLocks noGrp="1"/>
          </p:cNvSpPr>
          <p:nvPr>
            <p:ph idx="13"/>
          </p:nvPr>
        </p:nvSpPr>
        <p:spPr>
          <a:xfrm>
            <a:off x="238539" y="1440305"/>
            <a:ext cx="10515600"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20777830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4/9/19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2" r:id="rId4"/>
    <p:sldLayoutId id="2147483674" r:id="rId5"/>
    <p:sldLayoutId id="214748367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4.xml"/><Relationship Id="rId5" Type="http://schemas.openxmlformats.org/officeDocument/2006/relationships/image" Target="../media/image8.png"/><Relationship Id="rId4" Type="http://schemas.openxmlformats.org/officeDocument/2006/relationships/hyperlink" Target="https://aws.amazon.com/whitepapers/aws-security-best-practices"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notesSlide" Target="../notesSlides/notesSlide11.xml"/><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slideLayout" Target="../slideLayouts/slideLayout4.xml"/><Relationship Id="rId16" Type="http://schemas.openxmlformats.org/officeDocument/2006/relationships/image" Target="../media/image36.png"/><Relationship Id="rId1" Type="http://schemas.openxmlformats.org/officeDocument/2006/relationships/tags" Target="../tags/tag15.xml"/><Relationship Id="rId6" Type="http://schemas.openxmlformats.org/officeDocument/2006/relationships/image" Target="../media/image29.png"/><Relationship Id="rId11" Type="http://schemas.openxmlformats.org/officeDocument/2006/relationships/image" Target="../media/image25.png"/><Relationship Id="rId5" Type="http://schemas.openxmlformats.org/officeDocument/2006/relationships/image" Target="../media/image28.emf"/><Relationship Id="rId15" Type="http://schemas.openxmlformats.org/officeDocument/2006/relationships/image" Target="../media/image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hyperlink" Target="https://d0.awsstatic.com/whitepapers/Security/DDoS_White_Paper.pdf"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6.xml"/><Relationship Id="rId6" Type="http://schemas.openxmlformats.org/officeDocument/2006/relationships/image" Target="../media/image8.png"/><Relationship Id="rId5" Type="http://schemas.openxmlformats.org/officeDocument/2006/relationships/hyperlink" Target="https://aws.amazon.com/inspector/" TargetMode="Externa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8.xml"/><Relationship Id="rId6" Type="http://schemas.openxmlformats.org/officeDocument/2006/relationships/image" Target="../media/image8.png"/><Relationship Id="rId5" Type="http://schemas.openxmlformats.org/officeDocument/2006/relationships/hyperlink" Target="http://docs.aws.amazon.com/inspector/latest/userguide/inspector_findings.html" TargetMode="Externa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20.xml"/><Relationship Id="rId6" Type="http://schemas.openxmlformats.org/officeDocument/2006/relationships/image" Target="../media/image8.png"/><Relationship Id="rId5" Type="http://schemas.openxmlformats.org/officeDocument/2006/relationships/hyperlink" Target="https://aws.amazon.com/shield/" TargetMode="Externa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7.xml"/><Relationship Id="rId7" Type="http://schemas.openxmlformats.org/officeDocument/2006/relationships/image" Target="../media/image42.png"/><Relationship Id="rId2" Type="http://schemas.openxmlformats.org/officeDocument/2006/relationships/slideLayout" Target="../slideLayouts/slideLayout4.xml"/><Relationship Id="rId1" Type="http://schemas.openxmlformats.org/officeDocument/2006/relationships/tags" Target="../tags/tag2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9.png"/><Relationship Id="rId2" Type="http://schemas.openxmlformats.org/officeDocument/2006/relationships/slideLayout" Target="../slideLayouts/slideLayout4.xml"/><Relationship Id="rId1" Type="http://schemas.openxmlformats.org/officeDocument/2006/relationships/tags" Target="../tags/tag2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3.xml"/><Relationship Id="rId5" Type="http://schemas.openxmlformats.org/officeDocument/2006/relationships/image" Target="../media/image24.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hyperlink" Target="https://d1.awsstatic.com/whitepapers/KMS-Cryptographic-Details.pdf" TargetMode="External"/></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0.xml"/><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ags" Target="../tags/tag2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5.xml"/><Relationship Id="rId6" Type="http://schemas.openxmlformats.org/officeDocument/2006/relationships/image" Target="../media/image8.png"/><Relationship Id="rId5" Type="http://schemas.openxmlformats.org/officeDocument/2006/relationships/hyperlink" Target="https://aws.amazon.com/guardduty/" TargetMode="Externa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9.xml"/><Relationship Id="rId5" Type="http://schemas.openxmlformats.org/officeDocument/2006/relationships/image" Target="../media/image59.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2.xml"/><Relationship Id="rId6" Type="http://schemas.openxmlformats.org/officeDocument/2006/relationships/image" Target="../media/image8.png"/><Relationship Id="rId5" Type="http://schemas.openxmlformats.org/officeDocument/2006/relationships/hyperlink" Target="http://aws.amazon.com/cloudfront/custom-ssl-domains/" TargetMode="External"/><Relationship Id="rId4" Type="http://schemas.openxmlformats.org/officeDocument/2006/relationships/hyperlink" Target="https://dxxxxx.cloudfront.net/image.jpg"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3.xml"/><Relationship Id="rId5" Type="http://schemas.openxmlformats.org/officeDocument/2006/relationships/image" Target="../media/image8.png"/><Relationship Id="rId4" Type="http://schemas.openxmlformats.org/officeDocument/2006/relationships/hyperlink" Target="https://aws.amazon.com/cloudfront/custom-ssl-domain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5.xml"/><Relationship Id="rId5" Type="http://schemas.openxmlformats.org/officeDocument/2006/relationships/image" Target="../media/image8.png"/><Relationship Id="rId4" Type="http://schemas.openxmlformats.org/officeDocument/2006/relationships/hyperlink" Target="http://docs.aws.amazon.com/AmazonCloudFront/latest/DeveloperGuide/using-https-viewers-to-cloudfront.html"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36.xml"/><Relationship Id="rId5" Type="http://schemas.openxmlformats.org/officeDocument/2006/relationships/hyperlink" Target="http://docs.aws.amazon.com/AmazonCloudFront/latest/DeveloperGuide/private-content-creating-signed-url-custom-policy.html" TargetMode="External"/><Relationship Id="rId4" Type="http://schemas.openxmlformats.org/officeDocument/2006/relationships/hyperlink" Target="http://docs.aws.amazon.com/AmazonCloudFront/latest/DeveloperGuide/private-content-creating-signed-url-canned-policy.html"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7.xml"/><Relationship Id="rId5" Type="http://schemas.openxmlformats.org/officeDocument/2006/relationships/hyperlink" Target="http://docs.aws.amazon.com/AmazonCloudFront/latest/DeveloperGuide/private-content-restricting-access-to-s3.html#private-content-creating-oai-api" TargetMode="External"/><Relationship Id="rId4" Type="http://schemas.openxmlformats.org/officeDocument/2006/relationships/hyperlink" Target="http://docs.aws.amazon.com/AmazonCloudFront/latest/DeveloperGuide/private-content-restricting-access-to-s3.html#private-content-creating-oai-console"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8.xml"/><Relationship Id="rId5" Type="http://schemas.openxmlformats.org/officeDocument/2006/relationships/image" Target="../media/image8.png"/><Relationship Id="rId4" Type="http://schemas.openxmlformats.org/officeDocument/2006/relationships/hyperlink" Target="http://docs.aws.amazon.com/AmazonCloudFront/latest/DeveloperGuide/UsingWithIAM.html" TargetMode="Externa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71.gif"/><Relationship Id="rId3" Type="http://schemas.openxmlformats.org/officeDocument/2006/relationships/notesSlide" Target="../notesSlides/notesSlide36.xml"/><Relationship Id="rId7" Type="http://schemas.openxmlformats.org/officeDocument/2006/relationships/image" Target="../media/image66.png"/><Relationship Id="rId12" Type="http://schemas.openxmlformats.org/officeDocument/2006/relationships/image" Target="../media/image70.gif"/><Relationship Id="rId2" Type="http://schemas.openxmlformats.org/officeDocument/2006/relationships/slideLayout" Target="../slideLayouts/slideLayout4.xml"/><Relationship Id="rId1" Type="http://schemas.openxmlformats.org/officeDocument/2006/relationships/tags" Target="../tags/tag40.xml"/><Relationship Id="rId6" Type="http://schemas.openxmlformats.org/officeDocument/2006/relationships/image" Target="../media/image65.gif"/><Relationship Id="rId11" Type="http://schemas.openxmlformats.org/officeDocument/2006/relationships/image" Target="../media/image69.gif"/><Relationship Id="rId5" Type="http://schemas.openxmlformats.org/officeDocument/2006/relationships/image" Target="../media/image64.png"/><Relationship Id="rId10" Type="http://schemas.openxmlformats.org/officeDocument/2006/relationships/image" Target="../media/image68.gif"/><Relationship Id="rId4" Type="http://schemas.openxmlformats.org/officeDocument/2006/relationships/image" Target="../media/image63.png"/><Relationship Id="rId9" Type="http://schemas.openxmlformats.org/officeDocument/2006/relationships/image" Target="../media/image67.gif"/><Relationship Id="rId14" Type="http://schemas.openxmlformats.org/officeDocument/2006/relationships/image" Target="../media/image72.gif"/></Relationships>
</file>

<file path=ppt/slides/_rels/slide3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37.xml"/><Relationship Id="rId7" Type="http://schemas.openxmlformats.org/officeDocument/2006/relationships/image" Target="../media/image75.png"/><Relationship Id="rId2" Type="http://schemas.openxmlformats.org/officeDocument/2006/relationships/slideLayout" Target="../slideLayouts/slideLayout4.xml"/><Relationship Id="rId1" Type="http://schemas.openxmlformats.org/officeDocument/2006/relationships/tags" Target="../tags/tag41.xml"/><Relationship Id="rId6" Type="http://schemas.openxmlformats.org/officeDocument/2006/relationships/image" Target="../media/image10.png"/><Relationship Id="rId11" Type="http://schemas.openxmlformats.org/officeDocument/2006/relationships/image" Target="../media/image8.png"/><Relationship Id="rId5" Type="http://schemas.openxmlformats.org/officeDocument/2006/relationships/image" Target="../media/image74.emf"/><Relationship Id="rId10" Type="http://schemas.openxmlformats.org/officeDocument/2006/relationships/hyperlink" Target="https://aws.amazon.com/kms/" TargetMode="External"/><Relationship Id="rId4" Type="http://schemas.openxmlformats.org/officeDocument/2006/relationships/image" Target="../media/image73.emf"/><Relationship Id="rId9" Type="http://schemas.openxmlformats.org/officeDocument/2006/relationships/image" Target="../media/image69.gif"/></Relationships>
</file>

<file path=ppt/slides/_rels/slide38.xml.rels><?xml version="1.0" encoding="UTF-8" standalone="yes"?>
<Relationships xmlns="http://schemas.openxmlformats.org/package/2006/relationships"><Relationship Id="rId8" Type="http://schemas.openxmlformats.org/officeDocument/2006/relationships/image" Target="../media/image68.gif"/><Relationship Id="rId3" Type="http://schemas.openxmlformats.org/officeDocument/2006/relationships/notesSlide" Target="../notesSlides/notesSlide38.xml"/><Relationship Id="rId7" Type="http://schemas.openxmlformats.org/officeDocument/2006/relationships/image" Target="../media/image67.gif"/><Relationship Id="rId2" Type="http://schemas.openxmlformats.org/officeDocument/2006/relationships/slideLayout" Target="../slideLayouts/slideLayout4.xml"/><Relationship Id="rId1" Type="http://schemas.openxmlformats.org/officeDocument/2006/relationships/tags" Target="../tags/tag42.xml"/><Relationship Id="rId6" Type="http://schemas.openxmlformats.org/officeDocument/2006/relationships/image" Target="../media/image76.png"/><Relationship Id="rId5" Type="http://schemas.openxmlformats.org/officeDocument/2006/relationships/image" Target="../media/image65.gif"/><Relationship Id="rId10" Type="http://schemas.openxmlformats.org/officeDocument/2006/relationships/image" Target="../media/image22.png"/><Relationship Id="rId4" Type="http://schemas.openxmlformats.org/officeDocument/2006/relationships/image" Target="../media/image63.png"/><Relationship Id="rId9" Type="http://schemas.openxmlformats.org/officeDocument/2006/relationships/image" Target="../media/image69.gi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4.xml"/><Relationship Id="rId6" Type="http://schemas.openxmlformats.org/officeDocument/2006/relationships/image" Target="../media/image77.jpg"/><Relationship Id="rId5" Type="http://schemas.openxmlformats.org/officeDocument/2006/relationships/image" Target="../media/image8.png"/><Relationship Id="rId4" Type="http://schemas.openxmlformats.org/officeDocument/2006/relationships/hyperlink" Target="http://aws.amazon.com/kms/details/#integration" TargetMode="Externa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tags" Target="../tags/tag45.xml"/><Relationship Id="rId6" Type="http://schemas.openxmlformats.org/officeDocument/2006/relationships/hyperlink" Target="http://nvlpubs.nist.gov/nistpubs/Legacy/SP/nistspecialpublication800-38e.pdf" TargetMode="External"/><Relationship Id="rId5" Type="http://schemas.openxmlformats.org/officeDocument/2006/relationships/image" Target="../media/image78.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9.png"/><Relationship Id="rId2" Type="http://schemas.openxmlformats.org/officeDocument/2006/relationships/slideLayout" Target="../slideLayouts/slideLayout4.xml"/><Relationship Id="rId1" Type="http://schemas.openxmlformats.org/officeDocument/2006/relationships/tags" Target="../tags/tag46.xml"/><Relationship Id="rId6" Type="http://schemas.openxmlformats.org/officeDocument/2006/relationships/hyperlink" Target="https://en.wikipedia.org/wiki/Common_Criteria" TargetMode="External"/><Relationship Id="rId5" Type="http://schemas.openxmlformats.org/officeDocument/2006/relationships/hyperlink" Target="https://en.wikipedia.org/wiki/FIPS_140-2" TargetMode="External"/><Relationship Id="rId4" Type="http://schemas.openxmlformats.org/officeDocument/2006/relationships/hyperlink" Target="http://www.safenet-inc.com/data-encryption/hardware-security-modules-hsms/luna-hsms-key-management/luna-sa-network-hsm/" TargetMode="Externa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50.xml"/><Relationship Id="rId5" Type="http://schemas.openxmlformats.org/officeDocument/2006/relationships/image" Target="../media/image8.png"/><Relationship Id="rId4" Type="http://schemas.openxmlformats.org/officeDocument/2006/relationships/hyperlink" Target="https://aws.amazon.com/whitepapers/"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51.xml"/><Relationship Id="rId5" Type="http://schemas.openxmlformats.org/officeDocument/2006/relationships/image" Target="../media/image8.png"/><Relationship Id="rId4" Type="http://schemas.openxmlformats.org/officeDocument/2006/relationships/hyperlink" Target="https://docs.aws.amazon.com/AmazonS3/latest/dev/serv-side-encryption.html"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7.png"/><Relationship Id="rId3" Type="http://schemas.openxmlformats.org/officeDocument/2006/relationships/notesSlide" Target="../notesSlides/notesSlide48.xml"/><Relationship Id="rId7" Type="http://schemas.openxmlformats.org/officeDocument/2006/relationships/image" Target="../media/image82.png"/><Relationship Id="rId12" Type="http://schemas.openxmlformats.org/officeDocument/2006/relationships/image" Target="../media/image86.png"/><Relationship Id="rId2" Type="http://schemas.openxmlformats.org/officeDocument/2006/relationships/slideLayout" Target="../slideLayouts/slideLayout4.xml"/><Relationship Id="rId1" Type="http://schemas.openxmlformats.org/officeDocument/2006/relationships/tags" Target="../tags/tag52.xml"/><Relationship Id="rId6" Type="http://schemas.openxmlformats.org/officeDocument/2006/relationships/image" Target="../media/image81.emf"/><Relationship Id="rId11" Type="http://schemas.openxmlformats.org/officeDocument/2006/relationships/image" Target="../media/image85.emf"/><Relationship Id="rId5" Type="http://schemas.openxmlformats.org/officeDocument/2006/relationships/image" Target="../media/image80.emf"/><Relationship Id="rId10" Type="http://schemas.openxmlformats.org/officeDocument/2006/relationships/image" Target="../media/image84.png"/><Relationship Id="rId4" Type="http://schemas.openxmlformats.org/officeDocument/2006/relationships/image" Target="../media/image74.emf"/><Relationship Id="rId9" Type="http://schemas.openxmlformats.org/officeDocument/2006/relationships/image" Target="../media/image63.png"/><Relationship Id="rId1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5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56.xml"/><Relationship Id="rId5" Type="http://schemas.openxmlformats.org/officeDocument/2006/relationships/image" Target="../media/image8.png"/><Relationship Id="rId4" Type="http://schemas.openxmlformats.org/officeDocument/2006/relationships/hyperlink" Target="https://aws.amazon.com/directoryservice/" TargetMode="Externa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57.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58.xml"/><Relationship Id="rId5" Type="http://schemas.openxmlformats.org/officeDocument/2006/relationships/image" Target="../media/image8.png"/><Relationship Id="rId4" Type="http://schemas.openxmlformats.org/officeDocument/2006/relationships/hyperlink" Target="https://docs.aws.amazon.com/STS/latest/APIReference/Welcome.html" TargetMode="Externa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59.xml"/></Relationships>
</file>

<file path=ppt/slides/_rels/slide5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95.png"/><Relationship Id="rId3" Type="http://schemas.openxmlformats.org/officeDocument/2006/relationships/notesSlide" Target="../notesSlides/notesSlide56.xml"/><Relationship Id="rId7" Type="http://schemas.openxmlformats.org/officeDocument/2006/relationships/image" Target="../media/image84.png"/><Relationship Id="rId12" Type="http://schemas.openxmlformats.org/officeDocument/2006/relationships/image" Target="../media/image94.png"/><Relationship Id="rId17" Type="http://schemas.openxmlformats.org/officeDocument/2006/relationships/image" Target="../media/image36.png"/><Relationship Id="rId2" Type="http://schemas.openxmlformats.org/officeDocument/2006/relationships/slideLayout" Target="../slideLayouts/slideLayout4.xml"/><Relationship Id="rId16" Type="http://schemas.openxmlformats.org/officeDocument/2006/relationships/image" Target="../media/image8.png"/><Relationship Id="rId1" Type="http://schemas.openxmlformats.org/officeDocument/2006/relationships/tags" Target="../tags/tag60.xml"/><Relationship Id="rId6" Type="http://schemas.openxmlformats.org/officeDocument/2006/relationships/image" Target="../media/image90.png"/><Relationship Id="rId11" Type="http://schemas.openxmlformats.org/officeDocument/2006/relationships/image" Target="../media/image93.png"/><Relationship Id="rId5" Type="http://schemas.openxmlformats.org/officeDocument/2006/relationships/image" Target="../media/image89.png"/><Relationship Id="rId15" Type="http://schemas.openxmlformats.org/officeDocument/2006/relationships/hyperlink" Target="http://aws.amazon.com/code/1288653099190193" TargetMode="External"/><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6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62.xml"/></Relationships>
</file>

<file path=ppt/slides/_rels/slide5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59.xml"/><Relationship Id="rId7" Type="http://schemas.openxmlformats.org/officeDocument/2006/relationships/image" Target="../media/image84.png"/><Relationship Id="rId2" Type="http://schemas.openxmlformats.org/officeDocument/2006/relationships/slideLayout" Target="../slideLayouts/slideLayout4.xml"/><Relationship Id="rId1" Type="http://schemas.openxmlformats.org/officeDocument/2006/relationships/tags" Target="../tags/tag63.xml"/><Relationship Id="rId6" Type="http://schemas.openxmlformats.org/officeDocument/2006/relationships/image" Target="../media/image93.png"/><Relationship Id="rId11" Type="http://schemas.openxmlformats.org/officeDocument/2006/relationships/image" Target="../media/image36.png"/><Relationship Id="rId5" Type="http://schemas.openxmlformats.org/officeDocument/2006/relationships/image" Target="../media/image86.png"/><Relationship Id="rId10" Type="http://schemas.openxmlformats.org/officeDocument/2006/relationships/image" Target="../media/image89.png"/><Relationship Id="rId4" Type="http://schemas.openxmlformats.org/officeDocument/2006/relationships/image" Target="../media/image96.png"/><Relationship Id="rId9"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0.xml"/><Relationship Id="rId5" Type="http://schemas.openxmlformats.org/officeDocument/2006/relationships/image" Target="../media/image9.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tags" Target="../tags/tag64.xml"/><Relationship Id="rId5" Type="http://schemas.openxmlformats.org/officeDocument/2006/relationships/image" Target="../media/image8.png"/><Relationship Id="rId4" Type="http://schemas.openxmlformats.org/officeDocument/2006/relationships/hyperlink" Target="https://aws.amazon.com/identity/federation/"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61.xml"/><Relationship Id="rId7" Type="http://schemas.openxmlformats.org/officeDocument/2006/relationships/image" Target="../media/image99.png"/><Relationship Id="rId2" Type="http://schemas.openxmlformats.org/officeDocument/2006/relationships/slideLayout" Target="../slideLayouts/slideLayout4.xml"/><Relationship Id="rId1" Type="http://schemas.openxmlformats.org/officeDocument/2006/relationships/tags" Target="../tags/tag65.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36.png"/><Relationship Id="rId4" Type="http://schemas.openxmlformats.org/officeDocument/2006/relationships/image" Target="../media/image91.png"/><Relationship Id="rId9"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tags" Target="../tags/tag67.xml"/></Relationships>
</file>

<file path=ppt/slides/_rels/slide6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02.png"/><Relationship Id="rId18" Type="http://schemas.openxmlformats.org/officeDocument/2006/relationships/image" Target="../media/image95.png"/><Relationship Id="rId3" Type="http://schemas.openxmlformats.org/officeDocument/2006/relationships/notesSlide" Target="../notesSlides/notesSlide64.xml"/><Relationship Id="rId7" Type="http://schemas.openxmlformats.org/officeDocument/2006/relationships/image" Target="../media/image17.png"/><Relationship Id="rId12" Type="http://schemas.openxmlformats.org/officeDocument/2006/relationships/image" Target="../media/image101.png"/><Relationship Id="rId17" Type="http://schemas.openxmlformats.org/officeDocument/2006/relationships/image" Target="../media/image33.png"/><Relationship Id="rId2" Type="http://schemas.openxmlformats.org/officeDocument/2006/relationships/slideLayout" Target="../slideLayouts/slideLayout4.xml"/><Relationship Id="rId16" Type="http://schemas.openxmlformats.org/officeDocument/2006/relationships/image" Target="../media/image28.emf"/><Relationship Id="rId1" Type="http://schemas.openxmlformats.org/officeDocument/2006/relationships/tags" Target="../tags/tag68.xml"/><Relationship Id="rId6" Type="http://schemas.openxmlformats.org/officeDocument/2006/relationships/image" Target="../media/image32.png"/><Relationship Id="rId11" Type="http://schemas.openxmlformats.org/officeDocument/2006/relationships/image" Target="../media/image100.png"/><Relationship Id="rId5" Type="http://schemas.openxmlformats.org/officeDocument/2006/relationships/image" Target="../media/image31.png"/><Relationship Id="rId15" Type="http://schemas.openxmlformats.org/officeDocument/2006/relationships/image" Target="../media/image104.png"/><Relationship Id="rId10" Type="http://schemas.openxmlformats.org/officeDocument/2006/relationships/image" Target="../media/image90.png"/><Relationship Id="rId19"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81.emf"/><Relationship Id="rId14" Type="http://schemas.openxmlformats.org/officeDocument/2006/relationships/image" Target="../media/image103.png"/></Relationships>
</file>

<file path=ppt/slides/_rels/slide6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02.png"/><Relationship Id="rId18" Type="http://schemas.openxmlformats.org/officeDocument/2006/relationships/image" Target="../media/image14.emf"/><Relationship Id="rId3" Type="http://schemas.openxmlformats.org/officeDocument/2006/relationships/notesSlide" Target="../notesSlides/notesSlide65.xml"/><Relationship Id="rId7" Type="http://schemas.openxmlformats.org/officeDocument/2006/relationships/image" Target="../media/image17.png"/><Relationship Id="rId12" Type="http://schemas.openxmlformats.org/officeDocument/2006/relationships/image" Target="../media/image101.png"/><Relationship Id="rId17" Type="http://schemas.openxmlformats.org/officeDocument/2006/relationships/image" Target="../media/image33.png"/><Relationship Id="rId2" Type="http://schemas.openxmlformats.org/officeDocument/2006/relationships/slideLayout" Target="../slideLayouts/slideLayout4.xml"/><Relationship Id="rId16" Type="http://schemas.openxmlformats.org/officeDocument/2006/relationships/image" Target="../media/image28.emf"/><Relationship Id="rId20" Type="http://schemas.openxmlformats.org/officeDocument/2006/relationships/image" Target="../media/image36.png"/><Relationship Id="rId1" Type="http://schemas.openxmlformats.org/officeDocument/2006/relationships/tags" Target="../tags/tag69.xml"/><Relationship Id="rId6" Type="http://schemas.openxmlformats.org/officeDocument/2006/relationships/image" Target="../media/image32.png"/><Relationship Id="rId11" Type="http://schemas.openxmlformats.org/officeDocument/2006/relationships/image" Target="../media/image100.png"/><Relationship Id="rId5" Type="http://schemas.openxmlformats.org/officeDocument/2006/relationships/image" Target="../media/image31.png"/><Relationship Id="rId15" Type="http://schemas.openxmlformats.org/officeDocument/2006/relationships/image" Target="../media/image104.png"/><Relationship Id="rId10" Type="http://schemas.openxmlformats.org/officeDocument/2006/relationships/image" Target="../media/image90.png"/><Relationship Id="rId19" Type="http://schemas.openxmlformats.org/officeDocument/2006/relationships/image" Target="../media/image95.png"/><Relationship Id="rId4" Type="http://schemas.openxmlformats.org/officeDocument/2006/relationships/image" Target="../media/image30.png"/><Relationship Id="rId9" Type="http://schemas.openxmlformats.org/officeDocument/2006/relationships/image" Target="../media/image81.emf"/><Relationship Id="rId14" Type="http://schemas.openxmlformats.org/officeDocument/2006/relationships/image" Target="../media/image103.png"/></Relationships>
</file>

<file path=ppt/slides/_rels/slide66.xml.rels><?xml version="1.0" encoding="UTF-8" standalone="yes"?>
<Relationships xmlns="http://schemas.openxmlformats.org/package/2006/relationships"><Relationship Id="rId8" Type="http://schemas.openxmlformats.org/officeDocument/2006/relationships/hyperlink" Target="https://aws.amazon.com/whitepapers/aws-security-best-practices/" TargetMode="External"/><Relationship Id="rId3" Type="http://schemas.openxmlformats.org/officeDocument/2006/relationships/notesSlide" Target="../notesSlides/notesSlide66.xml"/><Relationship Id="rId7" Type="http://schemas.openxmlformats.org/officeDocument/2006/relationships/hyperlink" Target="https://d0.awsstatic.com/whitepapers/Security/AWS%20Security%20Whitepaper.pdf" TargetMode="External"/><Relationship Id="rId2" Type="http://schemas.openxmlformats.org/officeDocument/2006/relationships/slideLayout" Target="../slideLayouts/slideLayout4.xml"/><Relationship Id="rId1" Type="http://schemas.openxmlformats.org/officeDocument/2006/relationships/tags" Target="../tags/tag70.xml"/><Relationship Id="rId6" Type="http://schemas.openxmlformats.org/officeDocument/2006/relationships/hyperlink" Target="http://blogs.aws.amazon.com/security/" TargetMode="External"/><Relationship Id="rId11" Type="http://schemas.openxmlformats.org/officeDocument/2006/relationships/hyperlink" Target="https://www.youtube.com/watch?list=PLhr1KZpdzukeYKFGZtFZehwnR5rzeICoo&amp;v=U632-ND7dKQ&amp;feature=player_detailpage" TargetMode="External"/><Relationship Id="rId5" Type="http://schemas.openxmlformats.org/officeDocument/2006/relationships/hyperlink" Target="https://aws.amazon.com/compliance/" TargetMode="External"/><Relationship Id="rId10" Type="http://schemas.openxmlformats.org/officeDocument/2006/relationships/hyperlink" Target="https://www.youtube.com/watch?feature=player_embedded&amp;v=OEK7mHn4JLs" TargetMode="External"/><Relationship Id="rId4" Type="http://schemas.openxmlformats.org/officeDocument/2006/relationships/hyperlink" Target="http://aws.amazon.com/security/" TargetMode="External"/><Relationship Id="rId9" Type="http://schemas.openxmlformats.org/officeDocument/2006/relationships/hyperlink" Target="https://d0.awsstatic.com/whitepapers/compliance/AWS_Risk_and_Compliance_Whitepaper.pdf" TargetMode="Externa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tags" Target="../tags/tag72.xml"/><Relationship Id="rId5" Type="http://schemas.openxmlformats.org/officeDocument/2006/relationships/image" Target="../media/image6.png"/><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4.xml"/><Relationship Id="rId1" Type="http://schemas.openxmlformats.org/officeDocument/2006/relationships/tags" Target="../tags/tag73.xml"/><Relationship Id="rId5" Type="http://schemas.openxmlformats.org/officeDocument/2006/relationships/image" Target="../media/image6.png"/><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notesSlide" Target="../notesSlides/notesSlide7.xml"/><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slideLayout" Target="../slideLayouts/slideLayout4.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tags" Target="../tags/tag1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tags" Target="../tags/tag74.xml"/><Relationship Id="rId5" Type="http://schemas.openxmlformats.org/officeDocument/2006/relationships/image" Target="../media/image6.png"/><Relationship Id="rId4" Type="http://schemas.openxmlformats.org/officeDocument/2006/relationships/image" Target="../media/image105.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tags" Target="../tags/tag75.xml"/><Relationship Id="rId5" Type="http://schemas.openxmlformats.org/officeDocument/2006/relationships/image" Target="../media/image6.png"/><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4.xml"/><Relationship Id="rId1" Type="http://schemas.openxmlformats.org/officeDocument/2006/relationships/tags" Target="../tags/tag76.xml"/><Relationship Id="rId5" Type="http://schemas.openxmlformats.org/officeDocument/2006/relationships/image" Target="../media/image6.png"/><Relationship Id="rId4" Type="http://schemas.openxmlformats.org/officeDocument/2006/relationships/image" Target="../media/image105.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tags" Target="../tags/tag77.xml"/><Relationship Id="rId5" Type="http://schemas.openxmlformats.org/officeDocument/2006/relationships/image" Target="../media/image6.png"/><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4.xml"/><Relationship Id="rId1" Type="http://schemas.openxmlformats.org/officeDocument/2006/relationships/tags" Target="../tags/tag78.xml"/><Relationship Id="rId5" Type="http://schemas.openxmlformats.org/officeDocument/2006/relationships/image" Target="../media/image6.png"/><Relationship Id="rId4" Type="http://schemas.openxmlformats.org/officeDocument/2006/relationships/image" Target="../media/image105.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4.xml"/><Relationship Id="rId1" Type="http://schemas.openxmlformats.org/officeDocument/2006/relationships/tags" Target="../tags/tag79.xml"/><Relationship Id="rId5" Type="http://schemas.openxmlformats.org/officeDocument/2006/relationships/image" Target="../media/image6.png"/><Relationship Id="rId4" Type="http://schemas.openxmlformats.org/officeDocument/2006/relationships/image" Target="../media/image105.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4.xml"/><Relationship Id="rId1" Type="http://schemas.openxmlformats.org/officeDocument/2006/relationships/tags" Target="../tags/tag80.xml"/><Relationship Id="rId5" Type="http://schemas.openxmlformats.org/officeDocument/2006/relationships/image" Target="../media/image6.png"/><Relationship Id="rId4" Type="http://schemas.openxmlformats.org/officeDocument/2006/relationships/image" Target="../media/image105.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4.xml"/><Relationship Id="rId1" Type="http://schemas.openxmlformats.org/officeDocument/2006/relationships/tags" Target="../tags/tag81.xml"/><Relationship Id="rId5" Type="http://schemas.openxmlformats.org/officeDocument/2006/relationships/image" Target="../media/image105.PNG"/><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6.xml"/><Relationship Id="rId1" Type="http://schemas.openxmlformats.org/officeDocument/2006/relationships/tags" Target="../tags/tag82.xml"/><Relationship Id="rId6" Type="http://schemas.openxmlformats.org/officeDocument/2006/relationships/image" Target="../media/image107.png"/><Relationship Id="rId5" Type="http://schemas.openxmlformats.org/officeDocument/2006/relationships/image" Target="../media/image106.gif"/><Relationship Id="rId4" Type="http://schemas.openxmlformats.org/officeDocument/2006/relationships/image" Target="../media/image6.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tags" Target="../tags/tag83.xml"/><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6.xml"/><Relationship Id="rId1" Type="http://schemas.openxmlformats.org/officeDocument/2006/relationships/tags" Target="../tags/tag84.xml"/><Relationship Id="rId5" Type="http://schemas.openxmlformats.org/officeDocument/2006/relationships/image" Target="../media/image106.gif"/><Relationship Id="rId4" Type="http://schemas.openxmlformats.org/officeDocument/2006/relationships/image" Target="../media/image6.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3.xml"/><Relationship Id="rId5" Type="http://schemas.openxmlformats.org/officeDocument/2006/relationships/image" Target="../media/image8.png"/><Relationship Id="rId4" Type="http://schemas.openxmlformats.org/officeDocument/2006/relationships/hyperlink" Target="http://www.slideshare.net/AmazonWebServices/ddos-resiliency-with-amazon-web-services-sec305-aws-reinvent-201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386072" y="1784195"/>
            <a:ext cx="6799578" cy="2587081"/>
          </a:xfrm>
        </p:spPr>
        <p:txBody>
          <a:bodyPr/>
          <a:lstStyle/>
          <a:p>
            <a:r>
              <a:rPr lang="en-US" sz="4800" dirty="0"/>
              <a:t> </a:t>
            </a:r>
            <a:br>
              <a:rPr lang="en-US" sz="4800" dirty="0"/>
            </a:br>
            <a:br>
              <a:rPr lang="en-US" sz="4800" dirty="0"/>
            </a:br>
            <a:r>
              <a:rPr lang="en-US" sz="4800" dirty="0"/>
              <a:t>Module 10:                                                  Well-Architected </a:t>
            </a:r>
            <a:br>
              <a:rPr lang="en-US" sz="4800" dirty="0"/>
            </a:br>
            <a:r>
              <a:rPr lang="en-US" sz="4800" dirty="0"/>
              <a:t>Pillar 2: Security</a:t>
            </a:r>
          </a:p>
        </p:txBody>
      </p:sp>
    </p:spTree>
    <p:custDataLst>
      <p:tags r:id="rId1"/>
    </p:custDataLst>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DDoS</a:t>
            </a:r>
            <a:r>
              <a:rPr lang="en-US" dirty="0"/>
              <a:t> Protection</a:t>
            </a:r>
          </a:p>
        </p:txBody>
      </p:sp>
      <p:sp>
        <p:nvSpPr>
          <p:cNvPr id="3" name="Content Placeholder 2"/>
          <p:cNvSpPr>
            <a:spLocks noGrp="1"/>
          </p:cNvSpPr>
          <p:nvPr>
            <p:ph idx="1"/>
          </p:nvPr>
        </p:nvSpPr>
        <p:spPr/>
        <p:txBody>
          <a:bodyPr>
            <a:normAutofit/>
          </a:bodyPr>
          <a:lstStyle/>
          <a:p>
            <a:pPr marL="0" lvl="1" indent="0">
              <a:buNone/>
            </a:pPr>
            <a:r>
              <a:rPr lang="en-US" dirty="0"/>
              <a:t>Protecting against attacks is a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shared responsibility </a:t>
            </a:r>
            <a:r>
              <a:rPr lang="en-US" dirty="0"/>
              <a:t>between AWS and you. </a:t>
            </a:r>
          </a:p>
          <a:p>
            <a:endParaRPr lang="en-US" dirty="0"/>
          </a:p>
        </p:txBody>
      </p:sp>
      <p:sp>
        <p:nvSpPr>
          <p:cNvPr id="6" name="Freeform 5"/>
          <p:cNvSpPr/>
          <p:nvPr/>
        </p:nvSpPr>
        <p:spPr>
          <a:xfrm>
            <a:off x="1133691" y="2014338"/>
            <a:ext cx="4621680" cy="691200"/>
          </a:xfrm>
          <a:custGeom>
            <a:avLst/>
            <a:gdLst>
              <a:gd name="connsiteX0" fmla="*/ 0 w 3466260"/>
              <a:gd name="connsiteY0" fmla="*/ 0 h 518400"/>
              <a:gd name="connsiteX1" fmla="*/ 3466260 w 3466260"/>
              <a:gd name="connsiteY1" fmla="*/ 0 h 518400"/>
              <a:gd name="connsiteX2" fmla="*/ 3466260 w 3466260"/>
              <a:gd name="connsiteY2" fmla="*/ 518400 h 518400"/>
              <a:gd name="connsiteX3" fmla="*/ 0 w 3466260"/>
              <a:gd name="connsiteY3" fmla="*/ 518400 h 518400"/>
              <a:gd name="connsiteX4" fmla="*/ 0 w 3466260"/>
              <a:gd name="connsiteY4" fmla="*/ 0 h 51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6260" h="518400">
                <a:moveTo>
                  <a:pt x="0" y="0"/>
                </a:moveTo>
                <a:lnTo>
                  <a:pt x="3466260" y="0"/>
                </a:lnTo>
                <a:lnTo>
                  <a:pt x="3466260" y="518400"/>
                </a:lnTo>
                <a:lnTo>
                  <a:pt x="0" y="518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773">
              <a:lnSpc>
                <a:spcPct val="90000"/>
              </a:lnSpc>
              <a:spcBef>
                <a:spcPct val="0"/>
              </a:spcBef>
              <a:spcAft>
                <a:spcPct val="35000"/>
              </a:spcAft>
            </a:pPr>
            <a:r>
              <a:rPr lang="en-US" sz="2000" b="1" dirty="0">
                <a:latin typeface="Amazon Ember" panose="020B0603020204020204" pitchFamily="34" charset="0"/>
                <a:ea typeface="Amazon Ember" panose="020B0603020204020204" pitchFamily="34" charset="0"/>
                <a:cs typeface="Amazon Ember" panose="020B0603020204020204" pitchFamily="34" charset="0"/>
              </a:rPr>
              <a:t>AWS</a:t>
            </a:r>
          </a:p>
        </p:txBody>
      </p:sp>
      <p:sp>
        <p:nvSpPr>
          <p:cNvPr id="7" name="Freeform 6"/>
          <p:cNvSpPr/>
          <p:nvPr/>
        </p:nvSpPr>
        <p:spPr>
          <a:xfrm>
            <a:off x="1133691" y="2705538"/>
            <a:ext cx="4621680" cy="3508189"/>
          </a:xfrm>
          <a:custGeom>
            <a:avLst/>
            <a:gdLst>
              <a:gd name="connsiteX0" fmla="*/ 0 w 3466260"/>
              <a:gd name="connsiteY0" fmla="*/ 0 h 2887396"/>
              <a:gd name="connsiteX1" fmla="*/ 3466260 w 3466260"/>
              <a:gd name="connsiteY1" fmla="*/ 0 h 2887396"/>
              <a:gd name="connsiteX2" fmla="*/ 3466260 w 3466260"/>
              <a:gd name="connsiteY2" fmla="*/ 2887396 h 2887396"/>
              <a:gd name="connsiteX3" fmla="*/ 0 w 3466260"/>
              <a:gd name="connsiteY3" fmla="*/ 2887396 h 2887396"/>
              <a:gd name="connsiteX4" fmla="*/ 0 w 3466260"/>
              <a:gd name="connsiteY4" fmla="*/ 0 h 288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6260" h="2887396">
                <a:moveTo>
                  <a:pt x="0" y="0"/>
                </a:moveTo>
                <a:lnTo>
                  <a:pt x="3466260" y="0"/>
                </a:lnTo>
                <a:lnTo>
                  <a:pt x="3466260" y="2887396"/>
                </a:lnTo>
                <a:lnTo>
                  <a:pt x="0" y="2887396"/>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128016" rIns="170688" bIns="192024" numCol="1" spcCol="1270" anchor="t" anchorCtr="0">
            <a:noAutofit/>
          </a:bodyPr>
          <a:lstStyle/>
          <a:p>
            <a:pPr marL="228594" lvl="1" indent="-228594" defTabSz="1066773">
              <a:spcBef>
                <a:spcPts val="1600"/>
              </a:spcBef>
              <a:spcAft>
                <a:spcPct val="15000"/>
              </a:spcAft>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API endpoints are hosted on large, Internet-scale, world-class infrastructure.</a:t>
            </a:r>
          </a:p>
          <a:p>
            <a:pPr marL="228594" lvl="1" indent="-228594" defTabSz="1066773">
              <a:spcBef>
                <a:spcPts val="1600"/>
              </a:spcBef>
              <a:spcAft>
                <a:spcPct val="15000"/>
              </a:spcAft>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Proprietary DDoS mitigation techniques are used.</a:t>
            </a:r>
          </a:p>
          <a:p>
            <a:pPr marL="228594" lvl="1" indent="-228594" defTabSz="1066773">
              <a:spcBef>
                <a:spcPts val="1600"/>
              </a:spcBef>
              <a:spcAft>
                <a:spcPct val="15000"/>
              </a:spcAft>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networks are multi-homed across a number of providers to achieve Internet access diversity.</a:t>
            </a:r>
          </a:p>
        </p:txBody>
      </p:sp>
      <p:sp>
        <p:nvSpPr>
          <p:cNvPr id="8" name="Freeform 7"/>
          <p:cNvSpPr/>
          <p:nvPr/>
        </p:nvSpPr>
        <p:spPr>
          <a:xfrm>
            <a:off x="6402405" y="2014338"/>
            <a:ext cx="4621680" cy="691200"/>
          </a:xfrm>
          <a:custGeom>
            <a:avLst/>
            <a:gdLst>
              <a:gd name="connsiteX0" fmla="*/ 0 w 3466260"/>
              <a:gd name="connsiteY0" fmla="*/ 0 h 518400"/>
              <a:gd name="connsiteX1" fmla="*/ 3466260 w 3466260"/>
              <a:gd name="connsiteY1" fmla="*/ 0 h 518400"/>
              <a:gd name="connsiteX2" fmla="*/ 3466260 w 3466260"/>
              <a:gd name="connsiteY2" fmla="*/ 518400 h 518400"/>
              <a:gd name="connsiteX3" fmla="*/ 0 w 3466260"/>
              <a:gd name="connsiteY3" fmla="*/ 518400 h 518400"/>
              <a:gd name="connsiteX4" fmla="*/ 0 w 3466260"/>
              <a:gd name="connsiteY4" fmla="*/ 0 h 51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6260" h="518400">
                <a:moveTo>
                  <a:pt x="0" y="0"/>
                </a:moveTo>
                <a:lnTo>
                  <a:pt x="3466260" y="0"/>
                </a:lnTo>
                <a:lnTo>
                  <a:pt x="3466260" y="518400"/>
                </a:lnTo>
                <a:lnTo>
                  <a:pt x="0" y="518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773">
              <a:lnSpc>
                <a:spcPct val="90000"/>
              </a:lnSpc>
              <a:spcBef>
                <a:spcPct val="0"/>
              </a:spcBef>
              <a:spcAft>
                <a:spcPct val="35000"/>
              </a:spcAft>
            </a:pPr>
            <a:r>
              <a:rPr lang="en-US" sz="2000" b="1" dirty="0">
                <a:latin typeface="Amazon Ember" panose="020B0603020204020204" pitchFamily="34" charset="0"/>
                <a:ea typeface="Amazon Ember" panose="020B0603020204020204" pitchFamily="34" charset="0"/>
                <a:cs typeface="Amazon Ember" panose="020B0603020204020204" pitchFamily="34" charset="0"/>
              </a:rPr>
              <a:t>Customer</a:t>
            </a:r>
          </a:p>
        </p:txBody>
      </p:sp>
      <p:sp>
        <p:nvSpPr>
          <p:cNvPr id="9" name="Freeform 8"/>
          <p:cNvSpPr/>
          <p:nvPr/>
        </p:nvSpPr>
        <p:spPr>
          <a:xfrm>
            <a:off x="6402405" y="2705538"/>
            <a:ext cx="4621680" cy="3508189"/>
          </a:xfrm>
          <a:custGeom>
            <a:avLst/>
            <a:gdLst>
              <a:gd name="connsiteX0" fmla="*/ 0 w 3466260"/>
              <a:gd name="connsiteY0" fmla="*/ 0 h 2887396"/>
              <a:gd name="connsiteX1" fmla="*/ 3466260 w 3466260"/>
              <a:gd name="connsiteY1" fmla="*/ 0 h 2887396"/>
              <a:gd name="connsiteX2" fmla="*/ 3466260 w 3466260"/>
              <a:gd name="connsiteY2" fmla="*/ 2887396 h 2887396"/>
              <a:gd name="connsiteX3" fmla="*/ 0 w 3466260"/>
              <a:gd name="connsiteY3" fmla="*/ 2887396 h 2887396"/>
              <a:gd name="connsiteX4" fmla="*/ 0 w 3466260"/>
              <a:gd name="connsiteY4" fmla="*/ 0 h 288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6260" h="2887396">
                <a:moveTo>
                  <a:pt x="0" y="0"/>
                </a:moveTo>
                <a:lnTo>
                  <a:pt x="3466260" y="0"/>
                </a:lnTo>
                <a:lnTo>
                  <a:pt x="3466260" y="2887396"/>
                </a:lnTo>
                <a:lnTo>
                  <a:pt x="0" y="2887396"/>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128016" rIns="170688" bIns="192024" numCol="1" spcCol="1270" anchor="t" anchorCtr="0">
            <a:noAutofit/>
          </a:bodyPr>
          <a:lstStyle/>
          <a:p>
            <a:pPr marL="228594" lvl="1" indent="-228594" defTabSz="1066773">
              <a:lnSpc>
                <a:spcPct val="90000"/>
              </a:lnSpc>
              <a:spcBef>
                <a:spcPts val="1600"/>
              </a:spcBef>
              <a:spcAft>
                <a:spcPct val="15000"/>
              </a:spcAft>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Front your application with AWS Services</a:t>
            </a:r>
          </a:p>
          <a:p>
            <a:pPr marL="228594" lvl="1" indent="-228594" defTabSz="1066773">
              <a:lnSpc>
                <a:spcPct val="90000"/>
              </a:lnSpc>
              <a:spcBef>
                <a:spcPts val="1600"/>
              </a:spcBef>
              <a:spcAft>
                <a:spcPct val="15000"/>
              </a:spcAft>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Safeguard exposed resources</a:t>
            </a:r>
          </a:p>
          <a:p>
            <a:pPr marL="228594" lvl="1" indent="-228594" defTabSz="1066773">
              <a:lnSpc>
                <a:spcPct val="90000"/>
              </a:lnSpc>
              <a:spcBef>
                <a:spcPts val="1600"/>
              </a:spcBef>
              <a:spcAft>
                <a:spcPct val="15000"/>
              </a:spcAft>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Minimize the attack surface</a:t>
            </a:r>
          </a:p>
          <a:p>
            <a:pPr marL="228594" lvl="1" indent="-228594" defTabSz="1066773">
              <a:lnSpc>
                <a:spcPct val="90000"/>
              </a:lnSpc>
              <a:spcBef>
                <a:spcPts val="1600"/>
              </a:spcBef>
              <a:spcAft>
                <a:spcPct val="15000"/>
              </a:spcAft>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Evaluate soft limits and request increases ahead of time</a:t>
            </a:r>
          </a:p>
          <a:p>
            <a:pPr marL="228594" lvl="1" indent="-228594" defTabSz="1066773">
              <a:lnSpc>
                <a:spcPct val="90000"/>
              </a:lnSpc>
              <a:spcBef>
                <a:spcPts val="1600"/>
              </a:spcBef>
              <a:spcAft>
                <a:spcPct val="15000"/>
              </a:spcAft>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Learn normal behavior</a:t>
            </a:r>
          </a:p>
          <a:p>
            <a:pPr marL="228594" lvl="1" indent="-228594" defTabSz="1066773">
              <a:lnSpc>
                <a:spcPct val="90000"/>
              </a:lnSpc>
              <a:spcBef>
                <a:spcPts val="1600"/>
              </a:spcBef>
              <a:spcAft>
                <a:spcPct val="15000"/>
              </a:spcAft>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Create a plan for attacks</a:t>
            </a:r>
          </a:p>
          <a:p>
            <a:pPr marL="228594" lvl="1" indent="-228594" defTabSz="1066773">
              <a:lnSpc>
                <a:spcPct val="90000"/>
              </a:lnSpc>
              <a:spcBef>
                <a:spcPct val="0"/>
              </a:spcBef>
              <a:spcAft>
                <a:spcPct val="15000"/>
              </a:spcAft>
              <a:buChar cha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0" name="Picture 9">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877132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84"/>
          <p:cNvSpPr>
            <a:spLocks noGrp="1"/>
          </p:cNvSpPr>
          <p:nvPr>
            <p:ph type="title"/>
          </p:nvPr>
        </p:nvSpPr>
        <p:spPr/>
        <p:txBody>
          <a:bodyPr>
            <a:normAutofit/>
          </a:bodyPr>
          <a:lstStyle/>
          <a:p>
            <a:r>
              <a:rPr lang="en-US" dirty="0"/>
              <a:t>DDoS Mitigation Example</a:t>
            </a:r>
          </a:p>
        </p:txBody>
      </p:sp>
      <p:sp>
        <p:nvSpPr>
          <p:cNvPr id="79" name="Rounded Rectangle 78" descr=" 7"/>
          <p:cNvSpPr/>
          <p:nvPr/>
        </p:nvSpPr>
        <p:spPr>
          <a:xfrm>
            <a:off x="2241600" y="1469264"/>
            <a:ext cx="9213537" cy="4859672"/>
          </a:xfrm>
          <a:prstGeom prst="roundRect">
            <a:avLst>
              <a:gd name="adj" fmla="val 9818"/>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0" name="Rounded Rectangle 79" descr=" 8"/>
          <p:cNvSpPr/>
          <p:nvPr/>
        </p:nvSpPr>
        <p:spPr>
          <a:xfrm>
            <a:off x="2241601" y="1469264"/>
            <a:ext cx="9213536" cy="4859672"/>
          </a:xfrm>
          <a:prstGeom prst="roundRect">
            <a:avLst>
              <a:gd name="adj" fmla="val 9818"/>
            </a:avLst>
          </a:prstGeom>
          <a:no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Rounded Rectangle 81" descr=" 9"/>
          <p:cNvSpPr/>
          <p:nvPr/>
        </p:nvSpPr>
        <p:spPr>
          <a:xfrm>
            <a:off x="5503919" y="1801907"/>
            <a:ext cx="5549563" cy="4052896"/>
          </a:xfrm>
          <a:prstGeom prst="roundRect">
            <a:avLst>
              <a:gd name="adj" fmla="val 9818"/>
            </a:avLst>
          </a:prstGeom>
          <a:no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5" name="Rounded Rectangle 84" descr=" 26"/>
          <p:cNvSpPr/>
          <p:nvPr/>
        </p:nvSpPr>
        <p:spPr>
          <a:xfrm>
            <a:off x="5954866" y="2101672"/>
            <a:ext cx="1902312" cy="3453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TextBox 56" descr=" 33"/>
          <p:cNvSpPr txBox="1"/>
          <p:nvPr/>
        </p:nvSpPr>
        <p:spPr>
          <a:xfrm>
            <a:off x="6658315" y="4073849"/>
            <a:ext cx="474809" cy="2974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ELB</a:t>
            </a:r>
          </a:p>
        </p:txBody>
      </p:sp>
      <p:sp>
        <p:nvSpPr>
          <p:cNvPr id="167" name="Rounded Rectangle 166"/>
          <p:cNvSpPr/>
          <p:nvPr/>
        </p:nvSpPr>
        <p:spPr bwMode="auto">
          <a:xfrm>
            <a:off x="6211491" y="2369314"/>
            <a:ext cx="1349890" cy="2704995"/>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867"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8" name="Rounded Rectangle 167"/>
          <p:cNvSpPr/>
          <p:nvPr/>
        </p:nvSpPr>
        <p:spPr bwMode="auto">
          <a:xfrm>
            <a:off x="6211491" y="2369314"/>
            <a:ext cx="1349889" cy="2704995"/>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867"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6" name="TextBox 34"/>
          <p:cNvSpPr txBox="1">
            <a:spLocks noChangeArrowheads="1"/>
          </p:cNvSpPr>
          <p:nvPr/>
        </p:nvSpPr>
        <p:spPr bwMode="auto">
          <a:xfrm>
            <a:off x="6198586" y="4540644"/>
            <a:ext cx="1383975" cy="502573"/>
          </a:xfrm>
          <a:prstGeom prst="rect">
            <a:avLst/>
          </a:prstGeom>
          <a:noFill/>
          <a:ln w="9525">
            <a:noFill/>
            <a:miter lim="800000"/>
            <a:headEnd/>
            <a:tailEnd/>
          </a:ln>
        </p:spPr>
        <p:txBody>
          <a:bodyPr wrap="square"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ELB            security group</a:t>
            </a:r>
          </a:p>
        </p:txBody>
      </p:sp>
      <p:sp>
        <p:nvSpPr>
          <p:cNvPr id="90" name="TextBox 37" descr=" 69"/>
          <p:cNvSpPr txBox="1">
            <a:spLocks noChangeArrowheads="1"/>
          </p:cNvSpPr>
          <p:nvPr/>
        </p:nvSpPr>
        <p:spPr bwMode="auto">
          <a:xfrm>
            <a:off x="6144022" y="5067841"/>
            <a:ext cx="1523999" cy="502573"/>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sz="1333"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Public subnet</a:t>
            </a:r>
          </a:p>
        </p:txBody>
      </p:sp>
      <p:sp>
        <p:nvSpPr>
          <p:cNvPr id="96" name="TextBox 72" descr=" 74"/>
          <p:cNvSpPr txBox="1"/>
          <p:nvPr/>
        </p:nvSpPr>
        <p:spPr>
          <a:xfrm>
            <a:off x="4195015" y="3041648"/>
            <a:ext cx="1055096" cy="50257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a:t>
            </a:r>
          </a:p>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CloudFront</a:t>
            </a:r>
          </a:p>
        </p:txBody>
      </p:sp>
      <p:sp>
        <p:nvSpPr>
          <p:cNvPr id="98" name="Rounded Rectangle 97" descr=" 75"/>
          <p:cNvSpPr/>
          <p:nvPr/>
        </p:nvSpPr>
        <p:spPr>
          <a:xfrm>
            <a:off x="8247289" y="2136493"/>
            <a:ext cx="2319867" cy="3453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3" name="Rounded Rectangle 162"/>
          <p:cNvSpPr/>
          <p:nvPr/>
        </p:nvSpPr>
        <p:spPr bwMode="auto">
          <a:xfrm>
            <a:off x="8323033" y="2367009"/>
            <a:ext cx="2159457" cy="2741007"/>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867"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4" name="Rounded Rectangle 163"/>
          <p:cNvSpPr/>
          <p:nvPr/>
        </p:nvSpPr>
        <p:spPr bwMode="auto">
          <a:xfrm>
            <a:off x="8323033" y="2369314"/>
            <a:ext cx="2159457" cy="2738702"/>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867"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2" name="TextBox 34"/>
          <p:cNvSpPr txBox="1">
            <a:spLocks noChangeArrowheads="1"/>
          </p:cNvSpPr>
          <p:nvPr/>
        </p:nvSpPr>
        <p:spPr bwMode="auto">
          <a:xfrm>
            <a:off x="8497847" y="4616273"/>
            <a:ext cx="1916908" cy="502573"/>
          </a:xfrm>
          <a:prstGeom prst="rect">
            <a:avLst/>
          </a:prstGeom>
          <a:noFill/>
          <a:ln w="9525">
            <a:noFill/>
            <a:miter lim="800000"/>
            <a:headEnd/>
            <a:tailEnd/>
          </a:ln>
        </p:spPr>
        <p:txBody>
          <a:bodyPr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Web application security group</a:t>
            </a:r>
          </a:p>
        </p:txBody>
      </p:sp>
      <p:pic>
        <p:nvPicPr>
          <p:cNvPr id="114" name="Picture 113" descr=" 37"/>
          <p:cNvPicPr>
            <a:picLocks noChangeAspect="1"/>
          </p:cNvPicPr>
          <p:nvPr/>
        </p:nvPicPr>
        <p:blipFill rotWithShape="1">
          <a:blip r:embed="rId4">
            <a:extLst>
              <a:ext uri="{28A0092B-C50C-407E-A947-70E740481C1C}">
                <a14:useLocalDpi xmlns:a14="http://schemas.microsoft.com/office/drawing/2010/main" val="0"/>
              </a:ext>
            </a:extLst>
          </a:blip>
          <a:srcRect l="23296" t="20977" r="18492" b="29152"/>
          <a:stretch/>
        </p:blipFill>
        <p:spPr>
          <a:xfrm>
            <a:off x="639014" y="2072439"/>
            <a:ext cx="1053474" cy="902976"/>
          </a:xfrm>
          <a:prstGeom prst="rect">
            <a:avLst/>
          </a:prstGeom>
        </p:spPr>
      </p:pic>
      <p:sp>
        <p:nvSpPr>
          <p:cNvPr id="115" name="TextBox 16" descr=" 40"/>
          <p:cNvSpPr txBox="1"/>
          <p:nvPr/>
        </p:nvSpPr>
        <p:spPr>
          <a:xfrm>
            <a:off x="874835" y="2916130"/>
            <a:ext cx="619079" cy="297454"/>
          </a:xfrm>
          <a:prstGeom prst="rect">
            <a:avLst/>
          </a:prstGeom>
          <a:noFill/>
        </p:spPr>
        <p:txBody>
          <a:bodyPr wrap="none" rtlCol="0">
            <a:spAutoFit/>
          </a:bodyPr>
          <a:lstStyle>
            <a:defPPr>
              <a:defRPr lang="en-US"/>
            </a:defPPr>
            <a:lvl1pPr algn="ctr" defTabSz="457200">
              <a:defRPr sz="1333">
                <a:latin typeface="Amazon Ember" panose="020B0603020204020204" pitchFamily="34" charset="0"/>
                <a:ea typeface="Amazon Ember" panose="020B0603020204020204" pitchFamily="34" charset="0"/>
                <a:cs typeface="Amazon Ember" panose="020B0603020204020204" pitchFamily="34" charset="0"/>
              </a:defRPr>
            </a:lvl1pPr>
            <a:lvl2pPr defTabSz="457200"/>
            <a:lvl3pPr defTabSz="457200"/>
            <a:lvl4pPr defTabSz="457200"/>
            <a:lvl5pPr defTabSz="457200"/>
            <a:lvl6pPr defTabSz="457200"/>
            <a:lvl7pPr defTabSz="457200"/>
            <a:lvl8pPr defTabSz="457200"/>
            <a:lvl9pPr defTabSz="457200"/>
          </a:lstStyle>
          <a:p>
            <a:r>
              <a:rPr lang="en-US" dirty="0"/>
              <a:t>DDoS</a:t>
            </a:r>
          </a:p>
        </p:txBody>
      </p:sp>
      <p:pic>
        <p:nvPicPr>
          <p:cNvPr id="116" name="Picture 115" descr=" 43"/>
          <p:cNvPicPr>
            <a:picLocks noChangeAspect="1"/>
          </p:cNvPicPr>
          <p:nvPr/>
        </p:nvPicPr>
        <p:blipFill>
          <a:blip r:embed="rId5"/>
          <a:stretch>
            <a:fillRect/>
          </a:stretch>
        </p:blipFill>
        <p:spPr>
          <a:xfrm>
            <a:off x="8156696" y="1959624"/>
            <a:ext cx="287867" cy="321733"/>
          </a:xfrm>
          <a:prstGeom prst="rect">
            <a:avLst/>
          </a:prstGeom>
        </p:spPr>
      </p:pic>
      <p:sp>
        <p:nvSpPr>
          <p:cNvPr id="117" name="TextBox 12" descr=" 41"/>
          <p:cNvSpPr txBox="1"/>
          <p:nvPr/>
        </p:nvSpPr>
        <p:spPr>
          <a:xfrm>
            <a:off x="919635" y="5292235"/>
            <a:ext cx="606255" cy="297454"/>
          </a:xfrm>
          <a:prstGeom prst="rect">
            <a:avLst/>
          </a:prstGeom>
          <a:noFill/>
        </p:spPr>
        <p:txBody>
          <a:bodyPr wrap="none" rtlCol="0">
            <a:spAutoFit/>
          </a:bodyPr>
          <a:lstStyle>
            <a:defPPr>
              <a:defRPr lang="en-US"/>
            </a:defPPr>
            <a:lvl1pPr algn="ctr" defTabSz="457200">
              <a:defRPr sz="1333">
                <a:latin typeface="Amazon Ember" panose="020B0603020204020204" pitchFamily="34" charset="0"/>
                <a:ea typeface="Amazon Ember" panose="020B0603020204020204" pitchFamily="34" charset="0"/>
                <a:cs typeface="Amazon Ember" panose="020B0603020204020204" pitchFamily="34" charset="0"/>
              </a:defRPr>
            </a:lvl1pPr>
            <a:lvl2pPr defTabSz="457200"/>
            <a:lvl3pPr defTabSz="457200"/>
            <a:lvl4pPr defTabSz="457200"/>
            <a:lvl5pPr defTabSz="457200"/>
            <a:lvl6pPr defTabSz="457200"/>
            <a:lvl7pPr defTabSz="457200"/>
            <a:lvl8pPr defTabSz="457200"/>
            <a:lvl9pPr defTabSz="457200"/>
          </a:lstStyle>
          <a:p>
            <a:r>
              <a:rPr lang="en-US" dirty="0"/>
              <a:t>Users</a:t>
            </a:r>
          </a:p>
        </p:txBody>
      </p:sp>
      <p:pic>
        <p:nvPicPr>
          <p:cNvPr id="118" name="Picture 117" descr="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3016" y="2099331"/>
            <a:ext cx="975360" cy="975360"/>
          </a:xfrm>
          <a:prstGeom prst="rect">
            <a:avLst/>
          </a:prstGeom>
        </p:spPr>
      </p:pic>
      <p:sp>
        <p:nvSpPr>
          <p:cNvPr id="140" name="TextBox 37" descr=" 96"/>
          <p:cNvSpPr txBox="1">
            <a:spLocks noChangeArrowheads="1"/>
          </p:cNvSpPr>
          <p:nvPr/>
        </p:nvSpPr>
        <p:spPr bwMode="auto">
          <a:xfrm>
            <a:off x="8323032" y="5274001"/>
            <a:ext cx="2281155" cy="297454"/>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Private subnet</a:t>
            </a:r>
          </a:p>
        </p:txBody>
      </p:sp>
      <p:pic>
        <p:nvPicPr>
          <p:cNvPr id="141" name="Picture 140" descr=" 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0467" y="2807340"/>
            <a:ext cx="1231687" cy="1231687"/>
          </a:xfrm>
          <a:prstGeom prst="rect">
            <a:avLst/>
          </a:prstGeom>
        </p:spPr>
      </p:pic>
      <p:sp>
        <p:nvSpPr>
          <p:cNvPr id="142" name="TextBox 91" descr=" 92"/>
          <p:cNvSpPr txBox="1"/>
          <p:nvPr/>
        </p:nvSpPr>
        <p:spPr>
          <a:xfrm>
            <a:off x="8577876" y="3936077"/>
            <a:ext cx="1666041" cy="50257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EC2 instances</a:t>
            </a:r>
          </a:p>
        </p:txBody>
      </p:sp>
      <p:cxnSp>
        <p:nvCxnSpPr>
          <p:cNvPr id="143" name="Straight Connector 142" descr=" 101"/>
          <p:cNvCxnSpPr/>
          <p:nvPr/>
        </p:nvCxnSpPr>
        <p:spPr>
          <a:xfrm flipH="1" flipV="1">
            <a:off x="7368988" y="3648160"/>
            <a:ext cx="1561799" cy="1"/>
          </a:xfrm>
          <a:prstGeom prst="line">
            <a:avLst/>
          </a:prstGeom>
          <a:ln w="38100">
            <a:solidFill>
              <a:srgbClr val="0070C0"/>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88" name="Picture 87" descr="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793" y="4311047"/>
            <a:ext cx="975360" cy="975360"/>
          </a:xfrm>
          <a:prstGeom prst="rect">
            <a:avLst/>
          </a:prstGeom>
        </p:spPr>
      </p:pic>
      <p:pic>
        <p:nvPicPr>
          <p:cNvPr id="66" name="Picture 65" descr=" 58"/>
          <p:cNvPicPr>
            <a:picLocks noChangeAspect="1"/>
          </p:cNvPicPr>
          <p:nvPr/>
        </p:nvPicPr>
        <p:blipFill>
          <a:blip r:embed="rId5"/>
          <a:stretch>
            <a:fillRect/>
          </a:stretch>
        </p:blipFill>
        <p:spPr>
          <a:xfrm>
            <a:off x="6225783" y="1975626"/>
            <a:ext cx="287867" cy="321733"/>
          </a:xfrm>
          <a:prstGeom prst="rect">
            <a:avLst/>
          </a:prstGeom>
        </p:spPr>
      </p:pic>
      <p:pic>
        <p:nvPicPr>
          <p:cNvPr id="65" name="Picture 6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412" y="1580172"/>
            <a:ext cx="798895" cy="521500"/>
          </a:xfrm>
          <a:prstGeom prst="rect">
            <a:avLst/>
          </a:prstGeom>
        </p:spPr>
      </p:pic>
      <p:pic>
        <p:nvPicPr>
          <p:cNvPr id="67" name="Picture 6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51020" y="3212336"/>
            <a:ext cx="726375" cy="871649"/>
          </a:xfrm>
          <a:prstGeom prst="rect">
            <a:avLst/>
          </a:prstGeom>
        </p:spPr>
      </p:pic>
      <p:sp>
        <p:nvSpPr>
          <p:cNvPr id="73" name="TextBox 72"/>
          <p:cNvSpPr txBox="1"/>
          <p:nvPr/>
        </p:nvSpPr>
        <p:spPr>
          <a:xfrm>
            <a:off x="2779860" y="3094855"/>
            <a:ext cx="952505" cy="297454"/>
          </a:xfrm>
          <a:prstGeom prst="rect">
            <a:avLst/>
          </a:prstGeom>
          <a:noFill/>
        </p:spPr>
        <p:txBody>
          <a:bodyPr wrap="none" rtlCol="0">
            <a:spAutoFit/>
          </a:bodyPr>
          <a:lstStyle>
            <a:defPPr>
              <a:defRPr lang="en-US"/>
            </a:defPPr>
            <a:lvl1pPr algn="ctr" defTabSz="457200">
              <a:defRPr sz="1333">
                <a:latin typeface="Amazon Ember" panose="020B0603020204020204" pitchFamily="34" charset="0"/>
                <a:ea typeface="Amazon Ember" panose="020B0603020204020204" pitchFamily="34" charset="0"/>
                <a:cs typeface="Amazon Ember" panose="020B0603020204020204" pitchFamily="34" charset="0"/>
              </a:defRPr>
            </a:lvl1pPr>
            <a:lvl2pPr defTabSz="457200"/>
            <a:lvl3pPr defTabSz="457200"/>
            <a:lvl4pPr defTabSz="457200"/>
            <a:lvl5pPr defTabSz="457200"/>
            <a:lvl6pPr defTabSz="457200"/>
            <a:lvl7pPr defTabSz="457200"/>
            <a:lvl8pPr defTabSz="457200"/>
            <a:lvl9pPr defTabSz="457200"/>
          </a:lstStyle>
          <a:p>
            <a:r>
              <a:rPr lang="en-US" dirty="0"/>
              <a:t>AWS WAF</a:t>
            </a:r>
          </a:p>
        </p:txBody>
      </p:sp>
      <p:pic>
        <p:nvPicPr>
          <p:cNvPr id="74" name="Picture 7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46274" y="2091449"/>
            <a:ext cx="802613" cy="977094"/>
          </a:xfrm>
          <a:prstGeom prst="rect">
            <a:avLst/>
          </a:prstGeom>
        </p:spPr>
      </p:pic>
      <p:pic>
        <p:nvPicPr>
          <p:cNvPr id="75" name="Picture 7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37483" y="4280217"/>
            <a:ext cx="791914" cy="940397"/>
          </a:xfrm>
          <a:prstGeom prst="rect">
            <a:avLst/>
          </a:prstGeom>
        </p:spPr>
      </p:pic>
      <p:sp>
        <p:nvSpPr>
          <p:cNvPr id="76" name="TextBox 75"/>
          <p:cNvSpPr txBox="1"/>
          <p:nvPr/>
        </p:nvSpPr>
        <p:spPr>
          <a:xfrm>
            <a:off x="2804398" y="5258841"/>
            <a:ext cx="885179" cy="502573"/>
          </a:xfrm>
          <a:prstGeom prst="rect">
            <a:avLst/>
          </a:prstGeom>
          <a:noFill/>
        </p:spPr>
        <p:txBody>
          <a:bodyPr wrap="none" rtlCol="0">
            <a:spAutoFit/>
          </a:bodyPr>
          <a:lstStyle>
            <a:defPPr>
              <a:defRPr lang="en-US"/>
            </a:defPPr>
            <a:lvl1pPr algn="ctr" defTabSz="457200">
              <a:defRPr sz="1333">
                <a:latin typeface="Amazon Ember" panose="020B0603020204020204" pitchFamily="34" charset="0"/>
                <a:ea typeface="Amazon Ember" panose="020B0603020204020204" pitchFamily="34" charset="0"/>
                <a:cs typeface="Amazon Ember" panose="020B0603020204020204" pitchFamily="34" charset="0"/>
              </a:defRPr>
            </a:lvl1pPr>
            <a:lvl2pPr defTabSz="457200"/>
            <a:lvl3pPr defTabSz="457200"/>
            <a:lvl4pPr defTabSz="457200"/>
            <a:lvl5pPr defTabSz="457200"/>
            <a:lvl6pPr defTabSz="457200"/>
            <a:lvl7pPr defTabSz="457200"/>
            <a:lvl8pPr defTabSz="457200"/>
            <a:lvl9pPr defTabSz="457200"/>
          </a:lstStyle>
          <a:p>
            <a:r>
              <a:rPr lang="en-US" dirty="0"/>
              <a:t>Amazon </a:t>
            </a:r>
            <a:br>
              <a:rPr lang="en-US" dirty="0"/>
            </a:br>
            <a:r>
              <a:rPr lang="en-US" dirty="0"/>
              <a:t>Route 53</a:t>
            </a:r>
          </a:p>
        </p:txBody>
      </p:sp>
      <p:pic>
        <p:nvPicPr>
          <p:cNvPr id="77" name="Picture 7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41283" y="4266223"/>
            <a:ext cx="778825" cy="934591"/>
          </a:xfrm>
          <a:prstGeom prst="rect">
            <a:avLst/>
          </a:prstGeom>
        </p:spPr>
      </p:pic>
      <p:sp>
        <p:nvSpPr>
          <p:cNvPr id="78" name="TextBox 77"/>
          <p:cNvSpPr txBox="1"/>
          <p:nvPr/>
        </p:nvSpPr>
        <p:spPr>
          <a:xfrm>
            <a:off x="4154614" y="5247411"/>
            <a:ext cx="1160895" cy="502573"/>
          </a:xfrm>
          <a:prstGeom prst="rect">
            <a:avLst/>
          </a:prstGeom>
          <a:noFill/>
        </p:spPr>
        <p:txBody>
          <a:bodyPr wrap="none" rtlCol="0">
            <a:spAutoFit/>
          </a:bodyPr>
          <a:lstStyle>
            <a:defPPr>
              <a:defRPr lang="en-US"/>
            </a:defPPr>
            <a:lvl1pPr algn="ctr" defTabSz="457200">
              <a:defRPr sz="1333">
                <a:latin typeface="Amazon Ember" panose="020B0603020204020204" pitchFamily="34" charset="0"/>
                <a:ea typeface="Amazon Ember" panose="020B0603020204020204" pitchFamily="34" charset="0"/>
                <a:cs typeface="Amazon Ember" panose="020B0603020204020204" pitchFamily="34" charset="0"/>
              </a:defRPr>
            </a:lvl1pPr>
            <a:lvl2pPr defTabSz="457200"/>
            <a:lvl3pPr defTabSz="457200"/>
            <a:lvl4pPr defTabSz="457200"/>
            <a:lvl5pPr defTabSz="457200"/>
            <a:lvl6pPr defTabSz="457200"/>
            <a:lvl7pPr defTabSz="457200"/>
            <a:lvl8pPr defTabSz="457200"/>
            <a:lvl9pPr defTabSz="457200"/>
          </a:lstStyle>
          <a:p>
            <a:r>
              <a:rPr lang="en-US" dirty="0"/>
              <a:t>Amazon</a:t>
            </a:r>
          </a:p>
          <a:p>
            <a:r>
              <a:rPr lang="en-US" dirty="0"/>
              <a:t>API Gateway</a:t>
            </a:r>
          </a:p>
        </p:txBody>
      </p:sp>
      <p:cxnSp>
        <p:nvCxnSpPr>
          <p:cNvPr id="83" name="Straight Connector 82" descr=" 101"/>
          <p:cNvCxnSpPr/>
          <p:nvPr/>
        </p:nvCxnSpPr>
        <p:spPr>
          <a:xfrm flipH="1" flipV="1">
            <a:off x="1764784" y="4795086"/>
            <a:ext cx="920296" cy="153"/>
          </a:xfrm>
          <a:prstGeom prst="line">
            <a:avLst/>
          </a:prstGeom>
          <a:ln w="38100">
            <a:solidFill>
              <a:schemeClr val="tx1"/>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descr=" 101"/>
          <p:cNvCxnSpPr/>
          <p:nvPr/>
        </p:nvCxnSpPr>
        <p:spPr>
          <a:xfrm flipH="1" flipV="1">
            <a:off x="1787678" y="2610603"/>
            <a:ext cx="920296" cy="153"/>
          </a:xfrm>
          <a:prstGeom prst="line">
            <a:avLst/>
          </a:prstGeom>
          <a:ln w="38100">
            <a:solidFill>
              <a:srgbClr val="FF0000"/>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91" name="Straight Connector 90" descr=" 101"/>
          <p:cNvCxnSpPr/>
          <p:nvPr/>
        </p:nvCxnSpPr>
        <p:spPr>
          <a:xfrm>
            <a:off x="3229429" y="3557572"/>
            <a:ext cx="0" cy="561017"/>
          </a:xfrm>
          <a:prstGeom prst="line">
            <a:avLst/>
          </a:prstGeom>
          <a:ln w="38100">
            <a:solidFill>
              <a:schemeClr val="tx1"/>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descr=" 101"/>
          <p:cNvCxnSpPr/>
          <p:nvPr/>
        </p:nvCxnSpPr>
        <p:spPr>
          <a:xfrm flipH="1" flipV="1">
            <a:off x="3789062" y="4784986"/>
            <a:ext cx="380974" cy="4687"/>
          </a:xfrm>
          <a:prstGeom prst="line">
            <a:avLst/>
          </a:prstGeom>
          <a:ln w="38100">
            <a:solidFill>
              <a:schemeClr val="tx1"/>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94" name="Straight Connector 93" descr=" 101"/>
          <p:cNvCxnSpPr>
            <a:cxnSpLocks/>
          </p:cNvCxnSpPr>
          <p:nvPr/>
        </p:nvCxnSpPr>
        <p:spPr>
          <a:xfrm flipV="1">
            <a:off x="4720726" y="3544221"/>
            <a:ext cx="0" cy="656533"/>
          </a:xfrm>
          <a:prstGeom prst="line">
            <a:avLst/>
          </a:prstGeom>
          <a:ln w="38100">
            <a:solidFill>
              <a:schemeClr val="tx1"/>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95" name="Straight Connector 94" descr=" 101"/>
          <p:cNvCxnSpPr/>
          <p:nvPr/>
        </p:nvCxnSpPr>
        <p:spPr>
          <a:xfrm flipH="1" flipV="1">
            <a:off x="3742692" y="2593809"/>
            <a:ext cx="380974" cy="4687"/>
          </a:xfrm>
          <a:prstGeom prst="line">
            <a:avLst/>
          </a:prstGeom>
          <a:ln w="38100">
            <a:solidFill>
              <a:schemeClr val="tx1"/>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9" name="Elbow Connector 18"/>
          <p:cNvCxnSpPr>
            <a:endCxn id="67" idx="0"/>
          </p:cNvCxnSpPr>
          <p:nvPr/>
        </p:nvCxnSpPr>
        <p:spPr>
          <a:xfrm>
            <a:off x="5256674" y="2526563"/>
            <a:ext cx="1657534" cy="685773"/>
          </a:xfrm>
          <a:prstGeom prst="bentConnector2">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4" name="Picture 43">
            <a:hlinkClick r:id="rId14"/>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450081" y="6256677"/>
            <a:ext cx="1620111" cy="630043"/>
          </a:xfrm>
          <a:prstGeom prst="rect">
            <a:avLst/>
          </a:prstGeom>
        </p:spPr>
      </p:pic>
      <p:pic>
        <p:nvPicPr>
          <p:cNvPr id="45" name="Picture 4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63163" y="1231717"/>
            <a:ext cx="548640" cy="548640"/>
          </a:xfrm>
          <a:prstGeom prst="rect">
            <a:avLst/>
          </a:prstGeom>
        </p:spPr>
      </p:pic>
    </p:spTree>
    <p:custDataLst>
      <p:tags r:id="rId1"/>
    </p:custDataLst>
    <p:extLst>
      <p:ext uri="{BB962C8B-B14F-4D97-AF65-F5344CB8AC3E}">
        <p14:creationId xmlns:p14="http://schemas.microsoft.com/office/powerpoint/2010/main" val="2120933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12728"/>
            <a:ext cx="11115261" cy="779463"/>
          </a:xfrm>
        </p:spPr>
        <p:txBody>
          <a:bodyPr>
            <a:normAutofit/>
          </a:bodyPr>
          <a:lstStyle/>
          <a:p>
            <a:r>
              <a:rPr lang="en-US" dirty="0"/>
              <a:t>Amazon Inspector</a:t>
            </a:r>
            <a:endParaRPr lang="en-US" baseline="30000" dirty="0"/>
          </a:p>
        </p:txBody>
      </p:sp>
      <p:sp>
        <p:nvSpPr>
          <p:cNvPr id="3" name="Content Placeholder 2"/>
          <p:cNvSpPr>
            <a:spLocks noGrp="1"/>
          </p:cNvSpPr>
          <p:nvPr>
            <p:ph idx="1"/>
          </p:nvPr>
        </p:nvSpPr>
        <p:spPr>
          <a:xfrm>
            <a:off x="238539" y="1440305"/>
            <a:ext cx="7608289" cy="4913308"/>
          </a:xfrm>
        </p:spPr>
        <p:txBody>
          <a:bodyPr/>
          <a:lstStyle/>
          <a:p>
            <a:pPr marL="457200" lvl="1">
              <a:spcBef>
                <a:spcPts val="1600"/>
              </a:spcBef>
              <a:buClr>
                <a:schemeClr val="bg2">
                  <a:lumMod val="10000"/>
                </a:schemeClr>
              </a:buCl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Is a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Automated security assessment </a:t>
            </a:r>
            <a:r>
              <a:rPr lang="en-US" sz="2800" dirty="0"/>
              <a:t>service that assesses applications for:</a:t>
            </a:r>
          </a:p>
          <a:p>
            <a:pPr marL="918610" lvl="2">
              <a:spcBef>
                <a:spcPts val="1600"/>
              </a:spcBef>
            </a:pPr>
            <a:r>
              <a:rPr lang="en-US" sz="2200" dirty="0"/>
              <a:t>Vulnerabilities</a:t>
            </a:r>
          </a:p>
          <a:p>
            <a:pPr marL="918610" lvl="2">
              <a:spcBef>
                <a:spcPts val="1600"/>
              </a:spcBef>
            </a:pPr>
            <a:r>
              <a:rPr lang="en-US" sz="2200" dirty="0"/>
              <a:t>Deviations from best practices</a:t>
            </a:r>
          </a:p>
          <a:p>
            <a:pPr marL="517525" lvl="1">
              <a:spcBef>
                <a:spcPts val="1600"/>
              </a:spcBef>
            </a:pPr>
            <a:r>
              <a:rPr lang="en-US" sz="2800" dirty="0"/>
              <a:t>Produces a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detailed report with prioritized steps for remediation </a:t>
            </a:r>
            <a:r>
              <a:rPr lang="en-US" sz="2800" dirty="0"/>
              <a:t>after performing the assessment.</a:t>
            </a:r>
          </a:p>
          <a:p>
            <a:pPr marL="4233" lvl="1" indent="0">
              <a:spcBef>
                <a:spcPts val="1600"/>
              </a:spcBef>
              <a:buNone/>
            </a:pPr>
            <a:endParaRPr lang="en-US" dirty="0"/>
          </a:p>
          <a:p>
            <a:pPr lvl="1">
              <a:spcBef>
                <a:spcPts val="1600"/>
              </a:spcBef>
            </a:pPr>
            <a:endParaRPr lang="en-US" dirty="0"/>
          </a:p>
        </p:txBody>
      </p:sp>
      <p:pic>
        <p:nvPicPr>
          <p:cNvPr id="4" name="Shape 54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8846290" y="1440305"/>
            <a:ext cx="2690294" cy="2748643"/>
          </a:xfrm>
          <a:prstGeom prst="rect">
            <a:avLst/>
          </a:prstGeom>
          <a:noFill/>
          <a:ln>
            <a:noFill/>
          </a:ln>
        </p:spPr>
      </p:pic>
      <p:pic>
        <p:nvPicPr>
          <p:cNvPr id="5" name="Picture 4">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50081" y="6256677"/>
            <a:ext cx="1620111" cy="630043"/>
          </a:xfrm>
          <a:prstGeom prst="rect">
            <a:avLst/>
          </a:prstGeom>
        </p:spPr>
      </p:pic>
    </p:spTree>
    <p:custDataLst>
      <p:tags r:id="rId1"/>
    </p:custDataLst>
    <p:extLst>
      <p:ext uri="{BB962C8B-B14F-4D97-AF65-F5344CB8AC3E}">
        <p14:creationId xmlns:p14="http://schemas.microsoft.com/office/powerpoint/2010/main" val="275291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Inspector Rules</a:t>
            </a:r>
          </a:p>
        </p:txBody>
      </p:sp>
      <p:sp>
        <p:nvSpPr>
          <p:cNvPr id="3" name="Content Placeholder 2"/>
          <p:cNvSpPr>
            <a:spLocks noGrp="1"/>
          </p:cNvSpPr>
          <p:nvPr>
            <p:ph idx="1"/>
          </p:nvPr>
        </p:nvSpPr>
        <p:spPr/>
        <p:txBody>
          <a:bodyPr>
            <a:normAutofit/>
          </a:bodyPr>
          <a:lstStyle/>
          <a:p>
            <a:pPr marL="385224" lvl="1"/>
            <a:r>
              <a:rPr lang="en-US" sz="2800" dirty="0"/>
              <a:t>Amazon Inspector includes a knowledgebase with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rules</a:t>
            </a:r>
            <a:r>
              <a:rPr lang="en-US" sz="2800" b="1" dirty="0">
                <a:latin typeface="Amazon Ember" panose="020B0603020204020204" pitchFamily="34" charset="0"/>
                <a:ea typeface="Amazon Ember" panose="020B0603020204020204" pitchFamily="34" charset="0"/>
                <a:cs typeface="Amazon Ember" panose="020B0603020204020204" pitchFamily="34" charset="0"/>
              </a:rPr>
              <a:t> </a:t>
            </a:r>
            <a:r>
              <a:rPr lang="en-US" sz="2800" dirty="0"/>
              <a:t>that are</a:t>
            </a:r>
          </a:p>
          <a:p>
            <a:pPr marL="918610" lvl="2">
              <a:spcBef>
                <a:spcPts val="1200"/>
              </a:spcBef>
            </a:pPr>
            <a:r>
              <a:rPr lang="en-US" sz="2400" dirty="0"/>
              <a:t>Mapped to:</a:t>
            </a:r>
          </a:p>
          <a:p>
            <a:pPr marL="1528195" lvl="3">
              <a:spcBef>
                <a:spcPts val="1200"/>
              </a:spcBef>
            </a:pPr>
            <a:r>
              <a:rPr lang="en-US" sz="2000" dirty="0"/>
              <a:t>Common security compliance standards</a:t>
            </a:r>
          </a:p>
          <a:p>
            <a:pPr marL="1528195" lvl="3">
              <a:spcBef>
                <a:spcPts val="1200"/>
              </a:spcBef>
            </a:pPr>
            <a:r>
              <a:rPr lang="en-US" sz="2000" dirty="0"/>
              <a:t>Vulnerability definitions</a:t>
            </a:r>
          </a:p>
          <a:p>
            <a:pPr marL="918610" lvl="2">
              <a:spcBef>
                <a:spcPts val="1200"/>
              </a:spcBef>
            </a:pPr>
            <a:r>
              <a:rPr lang="en-US" sz="2400" dirty="0"/>
              <a:t>Regularly updated by AWS security researchers.</a:t>
            </a:r>
          </a:p>
        </p:txBody>
      </p:sp>
      <p:sp>
        <p:nvSpPr>
          <p:cNvPr id="4" name="Rounded Rectangle 3"/>
          <p:cNvSpPr/>
          <p:nvPr/>
        </p:nvSpPr>
        <p:spPr>
          <a:xfrm>
            <a:off x="1032587" y="4726935"/>
            <a:ext cx="4853359" cy="13860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Rounded Rectangle 4"/>
          <p:cNvSpPr/>
          <p:nvPr/>
        </p:nvSpPr>
        <p:spPr>
          <a:xfrm>
            <a:off x="6281651" y="4726935"/>
            <a:ext cx="4852416" cy="13860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TextBox 5"/>
          <p:cNvSpPr txBox="1"/>
          <p:nvPr/>
        </p:nvSpPr>
        <p:spPr>
          <a:xfrm>
            <a:off x="3903323" y="4208229"/>
            <a:ext cx="4349912" cy="461665"/>
          </a:xfrm>
          <a:prstGeom prst="rect">
            <a:avLst/>
          </a:prstGeom>
          <a:noFill/>
          <a:ln>
            <a:noFill/>
          </a:ln>
          <a:effectLst/>
        </p:spPr>
        <p:txBody>
          <a:bodyPr wrap="square" rtlCol="0">
            <a:spAutoFit/>
          </a:bodyPr>
          <a:lstStyle/>
          <a:p>
            <a:pPr algn="ctr"/>
            <a:r>
              <a:rPr lang="en-US" sz="2400"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Examples of Built-In Rules</a:t>
            </a:r>
          </a:p>
        </p:txBody>
      </p:sp>
      <p:sp>
        <p:nvSpPr>
          <p:cNvPr id="8" name="TextBox 7"/>
          <p:cNvSpPr txBox="1"/>
          <p:nvPr/>
        </p:nvSpPr>
        <p:spPr>
          <a:xfrm>
            <a:off x="2683484" y="4989066"/>
            <a:ext cx="3274201" cy="830997"/>
          </a:xfrm>
          <a:prstGeom prst="rect">
            <a:avLst/>
          </a:prstGeom>
          <a:noFill/>
        </p:spPr>
        <p:txBody>
          <a:bodyPr wrap="squar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Remote root login being enabled</a:t>
            </a:r>
          </a:p>
        </p:txBody>
      </p:sp>
      <p:sp>
        <p:nvSpPr>
          <p:cNvPr id="9" name="TextBox 8"/>
          <p:cNvSpPr txBox="1"/>
          <p:nvPr/>
        </p:nvSpPr>
        <p:spPr>
          <a:xfrm>
            <a:off x="7859866" y="4971556"/>
            <a:ext cx="3274201" cy="830997"/>
          </a:xfrm>
          <a:prstGeom prst="rect">
            <a:avLst/>
          </a:prstGeom>
          <a:noFill/>
        </p:spPr>
        <p:txBody>
          <a:bodyPr wrap="squar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Vulnerable software versions installed</a:t>
            </a: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57785" y="4737156"/>
            <a:ext cx="1402080" cy="1402080"/>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23364" y="4737156"/>
            <a:ext cx="1402080" cy="1402080"/>
          </a:xfrm>
          <a:prstGeom prst="rect">
            <a:avLst/>
          </a:prstGeom>
        </p:spPr>
      </p:pic>
    </p:spTree>
    <p:custDataLst>
      <p:tags r:id="rId1"/>
    </p:custDataLst>
    <p:extLst>
      <p:ext uri="{BB962C8B-B14F-4D97-AF65-F5344CB8AC3E}">
        <p14:creationId xmlns:p14="http://schemas.microsoft.com/office/powerpoint/2010/main" val="915917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30270"/>
            <a:ext cx="11115261" cy="919230"/>
          </a:xfrm>
        </p:spPr>
        <p:txBody>
          <a:bodyPr>
            <a:noAutofit/>
          </a:bodyPr>
          <a:lstStyle/>
          <a:p>
            <a:r>
              <a:rPr lang="en-US" dirty="0"/>
              <a:t>Prioritized List of Findings </a:t>
            </a:r>
          </a:p>
        </p:txBody>
      </p:sp>
      <p:pic>
        <p:nvPicPr>
          <p:cNvPr id="5" name="Picture 4"/>
          <p:cNvPicPr>
            <a:picLocks noChangeAspect="1"/>
          </p:cNvPicPr>
          <p:nvPr/>
        </p:nvPicPr>
        <p:blipFill rotWithShape="1">
          <a:blip r:embed="rId4"/>
          <a:srcRect l="4099" t="3393" r="4445" b="15193"/>
          <a:stretch/>
        </p:blipFill>
        <p:spPr>
          <a:xfrm>
            <a:off x="1016231" y="1661836"/>
            <a:ext cx="10145414" cy="4280550"/>
          </a:xfrm>
          <a:prstGeom prst="rect">
            <a:avLst/>
          </a:prstGeom>
          <a:ln>
            <a:solidFill>
              <a:schemeClr val="tx1"/>
            </a:solidFill>
          </a:ln>
          <a:effectLst>
            <a:outerShdw blurRad="50800" dist="38100" dir="2700000" algn="tl" rotWithShape="0">
              <a:prstClr val="black">
                <a:alpha val="40000"/>
              </a:prstClr>
            </a:outerShdw>
          </a:effectLst>
        </p:spPr>
      </p:pic>
      <p:pic>
        <p:nvPicPr>
          <p:cNvPr id="4" name="Picture 3">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50081" y="6210957"/>
            <a:ext cx="1620111" cy="630043"/>
          </a:xfrm>
          <a:prstGeom prst="rect">
            <a:avLst/>
          </a:prstGeom>
        </p:spPr>
      </p:pic>
    </p:spTree>
    <p:custDataLst>
      <p:tags r:id="rId1"/>
    </p:custDataLst>
    <p:extLst>
      <p:ext uri="{BB962C8B-B14F-4D97-AF65-F5344CB8AC3E}">
        <p14:creationId xmlns:p14="http://schemas.microsoft.com/office/powerpoint/2010/main" val="2965338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29661"/>
            <a:ext cx="11115261" cy="779463"/>
          </a:xfrm>
        </p:spPr>
        <p:txBody>
          <a:bodyPr>
            <a:noAutofit/>
          </a:bodyPr>
          <a:lstStyle/>
          <a:p>
            <a:r>
              <a:rPr lang="en-US" dirty="0"/>
              <a:t>Remediation Recommendations</a:t>
            </a:r>
          </a:p>
        </p:txBody>
      </p:sp>
      <p:pic>
        <p:nvPicPr>
          <p:cNvPr id="4" name="Picture 3"/>
          <p:cNvPicPr>
            <a:picLocks noChangeAspect="1"/>
          </p:cNvPicPr>
          <p:nvPr/>
        </p:nvPicPr>
        <p:blipFill rotWithShape="1">
          <a:blip r:embed="rId4"/>
          <a:srcRect r="37108" b="25877"/>
          <a:stretch/>
        </p:blipFill>
        <p:spPr>
          <a:xfrm>
            <a:off x="1601493" y="1431000"/>
            <a:ext cx="8973743" cy="4921272"/>
          </a:xfrm>
          <a:prstGeom prst="rect">
            <a:avLst/>
          </a:prstGeom>
          <a:ln>
            <a:solidFill>
              <a:schemeClr val="tx1"/>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1372641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AWS Shield</a:t>
            </a:r>
          </a:p>
        </p:txBody>
      </p:sp>
      <p:pic>
        <p:nvPicPr>
          <p:cNvPr id="13" name="Content Placeholder 12"/>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7865704" y="2403022"/>
            <a:ext cx="2193925" cy="2193925"/>
          </a:xfrm>
        </p:spPr>
      </p:pic>
      <p:sp>
        <p:nvSpPr>
          <p:cNvPr id="8" name="TextBox 7"/>
          <p:cNvSpPr txBox="1"/>
          <p:nvPr/>
        </p:nvSpPr>
        <p:spPr>
          <a:xfrm>
            <a:off x="1638785" y="1623871"/>
            <a:ext cx="3432350" cy="502766"/>
          </a:xfrm>
          <a:prstGeom prst="rect">
            <a:avLst/>
          </a:prstGeom>
          <a:noFill/>
        </p:spPr>
        <p:txBody>
          <a:bodyPr wrap="none" rtlCol="0">
            <a:spAutoFit/>
          </a:bodyPr>
          <a:lstStyle/>
          <a:p>
            <a:r>
              <a:rPr lang="en-US" sz="2667" b="1" dirty="0">
                <a:latin typeface="Amazon Ember" panose="020B0603020204020204" pitchFamily="34" charset="0"/>
                <a:ea typeface="Amazon Ember" panose="020B0603020204020204" pitchFamily="34" charset="0"/>
                <a:cs typeface="Amazon Ember" panose="020B0603020204020204" pitchFamily="34" charset="0"/>
              </a:rPr>
              <a:t>Standard Protection</a:t>
            </a:r>
          </a:p>
        </p:txBody>
      </p:sp>
      <p:sp>
        <p:nvSpPr>
          <p:cNvPr id="9" name="TextBox 8"/>
          <p:cNvSpPr txBox="1"/>
          <p:nvPr/>
        </p:nvSpPr>
        <p:spPr>
          <a:xfrm>
            <a:off x="7160731" y="1623871"/>
            <a:ext cx="3530134" cy="502766"/>
          </a:xfrm>
          <a:prstGeom prst="rect">
            <a:avLst/>
          </a:prstGeom>
          <a:noFill/>
        </p:spPr>
        <p:txBody>
          <a:bodyPr wrap="none" rtlCol="0">
            <a:spAutoFit/>
          </a:bodyPr>
          <a:lstStyle/>
          <a:p>
            <a:r>
              <a:rPr lang="en-US" sz="2667" b="1" dirty="0">
                <a:latin typeface="Amazon Ember" panose="020B0603020204020204" pitchFamily="34" charset="0"/>
                <a:ea typeface="Amazon Ember" panose="020B0603020204020204" pitchFamily="34" charset="0"/>
                <a:cs typeface="Amazon Ember" panose="020B0603020204020204" pitchFamily="34" charset="0"/>
              </a:rPr>
              <a:t>Advanced Protection</a:t>
            </a:r>
          </a:p>
        </p:txBody>
      </p:sp>
      <p:sp>
        <p:nvSpPr>
          <p:cNvPr id="15" name="Content Placeholder 2"/>
          <p:cNvSpPr txBox="1">
            <a:spLocks/>
          </p:cNvSpPr>
          <p:nvPr/>
        </p:nvSpPr>
        <p:spPr>
          <a:xfrm>
            <a:off x="6329725" y="4558341"/>
            <a:ext cx="5384800" cy="1421099"/>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2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spcBef>
                <a:spcPts val="0"/>
              </a:spcBef>
              <a:spcAft>
                <a:spcPts val="800"/>
              </a:spcAft>
            </a:pPr>
            <a:endParaRPr lang="en-US" sz="2133" dirty="0"/>
          </a:p>
        </p:txBody>
      </p:sp>
      <p:sp>
        <p:nvSpPr>
          <p:cNvPr id="16" name="Content Placeholder 2"/>
          <p:cNvSpPr txBox="1">
            <a:spLocks/>
          </p:cNvSpPr>
          <p:nvPr/>
        </p:nvSpPr>
        <p:spPr>
          <a:xfrm>
            <a:off x="6329725" y="4558341"/>
            <a:ext cx="5384800" cy="1421099"/>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2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lgn="ctr">
              <a:spcBef>
                <a:spcPts val="0"/>
              </a:spcBef>
              <a:spcAft>
                <a:spcPts val="800"/>
              </a:spcAft>
            </a:pPr>
            <a:endParaRPr lang="en-US" sz="2133" dirty="0"/>
          </a:p>
        </p:txBody>
      </p:sp>
      <p:sp>
        <p:nvSpPr>
          <p:cNvPr id="17" name="Content Placeholder 2"/>
          <p:cNvSpPr txBox="1">
            <a:spLocks/>
          </p:cNvSpPr>
          <p:nvPr/>
        </p:nvSpPr>
        <p:spPr>
          <a:xfrm>
            <a:off x="6814368" y="4647746"/>
            <a:ext cx="4467433" cy="848710"/>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2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lgn="ctr">
              <a:spcBef>
                <a:spcPts val="0"/>
              </a:spcBef>
              <a:spcAft>
                <a:spcPts val="800"/>
              </a:spcAft>
            </a:pPr>
            <a:r>
              <a:rPr lang="en-US" sz="2000" dirty="0">
                <a:latin typeface="Amazon Ember" panose="020B0603020204020204" pitchFamily="34" charset="0"/>
                <a:ea typeface="Amazon Ember" panose="020B0603020204020204" pitchFamily="34" charset="0"/>
                <a:cs typeface="Amazon Ember" panose="020B0603020204020204" pitchFamily="34" charset="0"/>
              </a:rPr>
              <a:t>Paid service that provides additional protections, features, and benefits</a:t>
            </a:r>
          </a:p>
        </p:txBody>
      </p:sp>
      <p:sp>
        <p:nvSpPr>
          <p:cNvPr id="3" name="Cross 2"/>
          <p:cNvSpPr/>
          <p:nvPr/>
        </p:nvSpPr>
        <p:spPr>
          <a:xfrm>
            <a:off x="8922851" y="3387671"/>
            <a:ext cx="894285" cy="894285"/>
          </a:xfrm>
          <a:prstGeom prst="plus">
            <a:avLst>
              <a:gd name="adj" fmla="val 31705"/>
            </a:avLst>
          </a:prstGeom>
          <a:solidFill>
            <a:srgbClr val="FFC000"/>
          </a:solidFill>
          <a:ln>
            <a:solidFill>
              <a:schemeClr val="accent4">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2" name="Content Placeholder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8009" y="2363781"/>
            <a:ext cx="2194560" cy="2194560"/>
          </a:xfrm>
          <a:prstGeom prst="rect">
            <a:avLst/>
          </a:prstGeom>
        </p:spPr>
      </p:pic>
      <p:sp>
        <p:nvSpPr>
          <p:cNvPr id="21" name="Content Placeholder 2"/>
          <p:cNvSpPr txBox="1">
            <a:spLocks/>
          </p:cNvSpPr>
          <p:nvPr/>
        </p:nvSpPr>
        <p:spPr>
          <a:xfrm>
            <a:off x="1271262" y="4708470"/>
            <a:ext cx="3948053" cy="866043"/>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2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lgn="ctr">
              <a:spcBef>
                <a:spcPts val="0"/>
              </a:spcBef>
              <a:spcAft>
                <a:spcPts val="800"/>
              </a:spcAft>
            </a:pPr>
            <a:r>
              <a:rPr lang="en-US" sz="2000" dirty="0">
                <a:latin typeface="Amazon Ember" panose="020B0603020204020204" pitchFamily="34" charset="0"/>
                <a:ea typeface="Amazon Ember" panose="020B0603020204020204" pitchFamily="34" charset="0"/>
                <a:cs typeface="Amazon Ember" panose="020B0603020204020204" pitchFamily="34" charset="0"/>
              </a:rPr>
              <a:t>Available to ALL AWS customers at no additional cost</a:t>
            </a:r>
          </a:p>
        </p:txBody>
      </p:sp>
      <p:pic>
        <p:nvPicPr>
          <p:cNvPr id="14" name="Picture 13">
            <a:hlinkClick r:id="rId5"/>
            <a:extLst>
              <a:ext uri="{FF2B5EF4-FFF2-40B4-BE49-F238E27FC236}">
                <a16:creationId xmlns:a16="http://schemas.microsoft.com/office/drawing/2014/main" id="{2FB5A40F-538F-7A49-A60F-A65BEDEDEB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78959" y="6211024"/>
            <a:ext cx="1620111" cy="630043"/>
          </a:xfrm>
          <a:prstGeom prst="rect">
            <a:avLst/>
          </a:prstGeom>
        </p:spPr>
      </p:pic>
    </p:spTree>
    <p:custDataLst>
      <p:tags r:id="rId1"/>
    </p:custDataLst>
    <p:extLst>
      <p:ext uri="{BB962C8B-B14F-4D97-AF65-F5344CB8AC3E}">
        <p14:creationId xmlns:p14="http://schemas.microsoft.com/office/powerpoint/2010/main" val="1922749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2096" y="1241700"/>
            <a:ext cx="2945587" cy="5160716"/>
          </a:xfrm>
          <a:prstGeom prst="round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lstStyle/>
          <a:p>
            <a:r>
              <a:rPr lang="en-US" dirty="0"/>
              <a:t>Types of Threats</a:t>
            </a:r>
          </a:p>
        </p:txBody>
      </p:sp>
      <p:pic>
        <p:nvPicPr>
          <p:cNvPr id="1026" name="Picture 2" descr="IP-blacklist"/>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9385243" y="1470066"/>
            <a:ext cx="1916739" cy="19167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267958" y="3078649"/>
            <a:ext cx="2249177" cy="379656"/>
          </a:xfrm>
          <a:prstGeom prst="rect">
            <a:avLst/>
          </a:prstGeom>
          <a:noFill/>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Bad Bots</a:t>
            </a:r>
          </a:p>
        </p:txBody>
      </p:sp>
      <p:pic>
        <p:nvPicPr>
          <p:cNvPr id="1028" name="Picture 4" descr="Sca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4197" y="1470065"/>
            <a:ext cx="1360268" cy="1643021"/>
          </a:xfrm>
          <a:prstGeom prst="rect">
            <a:avLst/>
          </a:prstGeom>
          <a:solidFill>
            <a:schemeClr val="accent1"/>
          </a:solidFill>
          <a:extLst/>
        </p:spPr>
      </p:pic>
      <p:sp>
        <p:nvSpPr>
          <p:cNvPr id="7" name="TextBox 6"/>
          <p:cNvSpPr txBox="1"/>
          <p:nvPr/>
        </p:nvSpPr>
        <p:spPr>
          <a:xfrm>
            <a:off x="2610645" y="3073670"/>
            <a:ext cx="2249177" cy="379656"/>
          </a:xfrm>
          <a:prstGeom prst="rect">
            <a:avLst/>
          </a:prstGeom>
          <a:noFill/>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DDoS</a:t>
            </a:r>
          </a:p>
        </p:txBody>
      </p:sp>
      <p:pic>
        <p:nvPicPr>
          <p:cNvPr id="8" name="Picture 7" descr="Deck_File-Code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9920" y="1524523"/>
            <a:ext cx="1500257" cy="1500257"/>
          </a:xfrm>
          <a:prstGeom prst="rect">
            <a:avLst/>
          </a:prstGeom>
        </p:spPr>
      </p:pic>
      <p:sp>
        <p:nvSpPr>
          <p:cNvPr id="9" name="TextBox 8"/>
          <p:cNvSpPr txBox="1"/>
          <p:nvPr/>
        </p:nvSpPr>
        <p:spPr>
          <a:xfrm>
            <a:off x="5391850" y="3073670"/>
            <a:ext cx="3310383" cy="379656"/>
          </a:xfrm>
          <a:prstGeom prst="rect">
            <a:avLst/>
          </a:prstGeom>
          <a:noFill/>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Application Attacks</a:t>
            </a:r>
          </a:p>
        </p:txBody>
      </p:sp>
      <p:sp>
        <p:nvSpPr>
          <p:cNvPr id="19" name="TextBox 18"/>
          <p:cNvSpPr txBox="1"/>
          <p:nvPr/>
        </p:nvSpPr>
        <p:spPr>
          <a:xfrm>
            <a:off x="2477842" y="5058440"/>
            <a:ext cx="1064333" cy="307777"/>
          </a:xfrm>
          <a:prstGeom prst="rect">
            <a:avLst/>
          </a:prstGeom>
          <a:solidFill>
            <a:schemeClr val="accent1">
              <a:lumMod val="40000"/>
              <a:lumOff val="60000"/>
            </a:schemeClr>
          </a:solid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Reflection</a:t>
            </a:r>
          </a:p>
        </p:txBody>
      </p:sp>
      <p:sp>
        <p:nvSpPr>
          <p:cNvPr id="20" name="TextBox 19"/>
          <p:cNvSpPr txBox="1"/>
          <p:nvPr/>
        </p:nvSpPr>
        <p:spPr>
          <a:xfrm>
            <a:off x="3021701" y="6005188"/>
            <a:ext cx="1448015" cy="307777"/>
          </a:xfrm>
          <a:prstGeom prst="rect">
            <a:avLst/>
          </a:prstGeom>
          <a:solidFill>
            <a:schemeClr val="accent1">
              <a:lumMod val="40000"/>
              <a:lumOff val="60000"/>
            </a:schemeClr>
          </a:solid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Layer 4 floods</a:t>
            </a:r>
          </a:p>
        </p:txBody>
      </p:sp>
      <p:sp>
        <p:nvSpPr>
          <p:cNvPr id="21" name="TextBox 20"/>
          <p:cNvSpPr txBox="1"/>
          <p:nvPr/>
        </p:nvSpPr>
        <p:spPr>
          <a:xfrm>
            <a:off x="4057502" y="5535402"/>
            <a:ext cx="926857" cy="307777"/>
          </a:xfrm>
          <a:prstGeom prst="rect">
            <a:avLst/>
          </a:prstGeom>
          <a:solidFill>
            <a:schemeClr val="accent1">
              <a:lumMod val="40000"/>
              <a:lumOff val="60000"/>
            </a:schemeClr>
          </a:solidFill>
        </p:spPr>
        <p:txBody>
          <a:bodyPr wrap="none" rtlCol="0">
            <a:spAutoFit/>
          </a:bodyPr>
          <a:lstStyle/>
          <a:p>
            <a:pPr algn="ctr"/>
            <a:r>
              <a:rPr lang="en-US" sz="14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Slowloris</a:t>
            </a:r>
          </a:p>
        </p:txBody>
      </p:sp>
      <p:sp>
        <p:nvSpPr>
          <p:cNvPr id="22" name="TextBox 21"/>
          <p:cNvSpPr txBox="1"/>
          <p:nvPr/>
        </p:nvSpPr>
        <p:spPr>
          <a:xfrm>
            <a:off x="3935940" y="5058441"/>
            <a:ext cx="1005403" cy="307777"/>
          </a:xfrm>
          <a:prstGeom prst="rect">
            <a:avLst/>
          </a:prstGeom>
          <a:solidFill>
            <a:schemeClr val="accent1">
              <a:lumMod val="40000"/>
              <a:lumOff val="60000"/>
            </a:schemeClr>
          </a:solidFill>
        </p:spPr>
        <p:txBody>
          <a:bodyPr wrap="none" rtlCol="0">
            <a:spAutoFit/>
          </a:bodyPr>
          <a:lstStyle/>
          <a:p>
            <a:pPr algn="ctr"/>
            <a:r>
              <a:rPr lang="en-US" sz="14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SSL</a:t>
            </a:r>
            <a:r>
              <a:rPr lang="en-US" sz="1400" dirty="0">
                <a:latin typeface="Amazon Ember" panose="020B0603020204020204" pitchFamily="34" charset="0"/>
                <a:ea typeface="Amazon Ember" panose="020B0603020204020204" pitchFamily="34" charset="0"/>
                <a:cs typeface="Amazon Ember" panose="020B0603020204020204" pitchFamily="34" charset="0"/>
              </a:rPr>
              <a:t> abuse</a:t>
            </a:r>
          </a:p>
        </p:txBody>
      </p:sp>
      <p:sp>
        <p:nvSpPr>
          <p:cNvPr id="23" name="TextBox 22"/>
          <p:cNvSpPr txBox="1"/>
          <p:nvPr/>
        </p:nvSpPr>
        <p:spPr>
          <a:xfrm>
            <a:off x="3105300" y="4046343"/>
            <a:ext cx="1320337" cy="307777"/>
          </a:xfrm>
          <a:prstGeom prst="rect">
            <a:avLst/>
          </a:prstGeom>
          <a:solidFill>
            <a:schemeClr val="accent1">
              <a:lumMod val="40000"/>
              <a:lumOff val="60000"/>
            </a:schemeClr>
          </a:solid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HTTP floods</a:t>
            </a:r>
          </a:p>
        </p:txBody>
      </p:sp>
      <p:sp>
        <p:nvSpPr>
          <p:cNvPr id="4" name="Rectangle 3"/>
          <p:cNvSpPr/>
          <p:nvPr/>
        </p:nvSpPr>
        <p:spPr>
          <a:xfrm>
            <a:off x="2471214" y="5540531"/>
            <a:ext cx="1281121" cy="307777"/>
          </a:xfrm>
          <a:prstGeom prst="rect">
            <a:avLst/>
          </a:prstGeom>
          <a:solidFill>
            <a:schemeClr val="accent1">
              <a:lumMod val="40000"/>
              <a:lumOff val="60000"/>
            </a:schemeClr>
          </a:solidFill>
        </p:spPr>
        <p:txBody>
          <a:bodyPr wrap="none">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Amplification</a:t>
            </a:r>
          </a:p>
        </p:txBody>
      </p:sp>
      <p:sp>
        <p:nvSpPr>
          <p:cNvPr id="25" name="TextBox 24"/>
          <p:cNvSpPr txBox="1"/>
          <p:nvPr/>
        </p:nvSpPr>
        <p:spPr>
          <a:xfrm>
            <a:off x="10178865" y="3856304"/>
            <a:ext cx="1547218" cy="307777"/>
          </a:xfrm>
          <a:prstGeom prst="rect">
            <a:avLst/>
          </a:prstGeom>
          <a:solidFill>
            <a:schemeClr val="accent1">
              <a:lumMod val="40000"/>
              <a:lumOff val="60000"/>
            </a:schemeClr>
          </a:solidFill>
        </p:spPr>
        <p:txBody>
          <a:bodyPr wrap="non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Content scrapers</a:t>
            </a:r>
          </a:p>
        </p:txBody>
      </p:sp>
      <p:sp>
        <p:nvSpPr>
          <p:cNvPr id="26" name="TextBox 25"/>
          <p:cNvSpPr txBox="1"/>
          <p:nvPr/>
        </p:nvSpPr>
        <p:spPr>
          <a:xfrm>
            <a:off x="9549890" y="4352148"/>
            <a:ext cx="1707519" cy="307777"/>
          </a:xfrm>
          <a:prstGeom prst="rect">
            <a:avLst/>
          </a:prstGeom>
          <a:solidFill>
            <a:schemeClr val="accent1">
              <a:lumMod val="40000"/>
              <a:lumOff val="60000"/>
            </a:schemeClr>
          </a:solidFill>
        </p:spPr>
        <p:txBody>
          <a:bodyPr wrap="non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Scanners &amp; probes</a:t>
            </a:r>
          </a:p>
        </p:txBody>
      </p:sp>
      <p:sp>
        <p:nvSpPr>
          <p:cNvPr id="27" name="TextBox 26"/>
          <p:cNvSpPr txBox="1"/>
          <p:nvPr/>
        </p:nvSpPr>
        <p:spPr>
          <a:xfrm>
            <a:off x="9074168" y="3846610"/>
            <a:ext cx="883575" cy="307777"/>
          </a:xfrm>
          <a:prstGeom prst="rect">
            <a:avLst/>
          </a:prstGeom>
          <a:solidFill>
            <a:schemeClr val="accent1">
              <a:lumMod val="40000"/>
              <a:lumOff val="60000"/>
            </a:schemeClr>
          </a:solidFill>
        </p:spPr>
        <p:txBody>
          <a:bodyPr wrap="non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Crawlers</a:t>
            </a:r>
          </a:p>
        </p:txBody>
      </p:sp>
      <p:sp>
        <p:nvSpPr>
          <p:cNvPr id="28" name="TextBox 27"/>
          <p:cNvSpPr txBox="1"/>
          <p:nvPr/>
        </p:nvSpPr>
        <p:spPr>
          <a:xfrm>
            <a:off x="5521906" y="3701972"/>
            <a:ext cx="1269899" cy="307777"/>
          </a:xfrm>
          <a:prstGeom prst="rect">
            <a:avLst/>
          </a:prstGeom>
          <a:solidFill>
            <a:schemeClr val="accent1">
              <a:lumMod val="40000"/>
              <a:lumOff val="60000"/>
            </a:schemeClr>
          </a:solidFill>
        </p:spPr>
        <p:txBody>
          <a:bodyPr wrap="non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SQL injection</a:t>
            </a:r>
          </a:p>
        </p:txBody>
      </p:sp>
      <p:sp>
        <p:nvSpPr>
          <p:cNvPr id="29" name="TextBox 28"/>
          <p:cNvSpPr txBox="1"/>
          <p:nvPr/>
        </p:nvSpPr>
        <p:spPr>
          <a:xfrm>
            <a:off x="6840771" y="4450487"/>
            <a:ext cx="1786192" cy="307777"/>
          </a:xfrm>
          <a:prstGeom prst="rect">
            <a:avLst/>
          </a:prstGeom>
          <a:solidFill>
            <a:schemeClr val="accent1">
              <a:lumMod val="40000"/>
              <a:lumOff val="60000"/>
            </a:schemeClr>
          </a:solid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Application exploits</a:t>
            </a:r>
          </a:p>
        </p:txBody>
      </p:sp>
      <p:sp>
        <p:nvSpPr>
          <p:cNvPr id="30" name="TextBox 29"/>
          <p:cNvSpPr txBox="1"/>
          <p:nvPr/>
        </p:nvSpPr>
        <p:spPr>
          <a:xfrm>
            <a:off x="5512289" y="4214525"/>
            <a:ext cx="1154483" cy="523220"/>
          </a:xfrm>
          <a:prstGeom prst="rect">
            <a:avLst/>
          </a:prstGeom>
          <a:solidFill>
            <a:schemeClr val="accent1">
              <a:lumMod val="40000"/>
              <a:lumOff val="60000"/>
            </a:schemeClr>
          </a:solidFill>
        </p:spPr>
        <p:txBody>
          <a:bodyPr wrap="non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Social</a:t>
            </a:r>
            <a:br>
              <a:rPr lang="en-US" sz="1400" dirty="0">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engineering</a:t>
            </a:r>
          </a:p>
        </p:txBody>
      </p:sp>
      <p:sp>
        <p:nvSpPr>
          <p:cNvPr id="31" name="TextBox 30"/>
          <p:cNvSpPr txBox="1"/>
          <p:nvPr/>
        </p:nvSpPr>
        <p:spPr>
          <a:xfrm>
            <a:off x="7090079" y="3701971"/>
            <a:ext cx="1536884" cy="523220"/>
          </a:xfrm>
          <a:prstGeom prst="rect">
            <a:avLst/>
          </a:prstGeom>
          <a:solidFill>
            <a:schemeClr val="accent1">
              <a:lumMod val="40000"/>
              <a:lumOff val="60000"/>
            </a:schemeClr>
          </a:solid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Sensitive data exposure</a:t>
            </a:r>
          </a:p>
        </p:txBody>
      </p:sp>
      <p:sp>
        <p:nvSpPr>
          <p:cNvPr id="24" name="TextBox 23"/>
          <p:cNvSpPr txBox="1"/>
          <p:nvPr/>
        </p:nvSpPr>
        <p:spPr>
          <a:xfrm>
            <a:off x="237807" y="3846044"/>
            <a:ext cx="1608767" cy="666977"/>
          </a:xfrm>
          <a:prstGeom prst="rect">
            <a:avLst/>
          </a:prstGeom>
          <a:noFill/>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Application</a:t>
            </a:r>
          </a:p>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Layer</a:t>
            </a:r>
          </a:p>
        </p:txBody>
      </p:sp>
      <p:sp>
        <p:nvSpPr>
          <p:cNvPr id="32" name="TextBox 31"/>
          <p:cNvSpPr txBox="1"/>
          <p:nvPr/>
        </p:nvSpPr>
        <p:spPr>
          <a:xfrm>
            <a:off x="237807" y="5280509"/>
            <a:ext cx="1608767" cy="954300"/>
          </a:xfrm>
          <a:prstGeom prst="rect">
            <a:avLst/>
          </a:prstGeom>
          <a:noFill/>
        </p:spPr>
        <p:txBody>
          <a:bodyPr wrap="square"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Network/</a:t>
            </a:r>
          </a:p>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Transport</a:t>
            </a:r>
          </a:p>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Layer</a:t>
            </a:r>
          </a:p>
        </p:txBody>
      </p:sp>
      <p:cxnSp>
        <p:nvCxnSpPr>
          <p:cNvPr id="6" name="Straight Connector 5"/>
          <p:cNvCxnSpPr/>
          <p:nvPr/>
        </p:nvCxnSpPr>
        <p:spPr>
          <a:xfrm>
            <a:off x="353497" y="4956156"/>
            <a:ext cx="1140710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53497" y="3419532"/>
            <a:ext cx="11407105" cy="0"/>
          </a:xfrm>
          <a:prstGeom prst="line">
            <a:avLst/>
          </a:prstGeom>
        </p:spPr>
        <p:style>
          <a:lnRef idx="2">
            <a:schemeClr val="accent1"/>
          </a:lnRef>
          <a:fillRef idx="0">
            <a:schemeClr val="accent1"/>
          </a:fillRef>
          <a:effectRef idx="1">
            <a:schemeClr val="accent1"/>
          </a:effectRef>
          <a:fontRef idx="minor">
            <a:schemeClr val="tx1"/>
          </a:fontRef>
        </p:style>
      </p:cxnSp>
      <p:pic>
        <p:nvPicPr>
          <p:cNvPr id="35" name="Content Placeholder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1534" y="1822514"/>
            <a:ext cx="1208229" cy="1208229"/>
          </a:xfrm>
          <a:prstGeom prst="rect">
            <a:avLst/>
          </a:prstGeom>
        </p:spPr>
      </p:pic>
      <p:sp>
        <p:nvSpPr>
          <p:cNvPr id="36" name="TextBox 35"/>
          <p:cNvSpPr txBox="1"/>
          <p:nvPr/>
        </p:nvSpPr>
        <p:spPr>
          <a:xfrm>
            <a:off x="1701364" y="2897465"/>
            <a:ext cx="1320337" cy="307777"/>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AWS Shield</a:t>
            </a:r>
          </a:p>
        </p:txBody>
      </p:sp>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09597" y="5696761"/>
            <a:ext cx="706740" cy="656852"/>
          </a:xfrm>
          <a:prstGeom prst="rect">
            <a:avLst/>
          </a:prstGeom>
        </p:spPr>
      </p:pic>
      <p:sp>
        <p:nvSpPr>
          <p:cNvPr id="40" name="TextBox 39"/>
          <p:cNvSpPr txBox="1"/>
          <p:nvPr/>
        </p:nvSpPr>
        <p:spPr>
          <a:xfrm>
            <a:off x="10933933" y="6463207"/>
            <a:ext cx="1258067" cy="207264"/>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AWS Shield</a:t>
            </a:r>
          </a:p>
        </p:txBody>
      </p:sp>
    </p:spTree>
    <p:custDataLst>
      <p:tags r:id="rId1"/>
    </p:custDataLst>
    <p:extLst>
      <p:ext uri="{BB962C8B-B14F-4D97-AF65-F5344CB8AC3E}">
        <p14:creationId xmlns:p14="http://schemas.microsoft.com/office/powerpoint/2010/main" val="965554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AWS Shield</a:t>
            </a:r>
          </a:p>
        </p:txBody>
      </p:sp>
      <p:sp>
        <p:nvSpPr>
          <p:cNvPr id="13" name="Content Placeholder 2"/>
          <p:cNvSpPr txBox="1">
            <a:spLocks/>
          </p:cNvSpPr>
          <p:nvPr/>
        </p:nvSpPr>
        <p:spPr>
          <a:xfrm>
            <a:off x="454123" y="1103085"/>
            <a:ext cx="10940405" cy="4981259"/>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3733" b="1" dirty="0">
              <a:solidFill>
                <a:srgbClr val="00B050"/>
              </a:solidFill>
            </a:endParaRPr>
          </a:p>
        </p:txBody>
      </p:sp>
      <p:pic>
        <p:nvPicPr>
          <p:cNvPr id="22" name="Picture Placeholder 10"/>
          <p:cNvPicPr>
            <a:picLocks noChangeAspect="1"/>
          </p:cNvPicPr>
          <p:nvPr/>
        </p:nvPicPr>
        <p:blipFill>
          <a:blip r:embed="rId4">
            <a:extLst>
              <a:ext uri="{28A0092B-C50C-407E-A947-70E740481C1C}">
                <a14:useLocalDpi xmlns:a14="http://schemas.microsoft.com/office/drawing/2010/main" val="0"/>
              </a:ext>
            </a:extLst>
          </a:blip>
          <a:srcRect t="4136" b="4136"/>
          <a:stretch>
            <a:fillRect/>
          </a:stretch>
        </p:blipFill>
        <p:spPr>
          <a:xfrm>
            <a:off x="392731" y="2107607"/>
            <a:ext cx="2520552" cy="1885960"/>
          </a:xfrm>
          <a:prstGeom prst="rect">
            <a:avLst/>
          </a:prstGeom>
        </p:spPr>
      </p:pic>
      <p:pic>
        <p:nvPicPr>
          <p:cNvPr id="23" name="Picture Placeholder 18"/>
          <p:cNvPicPr>
            <a:picLocks noChangeAspect="1"/>
          </p:cNvPicPr>
          <p:nvPr/>
        </p:nvPicPr>
        <p:blipFill rotWithShape="1">
          <a:blip r:embed="rId5">
            <a:extLst>
              <a:ext uri="{28A0092B-C50C-407E-A947-70E740481C1C}">
                <a14:useLocalDpi xmlns:a14="http://schemas.microsoft.com/office/drawing/2010/main" val="0"/>
              </a:ext>
            </a:extLst>
          </a:blip>
          <a:srcRect t="9813" r="8410" b="8771"/>
          <a:stretch/>
        </p:blipFill>
        <p:spPr>
          <a:xfrm>
            <a:off x="6326886" y="2115464"/>
            <a:ext cx="2112866" cy="1878103"/>
          </a:xfrm>
          <a:prstGeom prst="rect">
            <a:avLst/>
          </a:prstGeom>
        </p:spPr>
      </p:pic>
      <p:pic>
        <p:nvPicPr>
          <p:cNvPr id="24" name="Picture Placeholder 16"/>
          <p:cNvPicPr>
            <a:picLocks noChangeAspect="1"/>
          </p:cNvPicPr>
          <p:nvPr/>
        </p:nvPicPr>
        <p:blipFill rotWithShape="1">
          <a:blip r:embed="rId6">
            <a:extLst>
              <a:ext uri="{28A0092B-C50C-407E-A947-70E740481C1C}">
                <a14:useLocalDpi xmlns:a14="http://schemas.microsoft.com/office/drawing/2010/main" val="0"/>
              </a:ext>
            </a:extLst>
          </a:blip>
          <a:srcRect l="1" t="3706" r="3323" b="3684"/>
          <a:stretch/>
        </p:blipFill>
        <p:spPr>
          <a:xfrm>
            <a:off x="9553849" y="2045987"/>
            <a:ext cx="1864467" cy="1785963"/>
          </a:xfrm>
          <a:prstGeom prst="rect">
            <a:avLst/>
          </a:prstGeom>
        </p:spPr>
      </p:pic>
      <p:pic>
        <p:nvPicPr>
          <p:cNvPr id="25" name="Picture Placeholder 20"/>
          <p:cNvPicPr>
            <a:picLocks noChangeAspect="1"/>
          </p:cNvPicPr>
          <p:nvPr/>
        </p:nvPicPr>
        <p:blipFill rotWithShape="1">
          <a:blip r:embed="rId7">
            <a:extLst>
              <a:ext uri="{28A0092B-C50C-407E-A947-70E740481C1C}">
                <a14:useLocalDpi xmlns:a14="http://schemas.microsoft.com/office/drawing/2010/main" val="0"/>
              </a:ext>
            </a:extLst>
          </a:blip>
          <a:srcRect t="6252" b="7245"/>
          <a:stretch/>
        </p:blipFill>
        <p:spPr>
          <a:xfrm>
            <a:off x="3624011" y="2277082"/>
            <a:ext cx="1797498" cy="1554868"/>
          </a:xfrm>
          <a:prstGeom prst="rect">
            <a:avLst/>
          </a:prstGeom>
        </p:spPr>
      </p:pic>
      <p:sp>
        <p:nvSpPr>
          <p:cNvPr id="26" name="Text Placeholder 2"/>
          <p:cNvSpPr txBox="1">
            <a:spLocks/>
          </p:cNvSpPr>
          <p:nvPr/>
        </p:nvSpPr>
        <p:spPr>
          <a:xfrm>
            <a:off x="436526" y="4269393"/>
            <a:ext cx="2671504" cy="901577"/>
          </a:xfrm>
          <a:prstGeom prst="rect">
            <a:avLst/>
          </a:prstGeom>
        </p:spPr>
        <p:txBody>
          <a:bodyPr vert="horz" lIns="91440" tIns="45720" rIns="91440" bIns="45720" rtlCol="0">
            <a:noAutofit/>
          </a:bodyPr>
          <a:lstStyle>
            <a:lvl1pPr marL="0" indent="0" algn="ctr" defTabSz="457200" rtl="0" eaLnBrk="1" latinLnBrk="0" hangingPunct="1">
              <a:spcBef>
                <a:spcPct val="20000"/>
              </a:spcBef>
              <a:buFontTx/>
              <a:buNone/>
              <a:defRPr sz="1400" b="0" i="0" kern="1200">
                <a:solidFill>
                  <a:srgbClr val="4D4D4C"/>
                </a:solidFill>
                <a:latin typeface="Arial"/>
                <a:ea typeface="+mn-ea"/>
                <a:cs typeface="Arial"/>
              </a:defRPr>
            </a:lvl1pPr>
            <a:lvl2pPr marL="457200" indent="0" algn="l" defTabSz="457200" rtl="0" eaLnBrk="1" latinLnBrk="0" hangingPunct="1">
              <a:spcBef>
                <a:spcPct val="20000"/>
              </a:spcBef>
              <a:buFont typeface="Arial"/>
              <a:buNone/>
              <a:defRPr sz="1200" b="0" i="0" kern="1200">
                <a:solidFill>
                  <a:schemeClr val="accent6">
                    <a:lumMod val="50000"/>
                  </a:schemeClr>
                </a:solidFill>
                <a:latin typeface="Arial"/>
                <a:ea typeface="+mn-ea"/>
                <a:cs typeface="Arial"/>
              </a:defRPr>
            </a:lvl2pPr>
            <a:lvl3pPr marL="914400" indent="0" algn="l" defTabSz="457200" rtl="0" eaLnBrk="1" latinLnBrk="0" hangingPunct="1">
              <a:spcBef>
                <a:spcPct val="20000"/>
              </a:spcBef>
              <a:buFont typeface="Arial"/>
              <a:buNone/>
              <a:defRPr sz="1000" b="0" i="0" kern="1200">
                <a:solidFill>
                  <a:schemeClr val="accent6">
                    <a:lumMod val="50000"/>
                  </a:schemeClr>
                </a:solidFill>
                <a:latin typeface="Arial"/>
                <a:ea typeface="+mn-ea"/>
                <a:cs typeface="Arial"/>
              </a:defRPr>
            </a:lvl3pPr>
            <a:lvl4pPr marL="1371600" indent="0" algn="l" defTabSz="457200" rtl="0" eaLnBrk="1" latinLnBrk="0" hangingPunct="1">
              <a:spcBef>
                <a:spcPct val="20000"/>
              </a:spcBef>
              <a:buFont typeface="Arial"/>
              <a:buNone/>
              <a:defRPr sz="900" b="0" i="0" kern="1200">
                <a:solidFill>
                  <a:schemeClr val="accent6">
                    <a:lumMod val="50000"/>
                  </a:schemeClr>
                </a:solidFill>
                <a:latin typeface="Arial"/>
                <a:ea typeface="+mn-ea"/>
                <a:cs typeface="Arial"/>
              </a:defRPr>
            </a:lvl4pPr>
            <a:lvl5pPr marL="1828800" indent="0" algn="l" defTabSz="457200" rtl="0" eaLnBrk="1" latinLnBrk="0" hangingPunct="1">
              <a:spcBef>
                <a:spcPct val="20000"/>
              </a:spcBef>
              <a:buFont typeface="Arial"/>
              <a:buNone/>
              <a:defRPr sz="900" b="0" i="0" kern="1200">
                <a:solidFill>
                  <a:schemeClr val="accent6">
                    <a:lumMod val="50000"/>
                  </a:schemeClr>
                </a:solidFill>
                <a:latin typeface="Arial"/>
                <a:ea typeface="+mn-ea"/>
                <a:cs typeface="Arial"/>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AWS Integration</a:t>
            </a:r>
          </a:p>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600" b="0" i="1"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DDoS protection without infrastructure changes</a:t>
            </a:r>
          </a:p>
        </p:txBody>
      </p:sp>
      <p:sp>
        <p:nvSpPr>
          <p:cNvPr id="27" name="Text Placeholder 4"/>
          <p:cNvSpPr txBox="1">
            <a:spLocks/>
          </p:cNvSpPr>
          <p:nvPr/>
        </p:nvSpPr>
        <p:spPr>
          <a:xfrm>
            <a:off x="5937163" y="4274899"/>
            <a:ext cx="2892312" cy="901577"/>
          </a:xfrm>
          <a:prstGeom prst="rect">
            <a:avLst/>
          </a:prstGeom>
        </p:spPr>
        <p:txBody>
          <a:bodyPr vert="horz" lIns="91440" tIns="45720" rIns="91440" bIns="45720" rtlCol="0">
            <a:noAutofit/>
          </a:bodyPr>
          <a:lstStyle>
            <a:lvl1pPr marL="0" indent="0" algn="ctr" defTabSz="457200" rtl="0" eaLnBrk="1" latinLnBrk="0" hangingPunct="1">
              <a:spcBef>
                <a:spcPct val="20000"/>
              </a:spcBef>
              <a:buFontTx/>
              <a:buNone/>
              <a:defRPr sz="1400" b="0" i="0" kern="1200">
                <a:solidFill>
                  <a:srgbClr val="4D4D4C"/>
                </a:solidFill>
                <a:latin typeface="Arial"/>
                <a:ea typeface="+mn-ea"/>
                <a:cs typeface="Arial"/>
              </a:defRPr>
            </a:lvl1pPr>
            <a:lvl2pPr marL="457200" indent="0" algn="l" defTabSz="457200" rtl="0" eaLnBrk="1" latinLnBrk="0" hangingPunct="1">
              <a:spcBef>
                <a:spcPct val="20000"/>
              </a:spcBef>
              <a:buFont typeface="Arial"/>
              <a:buNone/>
              <a:defRPr sz="1200" b="0" i="0" kern="1200">
                <a:solidFill>
                  <a:schemeClr val="accent6">
                    <a:lumMod val="50000"/>
                  </a:schemeClr>
                </a:solidFill>
                <a:latin typeface="Arial"/>
                <a:ea typeface="+mn-ea"/>
                <a:cs typeface="Arial"/>
              </a:defRPr>
            </a:lvl2pPr>
            <a:lvl3pPr marL="914400" indent="0" algn="l" defTabSz="457200" rtl="0" eaLnBrk="1" latinLnBrk="0" hangingPunct="1">
              <a:spcBef>
                <a:spcPct val="20000"/>
              </a:spcBef>
              <a:buFont typeface="Arial"/>
              <a:buNone/>
              <a:defRPr sz="1000" b="0" i="0" kern="1200">
                <a:solidFill>
                  <a:schemeClr val="accent6">
                    <a:lumMod val="50000"/>
                  </a:schemeClr>
                </a:solidFill>
                <a:latin typeface="Arial"/>
                <a:ea typeface="+mn-ea"/>
                <a:cs typeface="Arial"/>
              </a:defRPr>
            </a:lvl3pPr>
            <a:lvl4pPr marL="1371600" indent="0" algn="l" defTabSz="457200" rtl="0" eaLnBrk="1" latinLnBrk="0" hangingPunct="1">
              <a:spcBef>
                <a:spcPct val="20000"/>
              </a:spcBef>
              <a:buFont typeface="Arial"/>
              <a:buNone/>
              <a:defRPr sz="900" b="0" i="0" kern="1200">
                <a:solidFill>
                  <a:schemeClr val="accent6">
                    <a:lumMod val="50000"/>
                  </a:schemeClr>
                </a:solidFill>
                <a:latin typeface="Arial"/>
                <a:ea typeface="+mn-ea"/>
                <a:cs typeface="Arial"/>
              </a:defRPr>
            </a:lvl4pPr>
            <a:lvl5pPr marL="1828800" indent="0" algn="l" defTabSz="457200" rtl="0" eaLnBrk="1" latinLnBrk="0" hangingPunct="1">
              <a:spcBef>
                <a:spcPct val="20000"/>
              </a:spcBef>
              <a:buFont typeface="Arial"/>
              <a:buNone/>
              <a:defRPr sz="900" b="0" i="0" kern="1200">
                <a:solidFill>
                  <a:schemeClr val="accent6">
                    <a:lumMod val="50000"/>
                  </a:schemeClr>
                </a:solidFill>
                <a:latin typeface="Arial"/>
                <a:ea typeface="+mn-ea"/>
                <a:cs typeface="Arial"/>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Affordable</a:t>
            </a:r>
          </a:p>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600" b="0" i="1"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Don’t force unnecessary trade-offs between cost and availability</a:t>
            </a:r>
          </a:p>
        </p:txBody>
      </p:sp>
      <p:sp>
        <p:nvSpPr>
          <p:cNvPr id="28" name="Text Placeholder 5"/>
          <p:cNvSpPr txBox="1">
            <a:spLocks/>
          </p:cNvSpPr>
          <p:nvPr/>
        </p:nvSpPr>
        <p:spPr>
          <a:xfrm>
            <a:off x="9210244" y="4269393"/>
            <a:ext cx="2551676" cy="901577"/>
          </a:xfrm>
          <a:prstGeom prst="rect">
            <a:avLst/>
          </a:prstGeom>
        </p:spPr>
        <p:txBody>
          <a:bodyPr vert="horz" lIns="91440" tIns="45720" rIns="91440" bIns="45720" rtlCol="0">
            <a:noAutofit/>
          </a:bodyPr>
          <a:lstStyle>
            <a:lvl1pPr marL="0" indent="0" algn="ctr" defTabSz="457200" rtl="0" eaLnBrk="1" latinLnBrk="0" hangingPunct="1">
              <a:spcBef>
                <a:spcPct val="20000"/>
              </a:spcBef>
              <a:buFontTx/>
              <a:buNone/>
              <a:defRPr sz="1400" b="0" i="0" kern="1200">
                <a:solidFill>
                  <a:srgbClr val="4D4D4C"/>
                </a:solidFill>
                <a:latin typeface="Arial"/>
                <a:ea typeface="+mn-ea"/>
                <a:cs typeface="Arial"/>
              </a:defRPr>
            </a:lvl1pPr>
            <a:lvl2pPr marL="457200" indent="0" algn="l" defTabSz="457200" rtl="0" eaLnBrk="1" latinLnBrk="0" hangingPunct="1">
              <a:spcBef>
                <a:spcPct val="20000"/>
              </a:spcBef>
              <a:buFont typeface="Arial"/>
              <a:buNone/>
              <a:defRPr sz="1200" b="0" i="0" kern="1200">
                <a:solidFill>
                  <a:schemeClr val="accent6">
                    <a:lumMod val="50000"/>
                  </a:schemeClr>
                </a:solidFill>
                <a:latin typeface="Arial"/>
                <a:ea typeface="+mn-ea"/>
                <a:cs typeface="Arial"/>
              </a:defRPr>
            </a:lvl2pPr>
            <a:lvl3pPr marL="914400" indent="0" algn="l" defTabSz="457200" rtl="0" eaLnBrk="1" latinLnBrk="0" hangingPunct="1">
              <a:spcBef>
                <a:spcPct val="20000"/>
              </a:spcBef>
              <a:buFont typeface="Arial"/>
              <a:buNone/>
              <a:defRPr sz="1000" b="0" i="0" kern="1200">
                <a:solidFill>
                  <a:schemeClr val="accent6">
                    <a:lumMod val="50000"/>
                  </a:schemeClr>
                </a:solidFill>
                <a:latin typeface="Arial"/>
                <a:ea typeface="+mn-ea"/>
                <a:cs typeface="Arial"/>
              </a:defRPr>
            </a:lvl3pPr>
            <a:lvl4pPr marL="1371600" indent="0" algn="l" defTabSz="457200" rtl="0" eaLnBrk="1" latinLnBrk="0" hangingPunct="1">
              <a:spcBef>
                <a:spcPct val="20000"/>
              </a:spcBef>
              <a:buFont typeface="Arial"/>
              <a:buNone/>
              <a:defRPr sz="900" b="0" i="0" kern="1200">
                <a:solidFill>
                  <a:schemeClr val="accent6">
                    <a:lumMod val="50000"/>
                  </a:schemeClr>
                </a:solidFill>
                <a:latin typeface="Arial"/>
                <a:ea typeface="+mn-ea"/>
                <a:cs typeface="Arial"/>
              </a:defRPr>
            </a:lvl4pPr>
            <a:lvl5pPr marL="1828800" indent="0" algn="l" defTabSz="457200" rtl="0" eaLnBrk="1" latinLnBrk="0" hangingPunct="1">
              <a:spcBef>
                <a:spcPct val="20000"/>
              </a:spcBef>
              <a:buFont typeface="Arial"/>
              <a:buNone/>
              <a:defRPr sz="900" b="0" i="0" kern="1200">
                <a:solidFill>
                  <a:schemeClr val="accent6">
                    <a:lumMod val="50000"/>
                  </a:schemeClr>
                </a:solidFill>
                <a:latin typeface="Arial"/>
                <a:ea typeface="+mn-ea"/>
                <a:cs typeface="Arial"/>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Flexible</a:t>
            </a:r>
          </a:p>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600" b="0" i="1"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Customize protections for your applications</a:t>
            </a:r>
          </a:p>
        </p:txBody>
      </p:sp>
      <p:sp>
        <p:nvSpPr>
          <p:cNvPr id="29" name="Text Placeholder 2"/>
          <p:cNvSpPr txBox="1">
            <a:spLocks/>
          </p:cNvSpPr>
          <p:nvPr/>
        </p:nvSpPr>
        <p:spPr>
          <a:xfrm>
            <a:off x="2864353" y="4269393"/>
            <a:ext cx="3334499" cy="901577"/>
          </a:xfrm>
          <a:prstGeom prst="rect">
            <a:avLst/>
          </a:prstGeom>
        </p:spPr>
        <p:txBody>
          <a:bodyPr vert="horz" lIns="91440" tIns="45720" rIns="91440" bIns="45720" rtlCol="0">
            <a:noAutofit/>
          </a:bodyPr>
          <a:lstStyle>
            <a:lvl1pPr marL="0" indent="0" algn="ctr" defTabSz="457200" rtl="0" eaLnBrk="1" latinLnBrk="0" hangingPunct="1">
              <a:spcBef>
                <a:spcPct val="20000"/>
              </a:spcBef>
              <a:buFontTx/>
              <a:buNone/>
              <a:defRPr sz="1400" b="0" i="0" kern="1200">
                <a:solidFill>
                  <a:schemeClr val="tx1"/>
                </a:solidFill>
                <a:latin typeface="Arial"/>
                <a:ea typeface="+mn-ea"/>
                <a:cs typeface="Arial"/>
              </a:defRPr>
            </a:lvl1pPr>
            <a:lvl2pPr marL="457200" indent="0" algn="l" defTabSz="457200" rtl="0" eaLnBrk="1" latinLnBrk="0" hangingPunct="1">
              <a:spcBef>
                <a:spcPct val="20000"/>
              </a:spcBef>
              <a:buFont typeface="Arial"/>
              <a:buNone/>
              <a:defRPr sz="1200" b="0" i="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0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900" b="0" i="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900" b="0" i="0" kern="1200">
                <a:solidFill>
                  <a:schemeClr val="tx1"/>
                </a:solidFill>
                <a:latin typeface="Arial"/>
                <a:ea typeface="+mn-ea"/>
                <a:cs typeface="Arial"/>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2000" b="1"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Always-On Detection</a:t>
            </a:r>
            <a:r>
              <a:rPr kumimoji="0" lang="en-US" sz="2000" b="0" i="1"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2000" b="1"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and</a:t>
            </a:r>
            <a:r>
              <a:rPr kumimoji="0" lang="en-US" sz="2000" b="0" i="1"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2000" b="1"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Mitigation</a:t>
            </a:r>
            <a:r>
              <a:rPr kumimoji="0" lang="en-US" sz="2000" b="0" i="1"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 </a:t>
            </a:r>
          </a:p>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600" b="0" i="1"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Minimize impact on          application latency</a:t>
            </a:r>
          </a:p>
        </p:txBody>
      </p:sp>
    </p:spTree>
    <p:custDataLst>
      <p:tags r:id="rId1"/>
    </p:custDataLst>
    <p:extLst>
      <p:ext uri="{BB962C8B-B14F-4D97-AF65-F5344CB8AC3E}">
        <p14:creationId xmlns:p14="http://schemas.microsoft.com/office/powerpoint/2010/main" val="3239670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AWS Shield Standard</a:t>
            </a:r>
          </a:p>
        </p:txBody>
      </p:sp>
      <p:sp>
        <p:nvSpPr>
          <p:cNvPr id="65" name="Rounded Rectangle 64"/>
          <p:cNvSpPr/>
          <p:nvPr/>
        </p:nvSpPr>
        <p:spPr>
          <a:xfrm>
            <a:off x="1011071" y="1438519"/>
            <a:ext cx="4382160" cy="4095319"/>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endParaRPr lang="en-US" sz="1867"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Rectangle 2"/>
          <p:cNvSpPr txBox="1">
            <a:spLocks noChangeArrowheads="1"/>
          </p:cNvSpPr>
          <p:nvPr/>
        </p:nvSpPr>
        <p:spPr>
          <a:xfrm>
            <a:off x="980566" y="1583647"/>
            <a:ext cx="4412665" cy="3717992"/>
          </a:xfrm>
          <a:prstGeom prst="rect">
            <a:avLst/>
          </a:prstGeom>
          <a:ln/>
          <a:extLst>
            <a:ext uri="{91240B29-F687-4f45-9708-019B960494DF}">
              <a14:hiddenLine xmlns:a14="http://schemas.microsoft.com/office/drawing/2010/main" xmlns="" w="9525">
                <a:solidFill>
                  <a:schemeClr val="tx1"/>
                </a:solidFill>
                <a:miter lim="800000"/>
                <a:headEnd/>
                <a:tailEnd/>
              </a14:hiddenLine>
            </a:ext>
          </a:extLst>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30000"/>
              </a:lnSpc>
              <a:spcBef>
                <a:spcPts val="0"/>
              </a:spcBef>
              <a:spcAft>
                <a:spcPts val="1600"/>
              </a:spcAft>
              <a:buNone/>
              <a:defRPr/>
            </a:pPr>
            <a:r>
              <a:rPr lang="en-US" sz="2400" b="1" u="sng" dirty="0">
                <a:latin typeface="Amazon Ember" panose="020B0603020204020204" pitchFamily="34" charset="0"/>
                <a:ea typeface="Amazon Ember" panose="020B0603020204020204" pitchFamily="34" charset="0"/>
                <a:cs typeface="Amazon Ember" panose="020B0603020204020204" pitchFamily="34" charset="0"/>
                <a:sym typeface="Calibri" charset="0"/>
              </a:rPr>
              <a:t>Layer 3 and 4 protection</a:t>
            </a:r>
          </a:p>
          <a:p>
            <a:pPr marL="243834" indent="-243834">
              <a:lnSpc>
                <a:spcPct val="130000"/>
              </a:lnSpc>
              <a:spcBef>
                <a:spcPts val="0"/>
              </a:spcBef>
              <a:spcAft>
                <a:spcPts val="1600"/>
              </a:spcAft>
              <a:buFont typeface="Wingdings" panose="05000000000000000000" pitchFamily="2" charset="2"/>
              <a:buChar char="ü"/>
              <a:defRPr/>
            </a:pPr>
            <a:r>
              <a:rPr lang="en-US" sz="1867" dirty="0">
                <a:latin typeface="Amazon Ember" panose="020B0603020204020204" pitchFamily="34" charset="0"/>
                <a:ea typeface="Amazon Ember" panose="020B0603020204020204" pitchFamily="34" charset="0"/>
                <a:cs typeface="Amazon Ember" panose="020B0603020204020204" pitchFamily="34" charset="0"/>
                <a:sym typeface="Calibri" charset="0"/>
              </a:rPr>
              <a:t>Automatic detection and mitigation</a:t>
            </a:r>
          </a:p>
          <a:p>
            <a:pPr marL="243834" indent="-243834">
              <a:spcBef>
                <a:spcPts val="0"/>
              </a:spcBef>
              <a:spcAft>
                <a:spcPts val="1600"/>
              </a:spcAft>
              <a:buFont typeface="Wingdings" panose="05000000000000000000" pitchFamily="2" charset="2"/>
              <a:buChar char="ü"/>
              <a:defRPr/>
            </a:pPr>
            <a:r>
              <a:rPr lang="en-US" sz="1867" dirty="0">
                <a:latin typeface="Amazon Ember" panose="020B0603020204020204" pitchFamily="34" charset="0"/>
                <a:ea typeface="Amazon Ember" panose="020B0603020204020204" pitchFamily="34" charset="0"/>
                <a:cs typeface="Amazon Ember" panose="020B0603020204020204" pitchFamily="34" charset="0"/>
                <a:sym typeface="Calibri" charset="0"/>
              </a:rPr>
              <a:t>Protection from most common attacks (SYN or UDP floods, reflection attacks, etc.)</a:t>
            </a:r>
          </a:p>
          <a:p>
            <a:pPr marL="243834" indent="-243834">
              <a:lnSpc>
                <a:spcPct val="130000"/>
              </a:lnSpc>
              <a:spcBef>
                <a:spcPts val="0"/>
              </a:spcBef>
              <a:spcAft>
                <a:spcPts val="1600"/>
              </a:spcAft>
              <a:buFont typeface="Wingdings" panose="05000000000000000000" pitchFamily="2" charset="2"/>
              <a:buChar char="ü"/>
              <a:defRPr/>
            </a:pPr>
            <a:r>
              <a:rPr lang="en-US" sz="1867" dirty="0">
                <a:latin typeface="Amazon Ember" panose="020B0603020204020204" pitchFamily="34" charset="0"/>
                <a:ea typeface="Amazon Ember" panose="020B0603020204020204" pitchFamily="34" charset="0"/>
                <a:cs typeface="Amazon Ember" panose="020B0603020204020204" pitchFamily="34" charset="0"/>
                <a:sym typeface="Calibri" charset="0"/>
              </a:rPr>
              <a:t>Built into AWS services</a:t>
            </a:r>
          </a:p>
        </p:txBody>
      </p:sp>
      <p:sp>
        <p:nvSpPr>
          <p:cNvPr id="69" name="Rounded Rectangle 68"/>
          <p:cNvSpPr/>
          <p:nvPr/>
        </p:nvSpPr>
        <p:spPr>
          <a:xfrm>
            <a:off x="6784957" y="1438519"/>
            <a:ext cx="4376928" cy="4095319"/>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endParaRPr lang="en-US" sz="1867"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0" name="Rectangle 2"/>
          <p:cNvSpPr txBox="1">
            <a:spLocks noChangeArrowheads="1"/>
          </p:cNvSpPr>
          <p:nvPr/>
        </p:nvSpPr>
        <p:spPr>
          <a:xfrm>
            <a:off x="6784957" y="1583648"/>
            <a:ext cx="4439731" cy="3312013"/>
          </a:xfrm>
          <a:prstGeom prst="rect">
            <a:avLst/>
          </a:prstGeom>
          <a:ln/>
          <a:extLst>
            <a:ext uri="{91240B29-F687-4f45-9708-019B960494DF}">
              <a14:hiddenLine xmlns:a14="http://schemas.microsoft.com/office/drawing/2010/main" xmlns="" w="9525">
                <a:solidFill>
                  <a:schemeClr val="tx1"/>
                </a:solidFill>
                <a:miter lim="800000"/>
                <a:headEnd/>
                <a:tailEnd/>
              </a14:hiddenLine>
            </a:ext>
          </a:extLst>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30000"/>
              </a:lnSpc>
              <a:spcBef>
                <a:spcPts val="0"/>
              </a:spcBef>
              <a:spcAft>
                <a:spcPts val="1600"/>
              </a:spcAft>
              <a:buNone/>
              <a:defRPr/>
            </a:pPr>
            <a:r>
              <a:rPr lang="en-US" sz="2400" b="1" u="sng" dirty="0">
                <a:latin typeface="Amazon Ember" panose="020B0603020204020204" pitchFamily="34" charset="0"/>
                <a:ea typeface="Amazon Ember" panose="020B0603020204020204" pitchFamily="34" charset="0"/>
                <a:cs typeface="Amazon Ember" panose="020B0603020204020204" pitchFamily="34" charset="0"/>
                <a:sym typeface="Calibri" charset="0"/>
              </a:rPr>
              <a:t>Layer 7 protection</a:t>
            </a:r>
          </a:p>
          <a:p>
            <a:pPr marL="243834" indent="-243834">
              <a:spcBef>
                <a:spcPts val="0"/>
              </a:spcBef>
              <a:spcAft>
                <a:spcPts val="1600"/>
              </a:spcAft>
              <a:buFont typeface="Wingdings" panose="05000000000000000000" pitchFamily="2" charset="2"/>
              <a:buChar char="ü"/>
              <a:defRPr/>
            </a:pPr>
            <a:r>
              <a:rPr lang="en-US" sz="1867" dirty="0">
                <a:latin typeface="Amazon Ember" panose="020B0603020204020204" pitchFamily="34" charset="0"/>
                <a:ea typeface="Amazon Ember" panose="020B0603020204020204" pitchFamily="34" charset="0"/>
                <a:cs typeface="Amazon Ember" panose="020B0603020204020204" pitchFamily="34" charset="0"/>
                <a:sym typeface="Calibri" charset="0"/>
              </a:rPr>
              <a:t>AWS WAF for Layer 7 DDoS attack mitigation</a:t>
            </a:r>
          </a:p>
          <a:p>
            <a:pPr marL="243834" indent="-243834">
              <a:lnSpc>
                <a:spcPct val="130000"/>
              </a:lnSpc>
              <a:spcBef>
                <a:spcPts val="0"/>
              </a:spcBef>
              <a:spcAft>
                <a:spcPts val="1600"/>
              </a:spcAft>
              <a:buFont typeface="Wingdings" panose="05000000000000000000" pitchFamily="2" charset="2"/>
              <a:buChar char="ü"/>
              <a:defRPr/>
            </a:pPr>
            <a:r>
              <a:rPr lang="en-US" sz="1867" dirty="0">
                <a:latin typeface="Amazon Ember" panose="020B0603020204020204" pitchFamily="34" charset="0"/>
                <a:ea typeface="Amazon Ember" panose="020B0603020204020204" pitchFamily="34" charset="0"/>
                <a:cs typeface="Amazon Ember" panose="020B0603020204020204" pitchFamily="34" charset="0"/>
                <a:sym typeface="Calibri" charset="0"/>
              </a:rPr>
              <a:t>Self-service and pay-as-you-go</a:t>
            </a:r>
          </a:p>
        </p:txBody>
      </p:sp>
      <p:sp>
        <p:nvSpPr>
          <p:cNvPr id="9" name="TextBox 8"/>
          <p:cNvSpPr txBox="1"/>
          <p:nvPr/>
        </p:nvSpPr>
        <p:spPr>
          <a:xfrm>
            <a:off x="1547595" y="4686086"/>
            <a:ext cx="3278604" cy="584775"/>
          </a:xfrm>
          <a:prstGeom prst="rect">
            <a:avLst/>
          </a:prstGeom>
          <a:solidFill>
            <a:schemeClr val="accent1">
              <a:lumMod val="60000"/>
              <a:lumOff val="40000"/>
            </a:schemeClr>
          </a:solidFill>
        </p:spPr>
        <p:txBody>
          <a:bodyPr wrap="square" rtlCol="0">
            <a:spAutoFit/>
          </a:bodyPr>
          <a:lstStyle/>
          <a:p>
            <a:pPr algn="ctr"/>
            <a:r>
              <a:rPr lang="en-US" sz="1600" i="1" dirty="0">
                <a:latin typeface="Amazon Ember" panose="020B0603020204020204" pitchFamily="34" charset="0"/>
                <a:ea typeface="Amazon Ember" panose="020B0603020204020204" pitchFamily="34" charset="0"/>
                <a:cs typeface="Amazon Ember" panose="020B0603020204020204" pitchFamily="34" charset="0"/>
              </a:rPr>
              <a:t>Automatic protection against 96% of layer 3/4 attacks</a:t>
            </a:r>
          </a:p>
        </p:txBody>
      </p:sp>
      <p:sp>
        <p:nvSpPr>
          <p:cNvPr id="10" name="TextBox 9"/>
          <p:cNvSpPr txBox="1"/>
          <p:nvPr/>
        </p:nvSpPr>
        <p:spPr>
          <a:xfrm>
            <a:off x="3473447" y="5854327"/>
            <a:ext cx="5402388" cy="338554"/>
          </a:xfrm>
          <a:prstGeom prst="rect">
            <a:avLst/>
          </a:prstGeom>
          <a:solidFill>
            <a:schemeClr val="accent1">
              <a:lumMod val="60000"/>
              <a:lumOff val="40000"/>
            </a:schemeClr>
          </a:solidFill>
        </p:spPr>
        <p:txBody>
          <a:bodyPr wrap="square" rtlCol="0">
            <a:spAutoFit/>
          </a:bodyPr>
          <a:lstStyle>
            <a:defPPr>
              <a:defRPr lang="en-US"/>
            </a:defPPr>
            <a:lvl1pPr algn="ctr">
              <a:defRPr sz="1200" i="1"/>
            </a:lvl1pPr>
          </a:lstStyle>
          <a:p>
            <a:r>
              <a:rPr lang="en-US" sz="1600" b="1" i="0" dirty="0">
                <a:latin typeface="Amazon Ember" panose="020B0603020204020204" pitchFamily="34" charset="0"/>
                <a:ea typeface="Amazon Ember" panose="020B0603020204020204" pitchFamily="34" charset="0"/>
                <a:cs typeface="Amazon Ember" panose="020B0603020204020204" pitchFamily="34" charset="0"/>
              </a:rPr>
              <a:t>Available globally on all internet-facing AWS services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886" y="3787283"/>
            <a:ext cx="1304193" cy="1587712"/>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9597" y="5696761"/>
            <a:ext cx="706740" cy="656852"/>
          </a:xfrm>
          <a:prstGeom prst="rect">
            <a:avLst/>
          </a:prstGeom>
        </p:spPr>
      </p:pic>
      <p:sp>
        <p:nvSpPr>
          <p:cNvPr id="16" name="TextBox 15"/>
          <p:cNvSpPr txBox="1"/>
          <p:nvPr/>
        </p:nvSpPr>
        <p:spPr>
          <a:xfrm>
            <a:off x="10933933" y="6463207"/>
            <a:ext cx="1258067" cy="207264"/>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AWS Shield</a:t>
            </a:r>
          </a:p>
        </p:txBody>
      </p:sp>
    </p:spTree>
    <p:custDataLst>
      <p:tags r:id="rId1"/>
    </p:custDataLst>
    <p:extLst>
      <p:ext uri="{BB962C8B-B14F-4D97-AF65-F5344CB8AC3E}">
        <p14:creationId xmlns:p14="http://schemas.microsoft.com/office/powerpoint/2010/main" val="3556143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p:txBody>
          <a:bodyPr>
            <a:noAutofit/>
          </a:bodyPr>
          <a:lstStyle/>
          <a:p>
            <a:pPr marL="493713" indent="-493713">
              <a:spcBef>
                <a:spcPts val="1800"/>
              </a:spcBef>
            </a:pPr>
            <a:r>
              <a:rPr lang="en-US" b="1" dirty="0"/>
              <a:t>Part 1: </a:t>
            </a:r>
            <a:r>
              <a:rPr lang="en-US" dirty="0"/>
              <a:t>Principles of the Security Pillar</a:t>
            </a:r>
          </a:p>
          <a:p>
            <a:pPr marL="493713" indent="-493713">
              <a:spcBef>
                <a:spcPts val="1800"/>
              </a:spcBef>
            </a:pPr>
            <a:r>
              <a:rPr lang="en-US" b="1" dirty="0"/>
              <a:t>Part 2: </a:t>
            </a:r>
            <a:r>
              <a:rPr lang="en-US" dirty="0"/>
              <a:t>Preventing Common Security Exploits</a:t>
            </a:r>
          </a:p>
          <a:p>
            <a:pPr marL="493713" indent="-493713">
              <a:spcBef>
                <a:spcPts val="1800"/>
              </a:spcBef>
            </a:pPr>
            <a:r>
              <a:rPr lang="en-US" b="1" dirty="0"/>
              <a:t>Part 3: </a:t>
            </a:r>
            <a:r>
              <a:rPr lang="en-US" dirty="0"/>
              <a:t>Securing Data in </a:t>
            </a:r>
            <a:r>
              <a:rPr lang="en-US" dirty="0" err="1"/>
              <a:t>CloudFront</a:t>
            </a:r>
            <a:endParaRPr lang="en-US" dirty="0"/>
          </a:p>
          <a:p>
            <a:pPr marL="493713" indent="-493713">
              <a:spcBef>
                <a:spcPts val="1800"/>
              </a:spcBef>
            </a:pPr>
            <a:r>
              <a:rPr lang="en-US" b="1" dirty="0"/>
              <a:t>Part 4: </a:t>
            </a:r>
            <a:r>
              <a:rPr lang="en-US" dirty="0"/>
              <a:t>Encrypting Data</a:t>
            </a:r>
          </a:p>
          <a:p>
            <a:pPr marL="493713" indent="-493713">
              <a:spcBef>
                <a:spcPts val="1800"/>
              </a:spcBef>
            </a:pPr>
            <a:r>
              <a:rPr lang="en-US" b="1" dirty="0"/>
              <a:t>Part 5: </a:t>
            </a:r>
            <a:r>
              <a:rPr lang="en-US" dirty="0"/>
              <a:t>Authentication</a:t>
            </a:r>
          </a:p>
          <a:p>
            <a:pPr marL="493713" indent="-493713">
              <a:spcBef>
                <a:spcPts val="1800"/>
              </a:spcBef>
            </a:pPr>
            <a:r>
              <a:rPr lang="en-US" b="1" dirty="0">
                <a:solidFill>
                  <a:srgbClr val="0070C0"/>
                </a:solidFill>
              </a:rPr>
              <a:t>Module 10 Lab</a:t>
            </a:r>
            <a:r>
              <a:rPr lang="en-US" dirty="0">
                <a:solidFill>
                  <a:srgbClr val="0070C0"/>
                </a:solidFill>
              </a:rPr>
              <a:t>: Introduction to Amazon CloudFront</a:t>
            </a:r>
            <a:endParaRPr lang="en-US" dirty="0"/>
          </a:p>
          <a:p>
            <a:pPr>
              <a:spcBef>
                <a:spcPts val="1800"/>
              </a:spcBef>
            </a:pPr>
            <a:endParaRPr lang="en-US" dirty="0"/>
          </a:p>
        </p:txBody>
      </p:sp>
      <p:pic>
        <p:nvPicPr>
          <p:cNvPr id="4" name="Picture 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374414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Shield Advanced</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02800681"/>
              </p:ext>
            </p:extLst>
          </p:nvPr>
        </p:nvGraphicFramePr>
        <p:xfrm>
          <a:off x="794717" y="1439863"/>
          <a:ext cx="10515600" cy="4913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09597" y="5696761"/>
            <a:ext cx="706740" cy="656852"/>
          </a:xfrm>
          <a:prstGeom prst="rect">
            <a:avLst/>
          </a:prstGeom>
        </p:spPr>
      </p:pic>
      <p:sp>
        <p:nvSpPr>
          <p:cNvPr id="9" name="TextBox 8"/>
          <p:cNvSpPr txBox="1"/>
          <p:nvPr/>
        </p:nvSpPr>
        <p:spPr>
          <a:xfrm>
            <a:off x="10933933" y="6463207"/>
            <a:ext cx="1258067" cy="207264"/>
          </a:xfrm>
          <a:prstGeom prst="rect">
            <a:avLst/>
          </a:prstGeom>
          <a:noFill/>
        </p:spPr>
        <p:txBody>
          <a:bodyPr wrap="square" lIns="0" tIns="0" rIns="0" bIns="0" rtlCol="0" anchor="t">
            <a:no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AWS Shield</a:t>
            </a:r>
          </a:p>
        </p:txBody>
      </p:sp>
    </p:spTree>
    <p:custDataLst>
      <p:tags r:id="rId1"/>
    </p:custDataLst>
    <p:extLst>
      <p:ext uri="{BB962C8B-B14F-4D97-AF65-F5344CB8AC3E}">
        <p14:creationId xmlns:p14="http://schemas.microsoft.com/office/powerpoint/2010/main" val="664848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GuardDuty</a:t>
            </a:r>
          </a:p>
        </p:txBody>
      </p:sp>
      <p:sp>
        <p:nvSpPr>
          <p:cNvPr id="3" name="Content Placeholder 2"/>
          <p:cNvSpPr>
            <a:spLocks noGrp="1"/>
          </p:cNvSpPr>
          <p:nvPr>
            <p:ph idx="1"/>
          </p:nvPr>
        </p:nvSpPr>
        <p:spPr/>
        <p:txBody>
          <a:bodyPr>
            <a:normAutofit fontScale="92500" lnSpcReduction="10000"/>
          </a:bodyPr>
          <a:lstStyle/>
          <a:p>
            <a:pPr>
              <a:lnSpc>
                <a:spcPct val="100000"/>
              </a:lnSpc>
              <a:spcBef>
                <a:spcPts val="1800"/>
              </a:spcBef>
            </a:pPr>
            <a:r>
              <a:rPr lang="en-US" dirty="0"/>
              <a:t>Intelligent threat detection in the AWS Cloud.</a:t>
            </a:r>
          </a:p>
          <a:p>
            <a:pPr>
              <a:lnSpc>
                <a:spcPct val="100000"/>
              </a:lnSpc>
              <a:spcBef>
                <a:spcPts val="1800"/>
              </a:spcBef>
            </a:pPr>
            <a:r>
              <a:rPr lang="en-US" dirty="0"/>
              <a:t>Protect AWS accounts and workloads.</a:t>
            </a:r>
          </a:p>
          <a:p>
            <a:pPr>
              <a:lnSpc>
                <a:spcPct val="100000"/>
              </a:lnSpc>
              <a:spcBef>
                <a:spcPts val="1800"/>
              </a:spcBef>
            </a:pPr>
            <a:r>
              <a:rPr lang="en-US" dirty="0"/>
              <a:t>Continuous</a:t>
            </a:r>
          </a:p>
          <a:p>
            <a:pPr lvl="1">
              <a:lnSpc>
                <a:spcPct val="100000"/>
              </a:lnSpc>
              <a:spcBef>
                <a:spcPts val="1800"/>
              </a:spcBef>
            </a:pPr>
            <a:r>
              <a:rPr lang="en-US" sz="2400" dirty="0"/>
              <a:t>Continuously monitor your AWS environment for suspicious activity and generate findings.</a:t>
            </a:r>
          </a:p>
          <a:p>
            <a:pPr>
              <a:lnSpc>
                <a:spcPct val="100000"/>
              </a:lnSpc>
              <a:spcBef>
                <a:spcPts val="1800"/>
              </a:spcBef>
            </a:pPr>
            <a:r>
              <a:rPr lang="en-US" dirty="0"/>
              <a:t>Comprehensive</a:t>
            </a:r>
          </a:p>
          <a:p>
            <a:pPr lvl="1">
              <a:lnSpc>
                <a:spcPct val="100000"/>
              </a:lnSpc>
              <a:spcBef>
                <a:spcPts val="1800"/>
              </a:spcBef>
            </a:pPr>
            <a:r>
              <a:rPr lang="en-US" dirty="0"/>
              <a:t>Analyze multiple data sources, including AWS CloudTrail events and VPC Flow Logs.</a:t>
            </a:r>
          </a:p>
          <a:p>
            <a:pPr>
              <a:lnSpc>
                <a:spcPct val="100000"/>
              </a:lnSpc>
              <a:spcBef>
                <a:spcPts val="1800"/>
              </a:spcBef>
            </a:pPr>
            <a:r>
              <a:rPr lang="en-US" dirty="0"/>
              <a:t>Customizable</a:t>
            </a:r>
          </a:p>
          <a:p>
            <a:pPr lvl="1">
              <a:spcBef>
                <a:spcPts val="1800"/>
              </a:spcBef>
            </a:pPr>
            <a:r>
              <a:rPr lang="en-US" dirty="0"/>
              <a:t>Customize Amazon GuardDuty by adding your own threat lists and trusted IP lists.</a:t>
            </a:r>
          </a:p>
          <a:p>
            <a:pPr marL="457189" indent="-457189">
              <a:spcBef>
                <a:spcPts val="800"/>
              </a:spcBef>
              <a:buFont typeface="Arial" panose="020B0604020202020204" pitchFamily="34" charset="0"/>
              <a:buChar char="•"/>
            </a:pPr>
            <a:endParaRPr lang="en-US" dirty="0"/>
          </a:p>
        </p:txBody>
      </p:sp>
      <p:pic>
        <p:nvPicPr>
          <p:cNvPr id="1026" name="Picture 2" descr="GuardDuty-service-icon-1"/>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51308" y="1440305"/>
            <a:ext cx="1439801" cy="14398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5"/>
            <a:extLst>
              <a:ext uri="{FF2B5EF4-FFF2-40B4-BE49-F238E27FC236}">
                <a16:creationId xmlns:a16="http://schemas.microsoft.com/office/drawing/2014/main" id="{37520DBD-2B29-D84E-B2DA-601E5AB7D9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50081" y="6256677"/>
            <a:ext cx="1620111" cy="630043"/>
          </a:xfrm>
          <a:prstGeom prst="rect">
            <a:avLst/>
          </a:prstGeom>
        </p:spPr>
      </p:pic>
    </p:spTree>
    <p:custDataLst>
      <p:tags r:id="rId1"/>
    </p:custDataLst>
    <p:extLst>
      <p:ext uri="{BB962C8B-B14F-4D97-AF65-F5344CB8AC3E}">
        <p14:creationId xmlns:p14="http://schemas.microsoft.com/office/powerpoint/2010/main" val="3160337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40341"/>
            <a:ext cx="11115261" cy="779463"/>
          </a:xfrm>
        </p:spPr>
        <p:txBody>
          <a:bodyPr>
            <a:noAutofit/>
          </a:bodyPr>
          <a:lstStyle/>
          <a:p>
            <a:r>
              <a:rPr lang="en-US" dirty="0"/>
              <a:t>Amazon </a:t>
            </a:r>
            <a:r>
              <a:rPr lang="en-US" dirty="0" err="1"/>
              <a:t>GuardDuty</a:t>
            </a:r>
            <a:r>
              <a:rPr lang="en-US" dirty="0"/>
              <a:t> Terminology</a:t>
            </a:r>
          </a:p>
        </p:txBody>
      </p:sp>
      <p:sp>
        <p:nvSpPr>
          <p:cNvPr id="3" name="Content Placeholder 2"/>
          <p:cNvSpPr>
            <a:spLocks noGrp="1"/>
          </p:cNvSpPr>
          <p:nvPr>
            <p:ph idx="1"/>
          </p:nvPr>
        </p:nvSpPr>
        <p:spPr/>
        <p:txBody>
          <a:bodyPr>
            <a:normAutofit/>
          </a:bodyPr>
          <a:lstStyle/>
          <a:p>
            <a:pPr>
              <a:lnSpc>
                <a:spcPct val="100000"/>
              </a:lnSpc>
              <a:spcBef>
                <a:spcPts val="2400"/>
              </a:spcBef>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Account: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Standard AWS account.</a:t>
            </a:r>
          </a:p>
          <a:p>
            <a:pPr>
              <a:lnSpc>
                <a:spcPct val="100000"/>
              </a:lnSpc>
              <a:spcBef>
                <a:spcPts val="2400"/>
              </a:spcBef>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Data source: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Origin or location of a set of data.</a:t>
            </a:r>
          </a:p>
          <a:p>
            <a:pPr>
              <a:lnSpc>
                <a:spcPct val="100000"/>
              </a:lnSpc>
              <a:spcBef>
                <a:spcPts val="2400"/>
              </a:spcBef>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Finding: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Potential security issue discovered by GuardDuty.</a:t>
            </a:r>
          </a:p>
          <a:p>
            <a:pPr>
              <a:lnSpc>
                <a:spcPct val="100000"/>
              </a:lnSpc>
              <a:spcBef>
                <a:spcPts val="2400"/>
              </a:spcBef>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Trusted IP list: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List of whitelisted IP addresses.</a:t>
            </a:r>
          </a:p>
          <a:p>
            <a:pPr>
              <a:lnSpc>
                <a:spcPct val="100000"/>
              </a:lnSpc>
              <a:spcBef>
                <a:spcPts val="2400"/>
              </a:spcBef>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Threat list: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List of known malicious IP addresses.</a:t>
            </a:r>
          </a:p>
        </p:txBody>
      </p:sp>
    </p:spTree>
    <p:custDataLst>
      <p:tags r:id="rId1"/>
    </p:custDataLst>
    <p:extLst>
      <p:ext uri="{BB962C8B-B14F-4D97-AF65-F5344CB8AC3E}">
        <p14:creationId xmlns:p14="http://schemas.microsoft.com/office/powerpoint/2010/main" val="3060888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Amazon GuardDuty Works</a:t>
            </a:r>
          </a:p>
        </p:txBody>
      </p:sp>
      <p:sp>
        <p:nvSpPr>
          <p:cNvPr id="54" name="Rounded Rectangle 53"/>
          <p:cNvSpPr/>
          <p:nvPr/>
        </p:nvSpPr>
        <p:spPr>
          <a:xfrm>
            <a:off x="240936" y="2260600"/>
            <a:ext cx="2634760" cy="3327400"/>
          </a:xfrm>
          <a:prstGeom prst="roundRect">
            <a:avLst>
              <a:gd name="adj" fmla="val 1162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p:cNvSpPr/>
          <p:nvPr/>
        </p:nvSpPr>
        <p:spPr>
          <a:xfrm>
            <a:off x="1580335" y="2256343"/>
            <a:ext cx="1667105" cy="3327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GuardDuty-service-icon-1"/>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42920" y="2979119"/>
            <a:ext cx="1051973" cy="105197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289300" y="2862786"/>
            <a:ext cx="1066800" cy="1295400"/>
            <a:chOff x="3365500" y="3467100"/>
            <a:chExt cx="1066800" cy="1295400"/>
          </a:xfrm>
        </p:grpSpPr>
        <p:cxnSp>
          <p:nvCxnSpPr>
            <p:cNvPr id="6" name="Elbow Connector 5"/>
            <p:cNvCxnSpPr/>
            <p:nvPr/>
          </p:nvCxnSpPr>
          <p:spPr>
            <a:xfrm>
              <a:off x="3365500" y="4114800"/>
              <a:ext cx="1066800" cy="647700"/>
            </a:xfrm>
            <a:prstGeom prst="bentConnector3">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365500" y="4117315"/>
              <a:ext cx="10668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p:cNvCxnSpPr/>
            <p:nvPr/>
          </p:nvCxnSpPr>
          <p:spPr>
            <a:xfrm flipV="1">
              <a:off x="3365500" y="3467100"/>
              <a:ext cx="1066800" cy="647700"/>
            </a:xfrm>
            <a:prstGeom prst="bentConnector3">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484063" y="2690152"/>
            <a:ext cx="1624314" cy="388456"/>
            <a:chOff x="4325073" y="3179180"/>
            <a:chExt cx="1624314" cy="388456"/>
          </a:xfrm>
        </p:grpSpPr>
        <p:sp>
          <p:nvSpPr>
            <p:cNvPr id="17" name="Rectangle 16"/>
            <p:cNvSpPr/>
            <p:nvPr/>
          </p:nvSpPr>
          <p:spPr>
            <a:xfrm>
              <a:off x="4325073" y="3179180"/>
              <a:ext cx="1624314" cy="38845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4414457" y="3234716"/>
              <a:ext cx="1457450" cy="276999"/>
            </a:xfrm>
            <a:prstGeom prst="rect">
              <a:avLst/>
            </a:prstGeom>
            <a:noFill/>
          </p:spPr>
          <p:txBody>
            <a:bodyPr wrap="none" rtlCol="0">
              <a:spAutoFit/>
            </a:bodyPr>
            <a:lstStyle/>
            <a:p>
              <a:r>
                <a:rPr lang="en-US" sz="1200" b="1" dirty="0">
                  <a:latin typeface="Amazon Ember" panose="020B0603020204020204" pitchFamily="34" charset="0"/>
                  <a:ea typeface="Amazon Ember" panose="020B0603020204020204" pitchFamily="34" charset="0"/>
                  <a:cs typeface="Amazon Ember" panose="020B0603020204020204" pitchFamily="34" charset="0"/>
                </a:rPr>
                <a:t>CloudTrail Events</a:t>
              </a:r>
            </a:p>
          </p:txBody>
        </p:sp>
      </p:grpSp>
      <p:grpSp>
        <p:nvGrpSpPr>
          <p:cNvPr id="19" name="Group 18"/>
          <p:cNvGrpSpPr/>
          <p:nvPr/>
        </p:nvGrpSpPr>
        <p:grpSpPr>
          <a:xfrm>
            <a:off x="4484063" y="3315407"/>
            <a:ext cx="1624314" cy="388456"/>
            <a:chOff x="4325073" y="3179180"/>
            <a:chExt cx="1624314" cy="388456"/>
          </a:xfrm>
        </p:grpSpPr>
        <p:sp>
          <p:nvSpPr>
            <p:cNvPr id="20" name="Rectangle 19"/>
            <p:cNvSpPr/>
            <p:nvPr/>
          </p:nvSpPr>
          <p:spPr>
            <a:xfrm>
              <a:off x="4325073" y="3179180"/>
              <a:ext cx="1624314" cy="38845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4414457" y="3234716"/>
              <a:ext cx="1239442" cy="276999"/>
            </a:xfrm>
            <a:prstGeom prst="rect">
              <a:avLst/>
            </a:prstGeom>
            <a:noFill/>
          </p:spPr>
          <p:txBody>
            <a:bodyPr wrap="none" rtlCol="0">
              <a:spAutoFit/>
            </a:bodyPr>
            <a:lstStyle/>
            <a:p>
              <a:r>
                <a:rPr lang="en-US" sz="1200" b="1" dirty="0">
                  <a:latin typeface="Amazon Ember" panose="020B0603020204020204" pitchFamily="34" charset="0"/>
                  <a:ea typeface="Amazon Ember" panose="020B0603020204020204" pitchFamily="34" charset="0"/>
                  <a:cs typeface="Amazon Ember" panose="020B0603020204020204" pitchFamily="34" charset="0"/>
                </a:rPr>
                <a:t>VPC Flow Logs</a:t>
              </a:r>
            </a:p>
          </p:txBody>
        </p:sp>
      </p:grpSp>
      <p:grpSp>
        <p:nvGrpSpPr>
          <p:cNvPr id="22" name="Group 21"/>
          <p:cNvGrpSpPr/>
          <p:nvPr/>
        </p:nvGrpSpPr>
        <p:grpSpPr>
          <a:xfrm>
            <a:off x="4484063" y="3940662"/>
            <a:ext cx="1624314" cy="388456"/>
            <a:chOff x="4325073" y="3179180"/>
            <a:chExt cx="1624314" cy="388456"/>
          </a:xfrm>
        </p:grpSpPr>
        <p:sp>
          <p:nvSpPr>
            <p:cNvPr id="23" name="Rectangle 22"/>
            <p:cNvSpPr/>
            <p:nvPr/>
          </p:nvSpPr>
          <p:spPr>
            <a:xfrm>
              <a:off x="4325073" y="3179180"/>
              <a:ext cx="1624314" cy="38845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4414457" y="3234716"/>
              <a:ext cx="1353256" cy="276999"/>
            </a:xfrm>
            <a:prstGeom prst="rect">
              <a:avLst/>
            </a:prstGeom>
            <a:noFill/>
          </p:spPr>
          <p:txBody>
            <a:bodyPr wrap="none" rtlCol="0">
              <a:spAutoFit/>
            </a:bodyPr>
            <a:lstStyle/>
            <a:p>
              <a:r>
                <a:rPr lang="en-US" sz="1200" b="1" dirty="0">
                  <a:latin typeface="Amazon Ember" panose="020B0603020204020204" pitchFamily="34" charset="0"/>
                  <a:ea typeface="Amazon Ember" panose="020B0603020204020204" pitchFamily="34" charset="0"/>
                  <a:cs typeface="Amazon Ember" panose="020B0603020204020204" pitchFamily="34" charset="0"/>
                </a:rPr>
                <a:t>DNS Query Logs</a:t>
              </a:r>
            </a:p>
          </p:txBody>
        </p:sp>
      </p:grpSp>
      <p:sp>
        <p:nvSpPr>
          <p:cNvPr id="30" name="TextBox 29"/>
          <p:cNvSpPr txBox="1"/>
          <p:nvPr/>
        </p:nvSpPr>
        <p:spPr>
          <a:xfrm>
            <a:off x="390687" y="2990434"/>
            <a:ext cx="1188146" cy="1046440"/>
          </a:xfrm>
          <a:prstGeom prst="rect">
            <a:avLst/>
          </a:prstGeom>
          <a:noFill/>
        </p:spPr>
        <p:txBody>
          <a:bodyPr wrap="none" rtlCol="0">
            <a:spAutoFit/>
          </a:bodyPr>
          <a:lstStyle/>
          <a:p>
            <a:pPr>
              <a:spcBef>
                <a:spcPts val="1200"/>
              </a:spcBef>
            </a:pPr>
            <a:r>
              <a:rPr lang="en-US" sz="1400" b="1" dirty="0">
                <a:latin typeface="Amazon Ember" panose="020B0603020204020204" pitchFamily="34" charset="0"/>
                <a:ea typeface="Amazon Ember" panose="020B0603020204020204" pitchFamily="34" charset="0"/>
                <a:cs typeface="Amazon Ember" panose="020B0603020204020204" pitchFamily="34" charset="0"/>
              </a:rPr>
              <a:t>ACCOUNT 1</a:t>
            </a:r>
          </a:p>
          <a:p>
            <a:pPr>
              <a:spcBef>
                <a:spcPts val="1200"/>
              </a:spcBef>
            </a:pPr>
            <a:r>
              <a:rPr lang="en-US" sz="1400" b="1" dirty="0">
                <a:latin typeface="Amazon Ember" panose="020B0603020204020204" pitchFamily="34" charset="0"/>
                <a:ea typeface="Amazon Ember" panose="020B0603020204020204" pitchFamily="34" charset="0"/>
                <a:cs typeface="Amazon Ember" panose="020B0603020204020204" pitchFamily="34" charset="0"/>
              </a:rPr>
              <a:t>ACCOUNT 2</a:t>
            </a:r>
          </a:p>
          <a:p>
            <a:pPr>
              <a:spcBef>
                <a:spcPts val="1200"/>
              </a:spcBef>
            </a:pPr>
            <a:r>
              <a:rPr lang="en-US" sz="1400" b="1" dirty="0">
                <a:latin typeface="Amazon Ember" panose="020B0603020204020204" pitchFamily="34" charset="0"/>
                <a:ea typeface="Amazon Ember" panose="020B0603020204020204" pitchFamily="34" charset="0"/>
                <a:cs typeface="Amazon Ember" panose="020B0603020204020204" pitchFamily="34" charset="0"/>
              </a:rPr>
              <a:t>ACCOUNT 3</a:t>
            </a:r>
          </a:p>
        </p:txBody>
      </p:sp>
      <p:cxnSp>
        <p:nvCxnSpPr>
          <p:cNvPr id="32" name="Straight Connector 31"/>
          <p:cNvCxnSpPr/>
          <p:nvPr/>
        </p:nvCxnSpPr>
        <p:spPr>
          <a:xfrm>
            <a:off x="1486647" y="3186636"/>
            <a:ext cx="573741" cy="32636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486647" y="3505106"/>
            <a:ext cx="568426" cy="30207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494208" y="3507662"/>
            <a:ext cx="487193" cy="282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74426" y="4803333"/>
            <a:ext cx="1726755" cy="307777"/>
          </a:xfrm>
          <a:prstGeom prst="rect">
            <a:avLst/>
          </a:prstGeom>
          <a:noFill/>
        </p:spPr>
        <p:txBody>
          <a:bodyPr wrap="none" rtlCol="0">
            <a:spAutoFit/>
          </a:bodyPr>
          <a:lstStyle/>
          <a:p>
            <a:r>
              <a:rPr lang="en-US" sz="1400" b="1" dirty="0">
                <a:latin typeface="Amazon Ember" panose="020B0603020204020204" pitchFamily="34" charset="0"/>
                <a:ea typeface="Amazon Ember" panose="020B0603020204020204" pitchFamily="34" charset="0"/>
                <a:cs typeface="Amazon Ember" panose="020B0603020204020204" pitchFamily="34" charset="0"/>
              </a:rPr>
              <a:t>Enable GuardDuty</a:t>
            </a:r>
          </a:p>
        </p:txBody>
      </p:sp>
      <p:sp>
        <p:nvSpPr>
          <p:cNvPr id="43" name="TextBox 42"/>
          <p:cNvSpPr txBox="1"/>
          <p:nvPr/>
        </p:nvSpPr>
        <p:spPr>
          <a:xfrm>
            <a:off x="4304390" y="4805886"/>
            <a:ext cx="1996059" cy="307777"/>
          </a:xfrm>
          <a:prstGeom prst="rect">
            <a:avLst/>
          </a:prstGeom>
          <a:noFill/>
        </p:spPr>
        <p:txBody>
          <a:bodyPr wrap="none" rtlCol="0">
            <a:spAutoFit/>
          </a:bodyPr>
          <a:lstStyle/>
          <a:p>
            <a:r>
              <a:rPr lang="en-US" sz="1400" b="1" dirty="0">
                <a:latin typeface="Amazon Ember" panose="020B0603020204020204" pitchFamily="34" charset="0"/>
                <a:ea typeface="Amazon Ember" panose="020B0603020204020204" pitchFamily="34" charset="0"/>
                <a:cs typeface="Amazon Ember" panose="020B0603020204020204" pitchFamily="34" charset="0"/>
              </a:rPr>
              <a:t>Continuously analyze</a:t>
            </a:r>
          </a:p>
        </p:txBody>
      </p:sp>
      <p:sp>
        <p:nvSpPr>
          <p:cNvPr id="56" name="Rounded Rectangle 55"/>
          <p:cNvSpPr/>
          <p:nvPr/>
        </p:nvSpPr>
        <p:spPr>
          <a:xfrm rot="10800000">
            <a:off x="9482595" y="2264857"/>
            <a:ext cx="2432885" cy="3327400"/>
          </a:xfrm>
          <a:prstGeom prst="roundRect">
            <a:avLst>
              <a:gd name="adj" fmla="val 1234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p:nvSpPr>
        <p:spPr>
          <a:xfrm>
            <a:off x="9056390" y="2264857"/>
            <a:ext cx="1684859" cy="3327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p:cNvSpPr/>
          <p:nvPr/>
        </p:nvSpPr>
        <p:spPr>
          <a:xfrm>
            <a:off x="238538" y="2260600"/>
            <a:ext cx="11682755" cy="3327400"/>
          </a:xfrm>
          <a:prstGeom prst="roundRect">
            <a:avLst>
              <a:gd name="adj" fmla="val 97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p:cNvGrpSpPr/>
          <p:nvPr/>
        </p:nvGrpSpPr>
        <p:grpSpPr>
          <a:xfrm rot="10800000">
            <a:off x="6250815" y="2879815"/>
            <a:ext cx="1108660" cy="1295400"/>
            <a:chOff x="3323640" y="3467100"/>
            <a:chExt cx="1108660" cy="1295400"/>
          </a:xfrm>
        </p:grpSpPr>
        <p:cxnSp>
          <p:nvCxnSpPr>
            <p:cNvPr id="26" name="Elbow Connector 25"/>
            <p:cNvCxnSpPr/>
            <p:nvPr/>
          </p:nvCxnSpPr>
          <p:spPr>
            <a:xfrm>
              <a:off x="3365500" y="4114800"/>
              <a:ext cx="1066800" cy="647700"/>
            </a:xfrm>
            <a:prstGeom prst="bentConnector3">
              <a:avLst/>
            </a:prstGeom>
            <a:ln w="28575">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323640" y="4117315"/>
              <a:ext cx="1066800" cy="0"/>
            </a:xfrm>
            <a:prstGeom prst="straightConnector1">
              <a:avLst/>
            </a:prstGeom>
            <a:ln w="28575">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flipV="1">
              <a:off x="3365500" y="3467100"/>
              <a:ext cx="1066800" cy="647700"/>
            </a:xfrm>
            <a:prstGeom prst="bentConnector3">
              <a:avLst/>
            </a:prstGeom>
            <a:ln w="28575">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3956" y="2918139"/>
            <a:ext cx="2337338" cy="1363447"/>
          </a:xfrm>
          <a:prstGeom prst="rect">
            <a:avLst/>
          </a:prstGeom>
        </p:spPr>
      </p:pic>
      <p:cxnSp>
        <p:nvCxnSpPr>
          <p:cNvPr id="41" name="Straight Arrow Connector 40"/>
          <p:cNvCxnSpPr/>
          <p:nvPr/>
        </p:nvCxnSpPr>
        <p:spPr>
          <a:xfrm flipH="1">
            <a:off x="9214898" y="3513001"/>
            <a:ext cx="741902" cy="0"/>
          </a:xfrm>
          <a:prstGeom prst="straightConnector1">
            <a:avLst/>
          </a:prstGeom>
          <a:ln w="28575">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251429" y="4803332"/>
            <a:ext cx="1808508" cy="523220"/>
          </a:xfrm>
          <a:prstGeom prst="rect">
            <a:avLst/>
          </a:prstGeom>
          <a:noFill/>
        </p:spPr>
        <p:txBody>
          <a:bodyPr wrap="none"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Intelligently detect</a:t>
            </a:r>
          </a:p>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threats</a:t>
            </a:r>
          </a:p>
        </p:txBody>
      </p:sp>
      <p:sp>
        <p:nvSpPr>
          <p:cNvPr id="45" name="TextBox 44"/>
          <p:cNvSpPr txBox="1"/>
          <p:nvPr/>
        </p:nvSpPr>
        <p:spPr>
          <a:xfrm>
            <a:off x="10042575" y="4803332"/>
            <a:ext cx="1426994" cy="523220"/>
          </a:xfrm>
          <a:prstGeom prst="rect">
            <a:avLst/>
          </a:prstGeom>
          <a:noFill/>
        </p:spPr>
        <p:txBody>
          <a:bodyPr wrap="none"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Use actionable</a:t>
            </a:r>
          </a:p>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alerts</a:t>
            </a:r>
          </a:p>
        </p:txBody>
      </p:sp>
      <p:sp>
        <p:nvSpPr>
          <p:cNvPr id="47" name="TextBox 46"/>
          <p:cNvSpPr txBox="1"/>
          <p:nvPr/>
        </p:nvSpPr>
        <p:spPr>
          <a:xfrm>
            <a:off x="10267436" y="3213270"/>
            <a:ext cx="412292" cy="769441"/>
          </a:xfrm>
          <a:prstGeom prst="rect">
            <a:avLst/>
          </a:prstGeom>
          <a:noFill/>
        </p:spPr>
        <p:txBody>
          <a:bodyPr wrap="none" rtlCol="0">
            <a:spAutoFit/>
          </a:bodyPr>
          <a:lstStyle/>
          <a:p>
            <a:r>
              <a:rPr lang="en-US" sz="4400" b="1"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49" name="TextBox 48"/>
          <p:cNvSpPr txBox="1"/>
          <p:nvPr/>
        </p:nvSpPr>
        <p:spPr>
          <a:xfrm>
            <a:off x="10583409" y="3243947"/>
            <a:ext cx="356188" cy="461665"/>
          </a:xfrm>
          <a:prstGeom prst="rect">
            <a:avLst/>
          </a:prstGeom>
          <a:noFill/>
        </p:spPr>
        <p:txBody>
          <a:bodyPr wrap="none" rtlCol="0">
            <a:sp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ʎ</a:t>
            </a:r>
          </a:p>
        </p:txBody>
      </p:sp>
      <p:sp>
        <p:nvSpPr>
          <p:cNvPr id="50" name="TextBox 49"/>
          <p:cNvSpPr txBox="1"/>
          <p:nvPr/>
        </p:nvSpPr>
        <p:spPr>
          <a:xfrm>
            <a:off x="10865883" y="3246490"/>
            <a:ext cx="365806" cy="461665"/>
          </a:xfrm>
          <a:prstGeom prst="rect">
            <a:avLst/>
          </a:prstGeom>
          <a:noFill/>
        </p:spPr>
        <p:txBody>
          <a:bodyPr wrap="none" rtlCol="0">
            <a:sp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52" name="Picture 51"/>
          <p:cNvPicPr>
            <a:picLocks noChangeAspect="1"/>
          </p:cNvPicPr>
          <p:nvPr/>
        </p:nvPicPr>
        <p:blipFill>
          <a:blip r:embed="rId6"/>
          <a:stretch>
            <a:fillRect/>
          </a:stretch>
        </p:blipFill>
        <p:spPr>
          <a:xfrm>
            <a:off x="7344391" y="2787797"/>
            <a:ext cx="1435148" cy="1412724"/>
          </a:xfrm>
          <a:prstGeom prst="rect">
            <a:avLst/>
          </a:prstGeom>
        </p:spPr>
      </p:pic>
    </p:spTree>
    <p:custDataLst>
      <p:tags r:id="rId1"/>
    </p:custDataLst>
    <p:extLst>
      <p:ext uri="{BB962C8B-B14F-4D97-AF65-F5344CB8AC3E}">
        <p14:creationId xmlns:p14="http://schemas.microsoft.com/office/powerpoint/2010/main" val="3357306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Enable Amazon GuardDuty</a:t>
            </a:r>
          </a:p>
        </p:txBody>
      </p:sp>
      <p:grpSp>
        <p:nvGrpSpPr>
          <p:cNvPr id="8" name="Group 7"/>
          <p:cNvGrpSpPr/>
          <p:nvPr/>
        </p:nvGrpSpPr>
        <p:grpSpPr>
          <a:xfrm>
            <a:off x="692891" y="1603433"/>
            <a:ext cx="10665349" cy="4162087"/>
            <a:chOff x="519668" y="1202574"/>
            <a:chExt cx="7999012" cy="3121565"/>
          </a:xfrm>
        </p:grpSpPr>
        <p:pic>
          <p:nvPicPr>
            <p:cNvPr id="5" name="Picture 4"/>
            <p:cNvPicPr>
              <a:picLocks noChangeAspect="1"/>
            </p:cNvPicPr>
            <p:nvPr/>
          </p:nvPicPr>
          <p:blipFill>
            <a:blip r:embed="rId4"/>
            <a:stretch>
              <a:fillRect/>
            </a:stretch>
          </p:blipFill>
          <p:spPr>
            <a:xfrm>
              <a:off x="519668" y="1202574"/>
              <a:ext cx="7999012" cy="3121565"/>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a:stretch>
              <a:fillRect/>
            </a:stretch>
          </p:blipFill>
          <p:spPr>
            <a:xfrm>
              <a:off x="7969599" y="1228969"/>
              <a:ext cx="549081" cy="219428"/>
            </a:xfrm>
            <a:prstGeom prst="rect">
              <a:avLst/>
            </a:prstGeom>
          </p:spPr>
        </p:pic>
        <p:pic>
          <p:nvPicPr>
            <p:cNvPr id="7" name="Picture 6"/>
            <p:cNvPicPr>
              <a:picLocks noChangeAspect="1"/>
            </p:cNvPicPr>
            <p:nvPr/>
          </p:nvPicPr>
          <p:blipFill>
            <a:blip r:embed="rId6"/>
            <a:stretch>
              <a:fillRect/>
            </a:stretch>
          </p:blipFill>
          <p:spPr>
            <a:xfrm>
              <a:off x="7535092" y="1501359"/>
              <a:ext cx="916346" cy="287534"/>
            </a:xfrm>
            <a:prstGeom prst="rect">
              <a:avLst/>
            </a:prstGeom>
          </p:spPr>
        </p:pic>
      </p:grpSp>
    </p:spTree>
    <p:custDataLst>
      <p:tags r:id="rId1"/>
    </p:custDataLst>
    <p:extLst>
      <p:ext uri="{BB962C8B-B14F-4D97-AF65-F5344CB8AC3E}">
        <p14:creationId xmlns:p14="http://schemas.microsoft.com/office/powerpoint/2010/main" val="1137254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Findings</a:t>
            </a:r>
          </a:p>
        </p:txBody>
      </p:sp>
      <p:grpSp>
        <p:nvGrpSpPr>
          <p:cNvPr id="10" name="Group 9"/>
          <p:cNvGrpSpPr/>
          <p:nvPr/>
        </p:nvGrpSpPr>
        <p:grpSpPr>
          <a:xfrm>
            <a:off x="692892" y="1603433"/>
            <a:ext cx="10665349" cy="4162087"/>
            <a:chOff x="519669" y="1202574"/>
            <a:chExt cx="7999012" cy="3121565"/>
          </a:xfrm>
        </p:grpSpPr>
        <p:pic>
          <p:nvPicPr>
            <p:cNvPr id="7" name="Picture 6"/>
            <p:cNvPicPr>
              <a:picLocks noChangeAspect="1"/>
            </p:cNvPicPr>
            <p:nvPr/>
          </p:nvPicPr>
          <p:blipFill>
            <a:blip r:embed="rId4"/>
            <a:stretch>
              <a:fillRect/>
            </a:stretch>
          </p:blipFill>
          <p:spPr>
            <a:xfrm>
              <a:off x="519669" y="1202574"/>
              <a:ext cx="7999012" cy="3121565"/>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5"/>
            <a:stretch>
              <a:fillRect/>
            </a:stretch>
          </p:blipFill>
          <p:spPr>
            <a:xfrm>
              <a:off x="6140799" y="1202574"/>
              <a:ext cx="878908" cy="219428"/>
            </a:xfrm>
            <a:prstGeom prst="rect">
              <a:avLst/>
            </a:prstGeom>
          </p:spPr>
        </p:pic>
      </p:grpSp>
      <p:sp>
        <p:nvSpPr>
          <p:cNvPr id="11" name="Rounded Rectangle 10"/>
          <p:cNvSpPr/>
          <p:nvPr/>
        </p:nvSpPr>
        <p:spPr>
          <a:xfrm>
            <a:off x="2533095" y="4367813"/>
            <a:ext cx="8676443" cy="355107"/>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Tree>
    <p:custDataLst>
      <p:tags r:id="rId1"/>
    </p:custDataLst>
    <p:extLst>
      <p:ext uri="{BB962C8B-B14F-4D97-AF65-F5344CB8AC3E}">
        <p14:creationId xmlns:p14="http://schemas.microsoft.com/office/powerpoint/2010/main" val="1493640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Findings</a:t>
            </a:r>
          </a:p>
        </p:txBody>
      </p:sp>
      <p:pic>
        <p:nvPicPr>
          <p:cNvPr id="5" name="Picture 4"/>
          <p:cNvPicPr>
            <a:picLocks noChangeAspect="1"/>
          </p:cNvPicPr>
          <p:nvPr/>
        </p:nvPicPr>
        <p:blipFill>
          <a:blip r:embed="rId4"/>
          <a:stretch>
            <a:fillRect/>
          </a:stretch>
        </p:blipFill>
        <p:spPr>
          <a:xfrm>
            <a:off x="3259952" y="1461055"/>
            <a:ext cx="5665749" cy="4813324"/>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3992268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4800" dirty="0"/>
              <a:t>Securing Data in CloudFront</a:t>
            </a:r>
          </a:p>
        </p:txBody>
      </p:sp>
    </p:spTree>
    <p:custDataLst>
      <p:tags r:id="rId1"/>
    </p:custDataLst>
    <p:extLst>
      <p:ext uri="{BB962C8B-B14F-4D97-AF65-F5344CB8AC3E}">
        <p14:creationId xmlns:p14="http://schemas.microsoft.com/office/powerpoint/2010/main" val="2315635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CloudFront Custom SSL Support</a:t>
            </a:r>
          </a:p>
        </p:txBody>
      </p:sp>
      <p:sp>
        <p:nvSpPr>
          <p:cNvPr id="3" name="Content Placeholder 2"/>
          <p:cNvSpPr>
            <a:spLocks noGrp="1"/>
          </p:cNvSpPr>
          <p:nvPr>
            <p:ph idx="1"/>
          </p:nvPr>
        </p:nvSpPr>
        <p:spPr>
          <a:xfrm>
            <a:off x="238539" y="1440304"/>
            <a:ext cx="11352570" cy="5446415"/>
          </a:xfrm>
        </p:spPr>
        <p:txBody>
          <a:bodyPr>
            <a:normAutofit/>
          </a:bodyPr>
          <a:lstStyle/>
          <a:p>
            <a:pPr marL="0" indent="0">
              <a:spcBef>
                <a:spcPts val="1800"/>
              </a:spcBef>
              <a:buNone/>
            </a:pPr>
            <a:r>
              <a:rPr lang="en-US" dirty="0"/>
              <a:t>By default,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your content is delivered to viewers over HTTPS </a:t>
            </a:r>
            <a:r>
              <a:rPr lang="en-US" dirty="0"/>
              <a:t>by using a CloudFront distribution domain name such as </a:t>
            </a:r>
            <a:r>
              <a:rPr lang="en-US" sz="2667" dirty="0">
                <a:solidFill>
                  <a:schemeClr val="tx1"/>
                </a:solidFill>
                <a:latin typeface="Arial" panose="020B0604020202020204" pitchFamily="34" charset="0"/>
                <a:cs typeface="Arial" panose="020B0604020202020204" pitchFamily="34" charset="0"/>
                <a:hlinkClick r:id="rId4"/>
              </a:rPr>
              <a:t>https://dxxxxx.cloudfront.net/image.jpg</a:t>
            </a:r>
            <a:r>
              <a:rPr lang="en-US" sz="2933" dirty="0">
                <a:solidFill>
                  <a:schemeClr val="bg2">
                    <a:lumMod val="10000"/>
                  </a:schemeClr>
                </a:solidFill>
              </a:rPr>
              <a:t> </a:t>
            </a:r>
            <a:endParaRPr lang="en-US" sz="1200" dirty="0"/>
          </a:p>
          <a:p>
            <a:pPr marL="0" indent="0">
              <a:spcBef>
                <a:spcPts val="1800"/>
              </a:spcBef>
              <a:buNone/>
            </a:pP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sym typeface="Wingdings" panose="05000000000000000000" pitchFamily="2" charset="2"/>
              </a:rPr>
              <a:t>Custom SSL certificate support </a:t>
            </a:r>
            <a:r>
              <a:rPr lang="en-US" sz="2700" dirty="0">
                <a:sym typeface="Wingdings" panose="05000000000000000000" pitchFamily="2" charset="2"/>
              </a:rPr>
              <a:t>features let you use your own domain name and your own SSL certificate.</a:t>
            </a:r>
          </a:p>
          <a:p>
            <a:pPr marL="385224" lvl="1">
              <a:spcBef>
                <a:spcPts val="1800"/>
              </a:spcBef>
            </a:pPr>
            <a:r>
              <a:rPr lang="en-US" dirty="0">
                <a:sym typeface="Wingdings" panose="05000000000000000000" pitchFamily="2" charset="2"/>
              </a:rPr>
              <a:t>Server Name Indication (SNI) Custom SSL. </a:t>
            </a:r>
          </a:p>
          <a:p>
            <a:pPr marL="918610" lvl="2">
              <a:spcBef>
                <a:spcPts val="1800"/>
              </a:spcBef>
            </a:pPr>
            <a:r>
              <a:rPr lang="en-US" dirty="0">
                <a:sym typeface="Wingdings" panose="05000000000000000000" pitchFamily="2" charset="2"/>
              </a:rPr>
              <a:t>Allows multiple domains to serve SSL traffic over the same IP address.</a:t>
            </a:r>
            <a:endParaRPr lang="en-US" sz="400" dirty="0">
              <a:sym typeface="Wingdings" panose="05000000000000000000" pitchFamily="2" charset="2"/>
            </a:endParaRPr>
          </a:p>
          <a:p>
            <a:pPr marL="385224" lvl="1">
              <a:spcBef>
                <a:spcPts val="1800"/>
              </a:spcBef>
            </a:pPr>
            <a:r>
              <a:rPr lang="en-US" dirty="0">
                <a:sym typeface="Wingdings" panose="05000000000000000000" pitchFamily="2" charset="2"/>
              </a:rPr>
              <a:t>Dedicated IP Custom SSL.</a:t>
            </a:r>
          </a:p>
          <a:p>
            <a:pPr marL="918610" lvl="2">
              <a:spcBef>
                <a:spcPts val="1800"/>
              </a:spcBef>
            </a:pPr>
            <a:r>
              <a:rPr lang="en-US" dirty="0">
                <a:sym typeface="Wingdings" panose="05000000000000000000" pitchFamily="2" charset="2"/>
              </a:rPr>
              <a:t>To deliver content to browsers that do not support SNI.</a:t>
            </a:r>
            <a:endParaRPr lang="en-US" dirty="0"/>
          </a:p>
        </p:txBody>
      </p:sp>
      <p:pic>
        <p:nvPicPr>
          <p:cNvPr id="4" name="Picture 3">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50081" y="6256677"/>
            <a:ext cx="1620111" cy="630043"/>
          </a:xfrm>
          <a:prstGeom prst="rect">
            <a:avLst/>
          </a:prstGeom>
        </p:spPr>
      </p:pic>
    </p:spTree>
    <p:custDataLst>
      <p:tags r:id="rId1"/>
    </p:custDataLst>
    <p:extLst>
      <p:ext uri="{BB962C8B-B14F-4D97-AF65-F5344CB8AC3E}">
        <p14:creationId xmlns:p14="http://schemas.microsoft.com/office/powerpoint/2010/main" val="2423052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800" dirty="0"/>
              <a:t>Use Alternate Domain Names with HTTPS</a:t>
            </a:r>
          </a:p>
        </p:txBody>
      </p:sp>
      <p:sp>
        <p:nvSpPr>
          <p:cNvPr id="3" name="Content Placeholder 2"/>
          <p:cNvSpPr>
            <a:spLocks noGrp="1"/>
          </p:cNvSpPr>
          <p:nvPr>
            <p:ph idx="1"/>
          </p:nvPr>
        </p:nvSpPr>
        <p:spPr/>
        <p:txBody>
          <a:bodyPr>
            <a:normAutofit/>
          </a:bodyPr>
          <a:lstStyle/>
          <a:p>
            <a:pPr>
              <a:buFont typeface="+mj-lt"/>
              <a:buAutoNum type="arabicPeriod"/>
            </a:pPr>
            <a:r>
              <a:rPr lang="en-US" dirty="0"/>
              <a:t>To use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dedicated IP</a:t>
            </a:r>
            <a:r>
              <a:rPr lang="en-US" dirty="0"/>
              <a:t>, request permission for your AWS account (not necessary for SNI).</a:t>
            </a:r>
          </a:p>
          <a:p>
            <a:pPr>
              <a:buFont typeface="+mj-lt"/>
              <a:buAutoNum type="arabicPeriod"/>
            </a:pPr>
            <a:endParaRPr lang="en-US" sz="1800" dirty="0"/>
          </a:p>
          <a:p>
            <a:pPr>
              <a:buFont typeface="+mj-lt"/>
              <a:buAutoNum type="arabicPeriod"/>
            </a:pPr>
            <a:r>
              <a:rPr lang="en-US" dirty="0"/>
              <a:t>Upload your SSL certificate to the IAM certificate store using AWS Certificate Manager (Preferred) or AWS CLI.</a:t>
            </a:r>
          </a:p>
          <a:p>
            <a:pPr>
              <a:buFont typeface="+mj-lt"/>
              <a:buAutoNum type="arabicPeriod"/>
            </a:pPr>
            <a:endParaRPr lang="en-US" sz="1800" dirty="0"/>
          </a:p>
          <a:p>
            <a:pPr>
              <a:buFont typeface="+mj-lt"/>
              <a:buAutoNum type="arabicPeriod"/>
            </a:pPr>
            <a:r>
              <a:rPr lang="en-US" dirty="0"/>
              <a:t>Update your distribution to include your domain names.</a:t>
            </a:r>
          </a:p>
          <a:p>
            <a:pPr marL="804863" lvl="1" indent="-307975">
              <a:lnSpc>
                <a:spcPct val="60000"/>
              </a:lnSpc>
              <a:spcBef>
                <a:spcPts val="1800"/>
              </a:spcBef>
            </a:pPr>
            <a:r>
              <a:rPr lang="en-US" dirty="0"/>
              <a:t>Specify which SSL certificate you want to use.</a:t>
            </a:r>
          </a:p>
          <a:p>
            <a:pPr marL="804863" lvl="1" indent="-307975">
              <a:lnSpc>
                <a:spcPct val="60000"/>
              </a:lnSpc>
              <a:spcBef>
                <a:spcPts val="1800"/>
              </a:spcBef>
            </a:pPr>
            <a:r>
              <a:rPr lang="en-US" dirty="0"/>
              <a:t>Specify dedicated IP address or SNI.</a:t>
            </a:r>
          </a:p>
          <a:p>
            <a:pPr marL="804863" lvl="1" indent="-307975">
              <a:lnSpc>
                <a:spcPct val="60000"/>
              </a:lnSpc>
              <a:spcBef>
                <a:spcPts val="1800"/>
              </a:spcBef>
            </a:pPr>
            <a:r>
              <a:rPr lang="en-US" dirty="0"/>
              <a:t>Add or update DNS records.</a:t>
            </a:r>
          </a:p>
        </p:txBody>
      </p:sp>
      <p:pic>
        <p:nvPicPr>
          <p:cNvPr id="4" name="Picture 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0081" y="6256677"/>
            <a:ext cx="1620111" cy="630043"/>
          </a:xfrm>
          <a:prstGeom prst="rect">
            <a:avLst/>
          </a:prstGeom>
        </p:spPr>
      </p:pic>
    </p:spTree>
    <p:custDataLst>
      <p:tags r:id="rId1"/>
    </p:custDataLst>
    <p:extLst>
      <p:ext uri="{BB962C8B-B14F-4D97-AF65-F5344CB8AC3E}">
        <p14:creationId xmlns:p14="http://schemas.microsoft.com/office/powerpoint/2010/main" val="772751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238538" y="1440305"/>
            <a:ext cx="11824931" cy="4640456"/>
          </a:xfrm>
        </p:spPr>
        <p:txBody>
          <a:bodyPr anchor="t">
            <a:noAutofit/>
          </a:bodyPr>
          <a:lstStyle/>
          <a:p>
            <a:pPr marL="219075" lvl="1" indent="0" defTabSz="342900">
              <a:lnSpc>
                <a:spcPct val="100000"/>
              </a:lnSpc>
              <a:spcBef>
                <a:spcPts val="0"/>
              </a:spcBef>
              <a:buClr>
                <a:schemeClr val="accent1"/>
              </a:buClr>
              <a:buNone/>
              <a:tabLst>
                <a:tab pos="8461375" algn="r"/>
              </a:tabLst>
            </a:pPr>
            <a:r>
              <a:rPr lang="en-US" sz="2800" dirty="0"/>
              <a:t>Upon completing this module, you will: </a:t>
            </a:r>
            <a:br>
              <a:rPr lang="en-US" sz="2800" dirty="0"/>
            </a:br>
            <a:endParaRPr lang="en-US" sz="1000" dirty="0"/>
          </a:p>
          <a:p>
            <a:pPr marL="476250" lvl="1" indent="-476250" defTabSz="342900">
              <a:lnSpc>
                <a:spcPct val="100000"/>
              </a:lnSpc>
              <a:spcBef>
                <a:spcPts val="0"/>
              </a:spcBef>
              <a:buClr>
                <a:schemeClr val="accent1"/>
              </a:buClr>
              <a:tabLst>
                <a:tab pos="8461375" algn="r"/>
              </a:tabLst>
            </a:pPr>
            <a:r>
              <a:rPr lang="en-US" sz="2800" dirty="0"/>
              <a:t>Describe how to secure data at every layer in the application and identify the appropriate tools and services to provide security focused content.</a:t>
            </a:r>
            <a:br>
              <a:rPr lang="en-US" sz="2800" dirty="0"/>
            </a:br>
            <a:endParaRPr lang="en-US" sz="2800" dirty="0"/>
          </a:p>
          <a:p>
            <a:pPr marL="476250" lvl="1" indent="-476250" defTabSz="342900">
              <a:lnSpc>
                <a:spcPct val="100000"/>
              </a:lnSpc>
              <a:spcBef>
                <a:spcPts val="0"/>
              </a:spcBef>
              <a:buClr>
                <a:schemeClr val="accent1"/>
              </a:buClr>
              <a:tabLst>
                <a:tab pos="8461375" algn="r"/>
              </a:tabLst>
            </a:pPr>
            <a:r>
              <a:rPr lang="en-US" sz="2800" dirty="0"/>
              <a:t>Identify the design principles and best practices of the Security pillar.</a:t>
            </a:r>
          </a:p>
        </p:txBody>
      </p:sp>
    </p:spTree>
    <p:extLst>
      <p:ext uri="{BB962C8B-B14F-4D97-AF65-F5344CB8AC3E}">
        <p14:creationId xmlns:p14="http://schemas.microsoft.com/office/powerpoint/2010/main" val="2370649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95795"/>
            <a:ext cx="11115261" cy="779463"/>
          </a:xfrm>
        </p:spPr>
        <p:txBody>
          <a:bodyPr>
            <a:normAutofit/>
          </a:bodyPr>
          <a:lstStyle/>
          <a:p>
            <a:r>
              <a:rPr lang="en-US" dirty="0"/>
              <a:t>Advanced SSL Features Support</a:t>
            </a:r>
          </a:p>
        </p:txBody>
      </p:sp>
      <p:sp>
        <p:nvSpPr>
          <p:cNvPr id="3" name="Content Placeholder 2"/>
          <p:cNvSpPr>
            <a:spLocks noGrp="1"/>
          </p:cNvSpPr>
          <p:nvPr>
            <p:ph idx="1"/>
          </p:nvPr>
        </p:nvSpPr>
        <p:spPr/>
        <p:txBody>
          <a:bodyPr>
            <a:noAutofit/>
          </a:bodyPr>
          <a:lstStyle/>
          <a:p>
            <a:pPr>
              <a:spcBef>
                <a:spcPts val="1200"/>
              </a:spcBef>
            </a:pPr>
            <a:r>
              <a:rPr lang="en-US" dirty="0"/>
              <a:t>High-security ciphers</a:t>
            </a:r>
          </a:p>
          <a:p>
            <a:pPr lvl="1">
              <a:spcBef>
                <a:spcPts val="1200"/>
              </a:spcBef>
            </a:pPr>
            <a:r>
              <a:rPr lang="en-US" dirty="0"/>
              <a:t>Improve the security of HTTPS connections.</a:t>
            </a:r>
          </a:p>
          <a:p>
            <a:pPr>
              <a:spcBef>
                <a:spcPts val="1200"/>
              </a:spcBef>
            </a:pPr>
            <a:r>
              <a:rPr lang="en-US" dirty="0"/>
              <a:t>Perfect Forward Secrecy</a:t>
            </a:r>
          </a:p>
          <a:p>
            <a:pPr lvl="1">
              <a:spcBef>
                <a:spcPts val="1200"/>
              </a:spcBef>
            </a:pPr>
            <a:r>
              <a:rPr lang="en-US" dirty="0"/>
              <a:t>Provides additional safeguards against eavesdropping of encrypted data through a unique random session key.</a:t>
            </a:r>
          </a:p>
          <a:p>
            <a:pPr>
              <a:spcBef>
                <a:spcPts val="1200"/>
              </a:spcBef>
            </a:pPr>
            <a:r>
              <a:rPr lang="en-US" dirty="0"/>
              <a:t>OCSP Stapling</a:t>
            </a:r>
          </a:p>
          <a:p>
            <a:pPr lvl="1">
              <a:spcBef>
                <a:spcPts val="1200"/>
              </a:spcBef>
            </a:pPr>
            <a:r>
              <a:rPr lang="en-US" dirty="0"/>
              <a:t>Improves the time taken for individual SSL/TLS handshakes by moving the Online Certificate Status Protocol (OSCP) check.</a:t>
            </a:r>
          </a:p>
          <a:p>
            <a:pPr>
              <a:spcBef>
                <a:spcPts val="1200"/>
              </a:spcBef>
            </a:pPr>
            <a:r>
              <a:rPr lang="en-US" dirty="0"/>
              <a:t>Session Tickets</a:t>
            </a:r>
          </a:p>
          <a:p>
            <a:pPr lvl="1">
              <a:spcBef>
                <a:spcPts val="1200"/>
              </a:spcBef>
            </a:pPr>
            <a:r>
              <a:rPr lang="en-US" dirty="0"/>
              <a:t>Helps speed up the time spent restarting or resuming an SSL/TLS session.</a:t>
            </a:r>
          </a:p>
        </p:txBody>
      </p:sp>
    </p:spTree>
    <p:custDataLst>
      <p:tags r:id="rId1"/>
    </p:custDataLst>
    <p:extLst>
      <p:ext uri="{BB962C8B-B14F-4D97-AF65-F5344CB8AC3E}">
        <p14:creationId xmlns:p14="http://schemas.microsoft.com/office/powerpoint/2010/main" val="2662849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CloudFront New Origin Security Features</a:t>
            </a:r>
          </a:p>
        </p:txBody>
      </p:sp>
      <p:sp>
        <p:nvSpPr>
          <p:cNvPr id="3" name="Content Placeholder 2"/>
          <p:cNvSpPr>
            <a:spLocks noGrp="1"/>
          </p:cNvSpPr>
          <p:nvPr>
            <p:ph idx="1"/>
          </p:nvPr>
        </p:nvSpPr>
        <p:spPr/>
        <p:txBody>
          <a:bodyPr/>
          <a:lstStyle/>
          <a:p>
            <a:pPr>
              <a:spcBef>
                <a:spcPts val="1800"/>
              </a:spcBef>
            </a:pPr>
            <a:r>
              <a:rPr lang="en-US" dirty="0"/>
              <a:t>Enforce HTTPS-only connection between CloudFront and your origin webserver</a:t>
            </a:r>
          </a:p>
          <a:p>
            <a:pPr lvl="1">
              <a:spcBef>
                <a:spcPts val="1800"/>
              </a:spcBef>
            </a:pPr>
            <a:r>
              <a:rPr lang="en-US" sz="2400" dirty="0"/>
              <a:t>Configure CloudFront to use HTTPS to connect to your origin server.</a:t>
            </a:r>
          </a:p>
          <a:p>
            <a:pPr>
              <a:spcBef>
                <a:spcPts val="1800"/>
              </a:spcBef>
            </a:pPr>
            <a:r>
              <a:rPr lang="en-US" dirty="0"/>
              <a:t>Support for TLSv1.1 and TLSv1.2.</a:t>
            </a:r>
          </a:p>
          <a:p>
            <a:pPr>
              <a:spcBef>
                <a:spcPts val="1800"/>
              </a:spcBef>
            </a:pPr>
            <a:r>
              <a:rPr lang="en-US" dirty="0"/>
              <a:t>Add or modify request headers forwarded from CloudFront to your origin.</a:t>
            </a:r>
          </a:p>
          <a:p>
            <a:pPr lvl="1">
              <a:spcBef>
                <a:spcPts val="1800"/>
              </a:spcBef>
            </a:pPr>
            <a:r>
              <a:rPr lang="en-US" dirty="0"/>
              <a:t>Configure CloudFront to add custom headers or override the value of existing request headers when CloudFront forwards requests to your origin.</a:t>
            </a:r>
          </a:p>
          <a:p>
            <a:pPr marL="1447764" lvl="1" indent="-457189">
              <a:spcBef>
                <a:spcPts val="1800"/>
              </a:spcBef>
              <a:buFont typeface="Arial" panose="020B0604020202020204" pitchFamily="34" charset="0"/>
              <a:buChar char="•"/>
            </a:pPr>
            <a:endParaRPr lang="en-US" dirty="0"/>
          </a:p>
        </p:txBody>
      </p:sp>
      <p:pic>
        <p:nvPicPr>
          <p:cNvPr id="4" name="Picture 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0081" y="6256677"/>
            <a:ext cx="1620111" cy="630043"/>
          </a:xfrm>
          <a:prstGeom prst="rect">
            <a:avLst/>
          </a:prstGeom>
        </p:spPr>
      </p:pic>
    </p:spTree>
    <p:custDataLst>
      <p:tags r:id="rId1"/>
    </p:custDataLst>
    <p:extLst>
      <p:ext uri="{BB962C8B-B14F-4D97-AF65-F5344CB8AC3E}">
        <p14:creationId xmlns:p14="http://schemas.microsoft.com/office/powerpoint/2010/main" val="1949978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Make Content Private</a:t>
            </a:r>
          </a:p>
        </p:txBody>
      </p:sp>
      <p:sp>
        <p:nvSpPr>
          <p:cNvPr id="3" name="Content Placeholder 2"/>
          <p:cNvSpPr>
            <a:spLocks noGrp="1"/>
          </p:cNvSpPr>
          <p:nvPr>
            <p:ph idx="1"/>
          </p:nvPr>
        </p:nvSpPr>
        <p:spPr>
          <a:xfrm>
            <a:off x="238539" y="1286932"/>
            <a:ext cx="11352570" cy="5317067"/>
          </a:xfrm>
        </p:spPr>
        <p:txBody>
          <a:bodyPr>
            <a:normAutofit fontScale="92500" lnSpcReduction="20000"/>
          </a:bodyPr>
          <a:lstStyle/>
          <a:p>
            <a:pPr marL="457200" lvl="1">
              <a:spcBef>
                <a:spcPts val="1800"/>
              </a:spcBef>
              <a:buClr>
                <a:schemeClr val="bg2">
                  <a:lumMod val="10000"/>
                </a:schemeClr>
              </a:buClr>
            </a:pPr>
            <a:r>
              <a:rPr lang="en-US" sz="2800" b="1" dirty="0">
                <a:latin typeface="Amazon Ember" panose="020B0603020204020204" pitchFamily="34" charset="0"/>
                <a:ea typeface="Amazon Ember" panose="020B0603020204020204" pitchFamily="34" charset="0"/>
                <a:cs typeface="Amazon Ember" panose="020B0603020204020204" pitchFamily="34" charset="0"/>
              </a:rPr>
              <a:t>Restrict access to objects </a:t>
            </a:r>
            <a:r>
              <a:rPr lang="en-US" sz="2800" dirty="0"/>
              <a:t>in your Amazon S3 bucket.</a:t>
            </a:r>
          </a:p>
          <a:p>
            <a:pPr marL="457200" lvl="1">
              <a:spcBef>
                <a:spcPts val="1800"/>
              </a:spcBef>
            </a:pPr>
            <a:r>
              <a:rPr lang="en-US" sz="2800" dirty="0"/>
              <a:t>Require that users use </a:t>
            </a:r>
            <a:r>
              <a:rPr lang="en-US" sz="2800" b="1" dirty="0">
                <a:latin typeface="Amazon Ember" panose="020B0603020204020204" pitchFamily="34" charset="0"/>
                <a:ea typeface="Amazon Ember" panose="020B0603020204020204" pitchFamily="34" charset="0"/>
                <a:cs typeface="Amazon Ember" panose="020B0603020204020204" pitchFamily="34" charset="0"/>
              </a:rPr>
              <a:t>signed URLs</a:t>
            </a:r>
            <a:r>
              <a:rPr lang="en-US" sz="2800" b="1" dirty="0"/>
              <a:t>.</a:t>
            </a:r>
            <a:endParaRPr lang="en-US" sz="2800" dirty="0"/>
          </a:p>
          <a:p>
            <a:pPr marL="838179" lvl="2">
              <a:spcBef>
                <a:spcPts val="1800"/>
              </a:spcBef>
            </a:pPr>
            <a:r>
              <a:rPr lang="en-US" sz="2400" dirty="0"/>
              <a:t>Create CloudFront key pairs for your trusted signers.</a:t>
            </a:r>
          </a:p>
          <a:p>
            <a:pPr marL="838179" lvl="2">
              <a:spcBef>
                <a:spcPts val="1800"/>
              </a:spcBef>
            </a:pPr>
            <a:r>
              <a:rPr lang="en-US" sz="2400" dirty="0"/>
              <a:t>Write the code that generates signed URLs.</a:t>
            </a:r>
          </a:p>
          <a:p>
            <a:pPr marL="1447764" lvl="3">
              <a:lnSpc>
                <a:spcPct val="110000"/>
              </a:lnSpc>
              <a:spcBef>
                <a:spcPts val="1800"/>
              </a:spcBef>
            </a:pPr>
            <a:r>
              <a:rPr lang="en-US" sz="2100" dirty="0"/>
              <a:t>Typically, you'll write an application that automatically generates signed URLs.</a:t>
            </a:r>
          </a:p>
          <a:p>
            <a:pPr marL="1447764" lvl="3">
              <a:lnSpc>
                <a:spcPct val="110000"/>
              </a:lnSpc>
              <a:spcBef>
                <a:spcPts val="1800"/>
              </a:spcBef>
            </a:pPr>
            <a:r>
              <a:rPr lang="en-US" sz="2100" dirty="0"/>
              <a:t>Alternatively, use a web interface to create signed URLs.</a:t>
            </a:r>
          </a:p>
          <a:p>
            <a:pPr marL="838179" lvl="2">
              <a:spcBef>
                <a:spcPts val="1800"/>
              </a:spcBef>
            </a:pPr>
            <a:r>
              <a:rPr lang="en-US" sz="2400" dirty="0"/>
              <a:t>Add trusted signers to your distribution.</a:t>
            </a:r>
          </a:p>
          <a:p>
            <a:pPr marL="1447764" lvl="3">
              <a:lnSpc>
                <a:spcPct val="120000"/>
              </a:lnSpc>
              <a:spcBef>
                <a:spcPts val="1800"/>
              </a:spcBef>
            </a:pPr>
            <a:r>
              <a:rPr lang="en-US" sz="2100" dirty="0"/>
              <a:t>Once you add a trusted signer to your distribution, users must use signed URLs to access the corresponding content.</a:t>
            </a:r>
          </a:p>
          <a:p>
            <a:pPr marL="1447764" lvl="3">
              <a:lnSpc>
                <a:spcPct val="120000"/>
              </a:lnSpc>
              <a:spcBef>
                <a:spcPts val="1800"/>
              </a:spcBef>
            </a:pPr>
            <a:r>
              <a:rPr lang="en-US" sz="2100" dirty="0"/>
              <a:t>Use a </a:t>
            </a:r>
            <a:r>
              <a:rPr lang="en-US" sz="2100" b="1" u="sng" dirty="0">
                <a:solidFill>
                  <a:srgbClr val="4472C4"/>
                </a:solidFill>
                <a:hlinkClick r:id="rId4"/>
              </a:rPr>
              <a:t>canned policy </a:t>
            </a:r>
            <a:r>
              <a:rPr lang="en-US" sz="2100" dirty="0"/>
              <a:t>to restrict access to a single object.</a:t>
            </a:r>
          </a:p>
          <a:p>
            <a:pPr marL="1447764" lvl="3">
              <a:lnSpc>
                <a:spcPct val="120000"/>
              </a:lnSpc>
              <a:spcBef>
                <a:spcPts val="1800"/>
              </a:spcBef>
            </a:pPr>
            <a:r>
              <a:rPr lang="en-US" sz="2100" dirty="0"/>
              <a:t>Use a </a:t>
            </a:r>
            <a:r>
              <a:rPr lang="en-US" sz="2100" b="1" u="sng" dirty="0">
                <a:solidFill>
                  <a:srgbClr val="4472C4"/>
                </a:solidFill>
                <a:hlinkClick r:id="rId5"/>
              </a:rPr>
              <a:t>custom policy </a:t>
            </a:r>
            <a:r>
              <a:rPr lang="en-US" sz="2100" dirty="0"/>
              <a:t>to restrict access to one or more objects using pattern matching. </a:t>
            </a:r>
          </a:p>
        </p:txBody>
      </p:sp>
    </p:spTree>
    <p:custDataLst>
      <p:tags r:id="rId1"/>
    </p:custDataLst>
    <p:extLst>
      <p:ext uri="{BB962C8B-B14F-4D97-AF65-F5344CB8AC3E}">
        <p14:creationId xmlns:p14="http://schemas.microsoft.com/office/powerpoint/2010/main" val="1706728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Origin Access Identity to Restrict Access</a:t>
            </a:r>
          </a:p>
        </p:txBody>
      </p:sp>
      <p:sp>
        <p:nvSpPr>
          <p:cNvPr id="3" name="Content Placeholder 2"/>
          <p:cNvSpPr>
            <a:spLocks noGrp="1"/>
          </p:cNvSpPr>
          <p:nvPr>
            <p:ph idx="1"/>
          </p:nvPr>
        </p:nvSpPr>
        <p:spPr>
          <a:xfrm>
            <a:off x="238539" y="1440305"/>
            <a:ext cx="11352570" cy="4816372"/>
          </a:xfrm>
        </p:spPr>
        <p:txBody>
          <a:bodyPr>
            <a:normAutofit lnSpcReduction="10000"/>
          </a:bodyPr>
          <a:lstStyle/>
          <a:p>
            <a:pPr>
              <a:lnSpc>
                <a:spcPct val="100000"/>
              </a:lnSpc>
              <a:spcBef>
                <a:spcPts val="800"/>
              </a:spcBef>
            </a:pPr>
            <a:r>
              <a:rPr lang="en-US" dirty="0"/>
              <a:t>Restrict access to Amazon S3 content by creating an </a:t>
            </a:r>
            <a:r>
              <a:rPr lang="en-US" b="1" dirty="0">
                <a:latin typeface="Amazon Ember" panose="020B0603020204020204" pitchFamily="34" charset="0"/>
                <a:ea typeface="Amazon Ember" panose="020B0603020204020204" pitchFamily="34" charset="0"/>
                <a:cs typeface="Amazon Ember" panose="020B0603020204020204" pitchFamily="34" charset="0"/>
              </a:rPr>
              <a:t>origin access identity </a:t>
            </a:r>
            <a:r>
              <a:rPr lang="en-US" dirty="0"/>
              <a:t>(OAI), which is a</a:t>
            </a:r>
            <a:r>
              <a:rPr lang="en-US" dirty="0">
                <a:sym typeface="Wingdings" panose="05000000000000000000" pitchFamily="2" charset="2"/>
              </a:rPr>
              <a:t> special CloudFront user.</a:t>
            </a:r>
          </a:p>
          <a:p>
            <a:pPr lvl="1">
              <a:lnSpc>
                <a:spcPct val="100000"/>
              </a:lnSpc>
              <a:spcBef>
                <a:spcPts val="800"/>
              </a:spcBef>
            </a:pPr>
            <a:r>
              <a:rPr lang="en-US" dirty="0">
                <a:sym typeface="Wingdings" panose="05000000000000000000" pitchFamily="2" charset="2"/>
              </a:rPr>
              <a:t>CloudFront origin access identity gets the objects from Amazon S3 on your users’ behalf.</a:t>
            </a:r>
          </a:p>
          <a:p>
            <a:pPr lvl="1">
              <a:lnSpc>
                <a:spcPct val="100000"/>
              </a:lnSpc>
              <a:spcBef>
                <a:spcPts val="800"/>
              </a:spcBef>
            </a:pPr>
            <a:r>
              <a:rPr lang="en-US" dirty="0">
                <a:sym typeface="Wingdings" panose="05000000000000000000" pitchFamily="2" charset="2"/>
              </a:rPr>
              <a:t>Direct access to the objects through Amazon S3 URLs will be denied.</a:t>
            </a:r>
          </a:p>
          <a:p>
            <a:pPr lvl="1">
              <a:lnSpc>
                <a:spcPct val="100000"/>
              </a:lnSpc>
              <a:spcBef>
                <a:spcPts val="800"/>
              </a:spcBef>
              <a:buFont typeface="Arial" panose="020B0604020202020204" pitchFamily="34" charset="0"/>
              <a:buChar char="•"/>
            </a:pPr>
            <a:endParaRPr lang="en-US" dirty="0">
              <a:sym typeface="Wingdings" panose="05000000000000000000" pitchFamily="2" charset="2"/>
            </a:endParaRPr>
          </a:p>
          <a:p>
            <a:pPr>
              <a:lnSpc>
                <a:spcPct val="100000"/>
              </a:lnSpc>
              <a:spcBef>
                <a:spcPts val="800"/>
              </a:spcBef>
            </a:pPr>
            <a:r>
              <a:rPr lang="en-US" dirty="0">
                <a:sym typeface="Wingdings" panose="05000000000000000000" pitchFamily="2" charset="2"/>
              </a:rPr>
              <a:t>Procedure:</a:t>
            </a:r>
          </a:p>
          <a:p>
            <a:pPr marL="988459" lvl="1" indent="-455073">
              <a:lnSpc>
                <a:spcPct val="100000"/>
              </a:lnSpc>
              <a:spcBef>
                <a:spcPts val="800"/>
              </a:spcBef>
              <a:buSzPct val="100000"/>
              <a:buFont typeface="+mj-lt"/>
              <a:buAutoNum type="arabicPeriod"/>
            </a:pPr>
            <a:r>
              <a:rPr lang="en-US" dirty="0"/>
              <a:t>Create an origin access identity and add it to your distribution using the </a:t>
            </a:r>
            <a:r>
              <a:rPr lang="en-US" u="sng" dirty="0" err="1">
                <a:solidFill>
                  <a:srgbClr val="0070C0"/>
                </a:solidFill>
                <a:latin typeface="Amazon Ember" panose="02000000000000000000" pitchFamily="2" charset="0"/>
                <a:ea typeface="Amazon Ember" panose="02000000000000000000" pitchFamily="2" charset="0"/>
                <a:cs typeface="Amazon Ember Heavy" panose="020B0803020204020204" pitchFamily="34" charset="0"/>
                <a:hlinkClick r:id="rId4"/>
              </a:rPr>
              <a:t>CloudFront</a:t>
            </a:r>
            <a:r>
              <a:rPr lang="en-US" u="sng" dirty="0">
                <a:solidFill>
                  <a:srgbClr val="0070C0"/>
                </a:solidFill>
                <a:latin typeface="Amazon Ember" panose="02000000000000000000" pitchFamily="2" charset="0"/>
                <a:ea typeface="Amazon Ember" panose="02000000000000000000" pitchFamily="2" charset="0"/>
                <a:cs typeface="Amazon Ember Heavy" panose="020B0803020204020204" pitchFamily="34" charset="0"/>
                <a:hlinkClick r:id="rId4"/>
              </a:rPr>
              <a:t> console </a:t>
            </a:r>
            <a:r>
              <a:rPr lang="en-US" dirty="0"/>
              <a:t>or the </a:t>
            </a:r>
            <a:r>
              <a:rPr lang="en-US" u="sng" dirty="0" err="1">
                <a:solidFill>
                  <a:srgbClr val="0070C0"/>
                </a:solidFill>
                <a:latin typeface="Amazon Ember" panose="02000000000000000000" pitchFamily="2" charset="0"/>
                <a:ea typeface="Amazon Ember" panose="02000000000000000000" pitchFamily="2" charset="0"/>
                <a:cs typeface="Amazon Ember Heavy" panose="020B0803020204020204" pitchFamily="34" charset="0"/>
                <a:hlinkClick r:id="rId5"/>
              </a:rPr>
              <a:t>CloudFront</a:t>
            </a:r>
            <a:r>
              <a:rPr lang="en-US" u="sng" dirty="0">
                <a:solidFill>
                  <a:srgbClr val="0070C0"/>
                </a:solidFill>
                <a:latin typeface="Amazon Ember" panose="02000000000000000000" pitchFamily="2" charset="0"/>
                <a:ea typeface="Amazon Ember" panose="02000000000000000000" pitchFamily="2" charset="0"/>
                <a:cs typeface="Amazon Ember Heavy" panose="020B0803020204020204" pitchFamily="34" charset="0"/>
                <a:hlinkClick r:id="rId5"/>
              </a:rPr>
              <a:t> API</a:t>
            </a:r>
            <a:r>
              <a:rPr lang="en-US" u="sng" dirty="0">
                <a:latin typeface="Amazon Ember" panose="02000000000000000000" pitchFamily="2" charset="0"/>
                <a:ea typeface="Amazon Ember" panose="02000000000000000000" pitchFamily="2" charset="0"/>
              </a:rPr>
              <a:t>.</a:t>
            </a:r>
          </a:p>
          <a:p>
            <a:pPr marL="988459" lvl="1" indent="-455073">
              <a:lnSpc>
                <a:spcPct val="100000"/>
              </a:lnSpc>
              <a:spcBef>
                <a:spcPts val="800"/>
              </a:spcBef>
              <a:buSzPct val="100000"/>
              <a:buFont typeface="+mj-lt"/>
              <a:buAutoNum type="arabicPeriod"/>
            </a:pPr>
            <a:r>
              <a:rPr lang="en-US" dirty="0"/>
              <a:t>Change the permissions either on your Amazon S3 bucket or the objects in your bucket so that only the origin access identity has read permission.</a:t>
            </a:r>
          </a:p>
          <a:p>
            <a:pPr marL="533386" lvl="1" indent="0">
              <a:lnSpc>
                <a:spcPct val="100000"/>
              </a:lnSpc>
              <a:spcBef>
                <a:spcPts val="800"/>
              </a:spcBef>
              <a:buSzPct val="100000"/>
              <a:buNone/>
            </a:pPr>
            <a:endParaRPr lang="en-US" dirty="0"/>
          </a:p>
        </p:txBody>
      </p:sp>
    </p:spTree>
    <p:custDataLst>
      <p:tags r:id="rId1"/>
    </p:custDataLst>
    <p:extLst>
      <p:ext uri="{BB962C8B-B14F-4D97-AF65-F5344CB8AC3E}">
        <p14:creationId xmlns:p14="http://schemas.microsoft.com/office/powerpoint/2010/main" val="2204984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55024"/>
            <a:ext cx="11115261" cy="1167585"/>
          </a:xfrm>
        </p:spPr>
        <p:txBody>
          <a:bodyPr>
            <a:noAutofit/>
          </a:bodyPr>
          <a:lstStyle/>
          <a:p>
            <a:r>
              <a:rPr lang="en-US" dirty="0"/>
              <a:t>Use IAM to Control API Access</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Control a user’s API access to CloudFront with IAM policies.</a:t>
            </a:r>
          </a:p>
          <a:p>
            <a:pPr marL="609585" lvl="1" indent="0">
              <a:buNone/>
            </a:pPr>
            <a:r>
              <a:rPr lang="en-US" b="1" dirty="0">
                <a:latin typeface="Amazon Ember Medium" panose="020B0603020204030204" pitchFamily="34" charset="0"/>
                <a:ea typeface="Amazon Ember Medium" panose="020B0603020204030204" pitchFamily="34" charset="0"/>
                <a:cs typeface="Amazon Ember Medium" panose="020B0603020204030204" pitchFamily="34" charset="0"/>
              </a:rPr>
              <a:t>Group policy example:</a:t>
            </a:r>
          </a:p>
          <a:p>
            <a:pPr marL="609585" lvl="1" indent="0">
              <a:buNone/>
            </a:pPr>
            <a:endParaRPr lang="en-US" sz="1067" b="1" dirty="0"/>
          </a:p>
          <a:p>
            <a:pPr marL="609585" lvl="1" indent="0">
              <a:buNone/>
            </a:pPr>
            <a:r>
              <a:rPr lang="en-US" sz="2267" dirty="0">
                <a:latin typeface="Courier New" panose="02070309020205020404" pitchFamily="49" charset="0"/>
                <a:cs typeface="Courier New" panose="02070309020205020404" pitchFamily="49" charset="0"/>
              </a:rPr>
              <a:t>{</a:t>
            </a:r>
          </a:p>
          <a:p>
            <a:pPr marL="609585" lvl="1" indent="0">
              <a:buNone/>
            </a:pPr>
            <a:r>
              <a:rPr lang="en-US" sz="2267" dirty="0">
                <a:latin typeface="Courier New" panose="02070309020205020404" pitchFamily="49" charset="0"/>
                <a:cs typeface="Courier New" panose="02070309020205020404" pitchFamily="49" charset="0"/>
              </a:rPr>
              <a:t>   "Version": "2012-10-17",</a:t>
            </a:r>
          </a:p>
          <a:p>
            <a:pPr marL="609585" lvl="1" indent="0">
              <a:buNone/>
            </a:pPr>
            <a:r>
              <a:rPr lang="en-US" sz="2267" dirty="0">
                <a:latin typeface="Courier New" panose="02070309020205020404" pitchFamily="49" charset="0"/>
                <a:cs typeface="Courier New" panose="02070309020205020404" pitchFamily="49" charset="0"/>
              </a:rPr>
              <a:t>   "Statement":[{</a:t>
            </a:r>
          </a:p>
          <a:p>
            <a:pPr marL="609585" lvl="1" indent="0">
              <a:buNone/>
            </a:pPr>
            <a:r>
              <a:rPr lang="en-US" sz="2267" dirty="0">
                <a:latin typeface="Courier New" panose="02070309020205020404" pitchFamily="49" charset="0"/>
                <a:cs typeface="Courier New" panose="02070309020205020404" pitchFamily="49" charset="0"/>
              </a:rPr>
              <a:t>      "Effect":"</a:t>
            </a:r>
            <a:r>
              <a:rPr lang="en-US" sz="2267" b="1" dirty="0">
                <a:solidFill>
                  <a:srgbClr val="0000FF"/>
                </a:solidFill>
                <a:latin typeface="Courier New" panose="02070309020205020404" pitchFamily="49" charset="0"/>
                <a:cs typeface="Courier New" panose="02070309020205020404" pitchFamily="49" charset="0"/>
              </a:rPr>
              <a:t>Allow</a:t>
            </a:r>
            <a:r>
              <a:rPr lang="en-US" sz="2267" dirty="0">
                <a:latin typeface="Courier New" panose="02070309020205020404" pitchFamily="49" charset="0"/>
                <a:cs typeface="Courier New" panose="02070309020205020404" pitchFamily="49" charset="0"/>
              </a:rPr>
              <a:t>",</a:t>
            </a:r>
          </a:p>
          <a:p>
            <a:pPr marL="609585" lvl="1" indent="0">
              <a:buNone/>
            </a:pPr>
            <a:r>
              <a:rPr lang="en-US" sz="2267" dirty="0">
                <a:latin typeface="Courier New" panose="02070309020205020404" pitchFamily="49" charset="0"/>
                <a:cs typeface="Courier New" panose="02070309020205020404" pitchFamily="49" charset="0"/>
              </a:rPr>
              <a:t>      "Action":["</a:t>
            </a:r>
            <a:r>
              <a:rPr lang="en-US" sz="2267" b="1" dirty="0">
                <a:solidFill>
                  <a:srgbClr val="0000FF"/>
                </a:solidFill>
                <a:latin typeface="Courier New" panose="02070309020205020404" pitchFamily="49" charset="0"/>
                <a:cs typeface="Courier New" panose="02070309020205020404" pitchFamily="49" charset="0"/>
              </a:rPr>
              <a:t>cloudfront:*</a:t>
            </a:r>
            <a:r>
              <a:rPr lang="en-US" sz="2267" dirty="0">
                <a:latin typeface="Courier New" panose="02070309020205020404" pitchFamily="49" charset="0"/>
                <a:cs typeface="Courier New" panose="02070309020205020404" pitchFamily="49" charset="0"/>
              </a:rPr>
              <a:t>"],</a:t>
            </a:r>
          </a:p>
          <a:p>
            <a:pPr marL="609585" lvl="1" indent="0">
              <a:buNone/>
            </a:pPr>
            <a:r>
              <a:rPr lang="en-US" sz="2267" dirty="0">
                <a:latin typeface="Courier New" panose="02070309020205020404" pitchFamily="49" charset="0"/>
                <a:cs typeface="Courier New" panose="02070309020205020404" pitchFamily="49" charset="0"/>
              </a:rPr>
              <a:t>      "Resource":"</a:t>
            </a:r>
            <a:r>
              <a:rPr lang="en-US" sz="2267" b="1" dirty="0">
                <a:solidFill>
                  <a:srgbClr val="0000FF"/>
                </a:solidFill>
                <a:latin typeface="Courier New" panose="02070309020205020404" pitchFamily="49" charset="0"/>
                <a:cs typeface="Courier New" panose="02070309020205020404" pitchFamily="49" charset="0"/>
              </a:rPr>
              <a:t>*</a:t>
            </a:r>
            <a:r>
              <a:rPr lang="en-US" sz="2267" dirty="0">
                <a:latin typeface="Courier New" panose="02070309020205020404" pitchFamily="49" charset="0"/>
                <a:cs typeface="Courier New" panose="02070309020205020404" pitchFamily="49" charset="0"/>
              </a:rPr>
              <a:t>",</a:t>
            </a:r>
          </a:p>
          <a:p>
            <a:pPr marL="609585" lvl="1" indent="0">
              <a:buNone/>
            </a:pPr>
            <a:r>
              <a:rPr lang="en-US" sz="2267" dirty="0">
                <a:latin typeface="Courier New" panose="02070309020205020404" pitchFamily="49" charset="0"/>
                <a:cs typeface="Courier New" panose="02070309020205020404" pitchFamily="49" charset="0"/>
              </a:rPr>
              <a:t>      "</a:t>
            </a:r>
            <a:r>
              <a:rPr lang="en-US" sz="2267" b="1" dirty="0">
                <a:solidFill>
                  <a:srgbClr val="0000FF"/>
                </a:solidFill>
                <a:latin typeface="Courier New" panose="02070309020205020404" pitchFamily="49" charset="0"/>
                <a:cs typeface="Courier New" panose="02070309020205020404" pitchFamily="49" charset="0"/>
              </a:rPr>
              <a:t>Condition</a:t>
            </a:r>
            <a:r>
              <a:rPr lang="en-US" sz="2267" dirty="0">
                <a:latin typeface="Courier New" panose="02070309020205020404" pitchFamily="49" charset="0"/>
                <a:cs typeface="Courier New" panose="02070309020205020404" pitchFamily="49" charset="0"/>
              </a:rPr>
              <a:t>":{</a:t>
            </a:r>
          </a:p>
          <a:p>
            <a:pPr marL="609585" lvl="1" indent="0">
              <a:buNone/>
            </a:pPr>
            <a:r>
              <a:rPr lang="en-US" sz="2267" dirty="0">
                <a:latin typeface="Courier New" panose="02070309020205020404" pitchFamily="49" charset="0"/>
                <a:cs typeface="Courier New" panose="02070309020205020404" pitchFamily="49" charset="0"/>
              </a:rPr>
              <a:t>         "Bool":{</a:t>
            </a:r>
          </a:p>
          <a:p>
            <a:pPr marL="609585" lvl="1" indent="0">
              <a:buNone/>
            </a:pPr>
            <a:r>
              <a:rPr lang="en-US" sz="2267" dirty="0">
                <a:latin typeface="Courier New" panose="02070309020205020404" pitchFamily="49" charset="0"/>
                <a:cs typeface="Courier New" panose="02070309020205020404" pitchFamily="49" charset="0"/>
              </a:rPr>
              <a:t>            "</a:t>
            </a:r>
            <a:r>
              <a:rPr lang="en-US" sz="2267" b="1" dirty="0">
                <a:solidFill>
                  <a:srgbClr val="0000FF"/>
                </a:solidFill>
                <a:latin typeface="Courier New" panose="02070309020205020404" pitchFamily="49" charset="0"/>
                <a:cs typeface="Courier New" panose="02070309020205020404" pitchFamily="49" charset="0"/>
              </a:rPr>
              <a:t>aws:SecureTransport</a:t>
            </a:r>
            <a:r>
              <a:rPr lang="en-US" sz="2267" dirty="0">
                <a:latin typeface="Courier New" panose="02070309020205020404" pitchFamily="49" charset="0"/>
                <a:cs typeface="Courier New" panose="02070309020205020404" pitchFamily="49" charset="0"/>
              </a:rPr>
              <a:t>":"</a:t>
            </a:r>
            <a:r>
              <a:rPr lang="en-US" sz="2267" b="1" dirty="0">
                <a:solidFill>
                  <a:srgbClr val="0000FF"/>
                </a:solidFill>
                <a:latin typeface="Courier New" panose="02070309020205020404" pitchFamily="49" charset="0"/>
                <a:cs typeface="Courier New" panose="02070309020205020404" pitchFamily="49" charset="0"/>
              </a:rPr>
              <a:t>true</a:t>
            </a:r>
            <a:r>
              <a:rPr lang="en-US" sz="2267" dirty="0">
                <a:latin typeface="Courier New" panose="02070309020205020404" pitchFamily="49" charset="0"/>
                <a:cs typeface="Courier New" panose="02070309020205020404" pitchFamily="49" charset="0"/>
              </a:rPr>
              <a:t>"</a:t>
            </a:r>
          </a:p>
          <a:p>
            <a:pPr marL="609585" lvl="1" indent="0">
              <a:buNone/>
            </a:pPr>
            <a:r>
              <a:rPr lang="en-US" sz="2267" dirty="0">
                <a:latin typeface="Courier New" panose="02070309020205020404" pitchFamily="49" charset="0"/>
                <a:cs typeface="Courier New" panose="02070309020205020404" pitchFamily="49" charset="0"/>
              </a:rPr>
              <a:t>            }</a:t>
            </a:r>
          </a:p>
          <a:p>
            <a:pPr marL="609585" lvl="1" indent="0">
              <a:buNone/>
            </a:pPr>
            <a:r>
              <a:rPr lang="en-US" sz="2267" dirty="0">
                <a:latin typeface="Courier New" panose="02070309020205020404" pitchFamily="49" charset="0"/>
                <a:cs typeface="Courier New" panose="02070309020205020404" pitchFamily="49" charset="0"/>
              </a:rPr>
              <a:t>         }</a:t>
            </a:r>
          </a:p>
          <a:p>
            <a:pPr marL="609585" lvl="1" indent="0">
              <a:buNone/>
            </a:pPr>
            <a:r>
              <a:rPr lang="en-US" sz="2267" dirty="0">
                <a:latin typeface="Courier New" panose="02070309020205020404" pitchFamily="49" charset="0"/>
                <a:cs typeface="Courier New" panose="02070309020205020404" pitchFamily="49" charset="0"/>
              </a:rPr>
              <a:t>      }</a:t>
            </a:r>
          </a:p>
          <a:p>
            <a:pPr marL="609585" lvl="1" indent="0">
              <a:buNone/>
            </a:pPr>
            <a:r>
              <a:rPr lang="en-US" sz="2267" dirty="0">
                <a:latin typeface="Courier New" panose="02070309020205020404" pitchFamily="49" charset="0"/>
                <a:cs typeface="Courier New" panose="02070309020205020404" pitchFamily="49" charset="0"/>
              </a:rPr>
              <a:t>   ]</a:t>
            </a:r>
          </a:p>
          <a:p>
            <a:pPr marL="609585" lvl="1" indent="0">
              <a:buNone/>
            </a:pPr>
            <a:r>
              <a:rPr lang="en-US" sz="2267" dirty="0">
                <a:latin typeface="Courier New" panose="02070309020205020404" pitchFamily="49" charset="0"/>
                <a:cs typeface="Courier New" panose="02070309020205020404" pitchFamily="49" charset="0"/>
              </a:rPr>
              <a:t>}</a:t>
            </a:r>
          </a:p>
        </p:txBody>
      </p:sp>
      <p:grpSp>
        <p:nvGrpSpPr>
          <p:cNvPr id="18" name="Group 17"/>
          <p:cNvGrpSpPr/>
          <p:nvPr/>
        </p:nvGrpSpPr>
        <p:grpSpPr>
          <a:xfrm>
            <a:off x="5774276" y="2438401"/>
            <a:ext cx="5615182" cy="954300"/>
            <a:chOff x="4330706" y="1828801"/>
            <a:chExt cx="4211386" cy="715725"/>
          </a:xfrm>
        </p:grpSpPr>
        <p:sp>
          <p:nvSpPr>
            <p:cNvPr id="5" name="TextBox 4"/>
            <p:cNvSpPr txBox="1"/>
            <p:nvPr/>
          </p:nvSpPr>
          <p:spPr>
            <a:xfrm>
              <a:off x="5156199" y="1828801"/>
              <a:ext cx="3385893" cy="715725"/>
            </a:xfrm>
            <a:prstGeom prst="rect">
              <a:avLst/>
            </a:prstGeom>
            <a:solidFill>
              <a:schemeClr val="accent5">
                <a:lumMod val="20000"/>
                <a:lumOff val="80000"/>
              </a:schemeClr>
            </a:solidFill>
            <a:ln>
              <a:solidFill>
                <a:schemeClr val="accent1"/>
              </a:solidFill>
            </a:ln>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Grant permission to access all CloudFront actions for the group this policy is attached to…</a:t>
              </a:r>
            </a:p>
          </p:txBody>
        </p:sp>
        <p:cxnSp>
          <p:nvCxnSpPr>
            <p:cNvPr id="7" name="Curved Connector 6"/>
            <p:cNvCxnSpPr>
              <a:stCxn id="5" idx="1"/>
            </p:cNvCxnSpPr>
            <p:nvPr/>
          </p:nvCxnSpPr>
          <p:spPr>
            <a:xfrm rot="10800000" flipV="1">
              <a:off x="4330706" y="2186663"/>
              <a:ext cx="825494" cy="165359"/>
            </a:xfrm>
            <a:prstGeom prst="curvedConnector3">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5960535" y="4696077"/>
            <a:ext cx="4412919" cy="1215824"/>
            <a:chOff x="4470401" y="3522056"/>
            <a:chExt cx="3309689" cy="911868"/>
          </a:xfrm>
        </p:grpSpPr>
        <p:sp>
          <p:nvSpPr>
            <p:cNvPr id="9" name="TextBox 8"/>
            <p:cNvSpPr txBox="1"/>
            <p:nvPr/>
          </p:nvSpPr>
          <p:spPr>
            <a:xfrm>
              <a:off x="5773490" y="3718199"/>
              <a:ext cx="2006600" cy="715725"/>
            </a:xfrm>
            <a:prstGeom prst="rect">
              <a:avLst/>
            </a:prstGeom>
            <a:solidFill>
              <a:schemeClr val="accent5">
                <a:lumMod val="20000"/>
                <a:lumOff val="80000"/>
              </a:schemeClr>
            </a:solidFill>
            <a:ln>
              <a:solidFill>
                <a:schemeClr val="accent1"/>
              </a:solidFill>
            </a:ln>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…with condition that actions require use of SSL/TLS  </a:t>
              </a:r>
            </a:p>
          </p:txBody>
        </p:sp>
        <p:cxnSp>
          <p:nvCxnSpPr>
            <p:cNvPr id="13" name="Straight Arrow Connector 12"/>
            <p:cNvCxnSpPr>
              <a:stCxn id="9" idx="1"/>
            </p:cNvCxnSpPr>
            <p:nvPr/>
          </p:nvCxnSpPr>
          <p:spPr>
            <a:xfrm flipH="1" flipV="1">
              <a:off x="4470401" y="3522056"/>
              <a:ext cx="1303089" cy="554006"/>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pic>
        <p:nvPicPr>
          <p:cNvPr id="10" name="Picture 9">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0081" y="6256677"/>
            <a:ext cx="1620111" cy="630043"/>
          </a:xfrm>
          <a:prstGeom prst="rect">
            <a:avLst/>
          </a:prstGeom>
        </p:spPr>
      </p:pic>
    </p:spTree>
    <p:custDataLst>
      <p:tags r:id="rId1"/>
    </p:custDataLst>
    <p:extLst>
      <p:ext uri="{BB962C8B-B14F-4D97-AF65-F5344CB8AC3E}">
        <p14:creationId xmlns:p14="http://schemas.microsoft.com/office/powerpoint/2010/main" val="659276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785952"/>
            <a:ext cx="11095836" cy="1181891"/>
          </a:xfrm>
        </p:spPr>
        <p:txBody>
          <a:bodyPr>
            <a:noAutofit/>
          </a:bodyPr>
          <a:lstStyle/>
          <a:p>
            <a:r>
              <a:rPr lang="en-US" sz="4800" dirty="0"/>
              <a:t>Encrypting Data</a:t>
            </a:r>
          </a:p>
        </p:txBody>
      </p:sp>
    </p:spTree>
    <p:custDataLst>
      <p:tags r:id="rId1"/>
    </p:custDataLst>
    <p:extLst>
      <p:ext uri="{BB962C8B-B14F-4D97-AF65-F5344CB8AC3E}">
        <p14:creationId xmlns:p14="http://schemas.microsoft.com/office/powerpoint/2010/main" val="2029320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Primer</a:t>
            </a:r>
          </a:p>
        </p:txBody>
      </p:sp>
      <p:sp>
        <p:nvSpPr>
          <p:cNvPr id="5" name="Right Arrow 4"/>
          <p:cNvSpPr/>
          <p:nvPr/>
        </p:nvSpPr>
        <p:spPr>
          <a:xfrm>
            <a:off x="5709475" y="4764649"/>
            <a:ext cx="760344" cy="269827"/>
          </a:xfrm>
          <a:prstGeom prst="rightArrow">
            <a:avLst/>
          </a:prstGeom>
          <a:solidFill>
            <a:schemeClr val="accent1">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Plus 5"/>
          <p:cNvSpPr/>
          <p:nvPr/>
        </p:nvSpPr>
        <p:spPr>
          <a:xfrm>
            <a:off x="3676484" y="4659153"/>
            <a:ext cx="547735" cy="498853"/>
          </a:xfrm>
          <a:prstGeom prst="mathPlus">
            <a:avLst/>
          </a:prstGeom>
          <a:solidFill>
            <a:schemeClr val="accent1">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Right Arrow 6"/>
          <p:cNvSpPr/>
          <p:nvPr/>
        </p:nvSpPr>
        <p:spPr>
          <a:xfrm>
            <a:off x="5744239" y="1986114"/>
            <a:ext cx="760344" cy="269827"/>
          </a:xfrm>
          <a:prstGeom prst="rightArrow">
            <a:avLst/>
          </a:prstGeom>
          <a:solidFill>
            <a:schemeClr val="accent1">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Plus 7"/>
          <p:cNvSpPr/>
          <p:nvPr/>
        </p:nvSpPr>
        <p:spPr>
          <a:xfrm>
            <a:off x="3677437" y="1875248"/>
            <a:ext cx="547735" cy="498853"/>
          </a:xfrm>
          <a:prstGeom prst="mathPlus">
            <a:avLst/>
          </a:prstGeom>
          <a:solidFill>
            <a:schemeClr val="accent1">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9" name="Group 8"/>
          <p:cNvGrpSpPr/>
          <p:nvPr/>
        </p:nvGrpSpPr>
        <p:grpSpPr>
          <a:xfrm>
            <a:off x="4381438" y="1662104"/>
            <a:ext cx="1005723" cy="1239551"/>
            <a:chOff x="5343777" y="1055273"/>
            <a:chExt cx="599008" cy="721798"/>
          </a:xfrm>
        </p:grpSpPr>
        <p:pic>
          <p:nvPicPr>
            <p:cNvPr id="10" name="Picture 9"/>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90996" y="1055273"/>
              <a:ext cx="327122" cy="421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343777" y="1490319"/>
              <a:ext cx="599008" cy="286752"/>
            </a:xfrm>
            <a:prstGeom prst="rect">
              <a:avLst/>
            </a:prstGeom>
            <a:noFill/>
          </p:spPr>
          <p:txBody>
            <a:bodyPr wrap="square" lIns="0" tIns="0" rIns="0" bIns="0"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Plaintext</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Data</a:t>
              </a:r>
            </a:p>
          </p:txBody>
        </p:sp>
      </p:grpSp>
      <p:sp>
        <p:nvSpPr>
          <p:cNvPr id="12" name="Right Arrow 11"/>
          <p:cNvSpPr/>
          <p:nvPr/>
        </p:nvSpPr>
        <p:spPr>
          <a:xfrm>
            <a:off x="1532267" y="1935084"/>
            <a:ext cx="760344" cy="269827"/>
          </a:xfrm>
          <a:prstGeom prst="rightArrow">
            <a:avLst/>
          </a:prstGeom>
          <a:solidFill>
            <a:schemeClr val="accent1">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3" name="Group 12"/>
          <p:cNvGrpSpPr/>
          <p:nvPr/>
        </p:nvGrpSpPr>
        <p:grpSpPr>
          <a:xfrm>
            <a:off x="347832" y="1804954"/>
            <a:ext cx="1218243" cy="1119945"/>
            <a:chOff x="916669" y="1138456"/>
            <a:chExt cx="725585" cy="652151"/>
          </a:xfrm>
        </p:grpSpPr>
        <p:sp>
          <p:nvSpPr>
            <p:cNvPr id="14" name="TextBox 13"/>
            <p:cNvSpPr txBox="1"/>
            <p:nvPr/>
          </p:nvSpPr>
          <p:spPr>
            <a:xfrm>
              <a:off x="916669" y="1503854"/>
              <a:ext cx="725585" cy="286753"/>
            </a:xfrm>
            <a:prstGeom prst="rect">
              <a:avLst/>
            </a:prstGeom>
            <a:noFill/>
          </p:spPr>
          <p:txBody>
            <a:bodyPr wrap="square" lIns="0" tIns="0" rIns="0" bIns="0"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Hardware or Software</a:t>
              </a:r>
            </a:p>
          </p:txBody>
        </p:sp>
        <p:pic>
          <p:nvPicPr>
            <p:cNvPr id="15"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9080" y="1138456"/>
              <a:ext cx="45085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Group 15"/>
          <p:cNvGrpSpPr/>
          <p:nvPr/>
        </p:nvGrpSpPr>
        <p:grpSpPr>
          <a:xfrm>
            <a:off x="6504585" y="1654298"/>
            <a:ext cx="1239295" cy="1270602"/>
            <a:chOff x="5584553" y="1050727"/>
            <a:chExt cx="738124" cy="739879"/>
          </a:xfrm>
        </p:grpSpPr>
        <p:sp>
          <p:nvSpPr>
            <p:cNvPr id="17" name="TextBox 16"/>
            <p:cNvSpPr txBox="1"/>
            <p:nvPr/>
          </p:nvSpPr>
          <p:spPr>
            <a:xfrm>
              <a:off x="5584553" y="1503854"/>
              <a:ext cx="738124" cy="286752"/>
            </a:xfrm>
            <a:prstGeom prst="rect">
              <a:avLst/>
            </a:prstGeom>
            <a:noFill/>
          </p:spPr>
          <p:txBody>
            <a:bodyPr wrap="square" lIns="0" tIns="0" rIns="0" bIns="0"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Encrypted</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Data</a:t>
              </a:r>
            </a:p>
          </p:txBody>
        </p:sp>
        <p:pic>
          <p:nvPicPr>
            <p:cNvPr id="18" name="Picture 17"/>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96522" y="1050727"/>
              <a:ext cx="353426" cy="441390"/>
            </a:xfrm>
            <a:prstGeom prst="rect">
              <a:avLst/>
            </a:prstGeom>
          </p:spPr>
        </p:pic>
      </p:grpSp>
      <p:grpSp>
        <p:nvGrpSpPr>
          <p:cNvPr id="56" name="Group 55"/>
          <p:cNvGrpSpPr/>
          <p:nvPr/>
        </p:nvGrpSpPr>
        <p:grpSpPr>
          <a:xfrm>
            <a:off x="8387944" y="2697854"/>
            <a:ext cx="1030255" cy="1053776"/>
            <a:chOff x="6253686" y="1881760"/>
            <a:chExt cx="772691" cy="790332"/>
          </a:xfrm>
        </p:grpSpPr>
        <p:pic>
          <p:nvPicPr>
            <p:cNvPr id="20" name="Picture 19" descr="EBS-Volume.png"/>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6253686" y="1881760"/>
              <a:ext cx="772691" cy="790332"/>
            </a:xfrm>
            <a:prstGeom prst="rect">
              <a:avLst/>
            </a:prstGeom>
          </p:spPr>
        </p:pic>
        <p:pic>
          <p:nvPicPr>
            <p:cNvPr id="21" name="Picture 20"/>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99826" y="2152195"/>
              <a:ext cx="290121" cy="370601"/>
            </a:xfrm>
            <a:prstGeom prst="rect">
              <a:avLst/>
            </a:prstGeom>
          </p:spPr>
        </p:pic>
      </p:grpSp>
      <p:sp>
        <p:nvSpPr>
          <p:cNvPr id="22" name="TextBox 21"/>
          <p:cNvSpPr txBox="1"/>
          <p:nvPr/>
        </p:nvSpPr>
        <p:spPr>
          <a:xfrm>
            <a:off x="7937458" y="3728208"/>
            <a:ext cx="1885791" cy="492443"/>
          </a:xfrm>
          <a:prstGeom prst="rect">
            <a:avLst/>
          </a:prstGeom>
          <a:noFill/>
        </p:spPr>
        <p:txBody>
          <a:bodyPr wrap="square" lIns="0" tIns="0" rIns="0" bIns="0"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Encrypted</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Data in Storage</a:t>
            </a:r>
          </a:p>
        </p:txBody>
      </p:sp>
      <p:grpSp>
        <p:nvGrpSpPr>
          <p:cNvPr id="23" name="Group 22"/>
          <p:cNvGrpSpPr/>
          <p:nvPr/>
        </p:nvGrpSpPr>
        <p:grpSpPr>
          <a:xfrm>
            <a:off x="6333939" y="4700459"/>
            <a:ext cx="1679517" cy="976164"/>
            <a:chOff x="4323117" y="2311795"/>
            <a:chExt cx="1000320" cy="568426"/>
          </a:xfrm>
        </p:grpSpPr>
        <p:sp>
          <p:nvSpPr>
            <p:cNvPr id="24" name="TextBox 23"/>
            <p:cNvSpPr txBox="1"/>
            <p:nvPr/>
          </p:nvSpPr>
          <p:spPr>
            <a:xfrm>
              <a:off x="4323117" y="2593468"/>
              <a:ext cx="1000320" cy="286753"/>
            </a:xfrm>
            <a:prstGeom prst="rect">
              <a:avLst/>
            </a:prstGeom>
            <a:noFill/>
          </p:spPr>
          <p:txBody>
            <a:bodyPr wrap="square" lIns="0" tIns="0" rIns="0" bIns="0"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Encrypted Data Key</a:t>
              </a:r>
            </a:p>
          </p:txBody>
        </p:sp>
        <p:grpSp>
          <p:nvGrpSpPr>
            <p:cNvPr id="25" name="Group 24"/>
            <p:cNvGrpSpPr/>
            <p:nvPr/>
          </p:nvGrpSpPr>
          <p:grpSpPr>
            <a:xfrm>
              <a:off x="4579749" y="2311795"/>
              <a:ext cx="538932" cy="276257"/>
              <a:chOff x="4579749" y="2299095"/>
              <a:chExt cx="538932" cy="276257"/>
            </a:xfrm>
          </p:grpSpPr>
          <p:pic>
            <p:nvPicPr>
              <p:cNvPr id="26" name="Picture 25"/>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660190" y="2299095"/>
                <a:ext cx="458491" cy="232601"/>
              </a:xfrm>
              <a:prstGeom prst="rect">
                <a:avLst/>
              </a:prstGeom>
            </p:spPr>
          </p:pic>
          <p:pic>
            <p:nvPicPr>
              <p:cNvPr id="27" name="Picture 26"/>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79749" y="2401656"/>
                <a:ext cx="158123" cy="173696"/>
              </a:xfrm>
              <a:prstGeom prst="rect">
                <a:avLst/>
              </a:prstGeom>
            </p:spPr>
          </p:pic>
        </p:grpSp>
      </p:grpSp>
      <p:grpSp>
        <p:nvGrpSpPr>
          <p:cNvPr id="28" name="Group 27"/>
          <p:cNvGrpSpPr/>
          <p:nvPr/>
        </p:nvGrpSpPr>
        <p:grpSpPr>
          <a:xfrm>
            <a:off x="2173778" y="1861525"/>
            <a:ext cx="1679517" cy="1043221"/>
            <a:chOff x="3094137" y="1171396"/>
            <a:chExt cx="1000320" cy="607474"/>
          </a:xfrm>
        </p:grpSpPr>
        <p:sp>
          <p:nvSpPr>
            <p:cNvPr id="29" name="TextBox 28"/>
            <p:cNvSpPr txBox="1"/>
            <p:nvPr/>
          </p:nvSpPr>
          <p:spPr>
            <a:xfrm>
              <a:off x="3094137" y="1492117"/>
              <a:ext cx="1000320" cy="286753"/>
            </a:xfrm>
            <a:prstGeom prst="rect">
              <a:avLst/>
            </a:prstGeom>
            <a:noFill/>
          </p:spPr>
          <p:txBody>
            <a:bodyPr wrap="square" lIns="0" tIns="0" rIns="0" bIns="0"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Symmetric</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Data Key</a:t>
              </a:r>
            </a:p>
          </p:txBody>
        </p:sp>
        <p:pic>
          <p:nvPicPr>
            <p:cNvPr id="30" name="Picture 29"/>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63577" y="1171396"/>
              <a:ext cx="481475" cy="244261"/>
            </a:xfrm>
            <a:prstGeom prst="rect">
              <a:avLst/>
            </a:prstGeom>
          </p:spPr>
        </p:pic>
      </p:grpSp>
      <p:grpSp>
        <p:nvGrpSpPr>
          <p:cNvPr id="31" name="Group 30"/>
          <p:cNvGrpSpPr/>
          <p:nvPr/>
        </p:nvGrpSpPr>
        <p:grpSpPr>
          <a:xfrm>
            <a:off x="3986855" y="4705296"/>
            <a:ext cx="1853841" cy="720294"/>
            <a:chOff x="2925193" y="2314615"/>
            <a:chExt cx="1104148" cy="419432"/>
          </a:xfrm>
        </p:grpSpPr>
        <p:sp>
          <p:nvSpPr>
            <p:cNvPr id="32" name="TextBox 31"/>
            <p:cNvSpPr txBox="1"/>
            <p:nvPr/>
          </p:nvSpPr>
          <p:spPr>
            <a:xfrm>
              <a:off x="2925193" y="2590671"/>
              <a:ext cx="1104148" cy="143376"/>
            </a:xfrm>
            <a:prstGeom prst="rect">
              <a:avLst/>
            </a:prstGeom>
            <a:noFill/>
          </p:spPr>
          <p:txBody>
            <a:bodyPr wrap="square" lIns="0" tIns="0" rIns="0" bIns="0"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Master Key</a:t>
              </a:r>
            </a:p>
          </p:txBody>
        </p:sp>
        <p:pic>
          <p:nvPicPr>
            <p:cNvPr id="33" name="Picture 32"/>
            <p:cNvPicPr>
              <a:picLocks noChangeAspect="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251663" y="2314615"/>
              <a:ext cx="472739" cy="239829"/>
            </a:xfrm>
            <a:prstGeom prst="rect">
              <a:avLst/>
            </a:prstGeom>
          </p:spPr>
        </p:pic>
      </p:grpSp>
      <p:grpSp>
        <p:nvGrpSpPr>
          <p:cNvPr id="34" name="Group 33"/>
          <p:cNvGrpSpPr/>
          <p:nvPr/>
        </p:nvGrpSpPr>
        <p:grpSpPr>
          <a:xfrm>
            <a:off x="8381346" y="2686144"/>
            <a:ext cx="1030256" cy="1053776"/>
            <a:chOff x="6473973" y="2750905"/>
            <a:chExt cx="613620" cy="613620"/>
          </a:xfrm>
        </p:grpSpPr>
        <p:pic>
          <p:nvPicPr>
            <p:cNvPr id="35" name="Picture 34" descr="EBS-Volume.png"/>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6473973" y="2750905"/>
              <a:ext cx="613620" cy="613620"/>
            </a:xfrm>
            <a:prstGeom prst="rect">
              <a:avLst/>
            </a:prstGeom>
          </p:spPr>
        </p:pic>
        <p:pic>
          <p:nvPicPr>
            <p:cNvPr id="36" name="Picture 35"/>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637692" y="2941823"/>
              <a:ext cx="115198" cy="143869"/>
            </a:xfrm>
            <a:prstGeom prst="rect">
              <a:avLst/>
            </a:prstGeom>
          </p:spPr>
        </p:pic>
        <p:grpSp>
          <p:nvGrpSpPr>
            <p:cNvPr id="37" name="Group 36"/>
            <p:cNvGrpSpPr/>
            <p:nvPr/>
          </p:nvGrpSpPr>
          <p:grpSpPr>
            <a:xfrm>
              <a:off x="6639721" y="3112399"/>
              <a:ext cx="282123" cy="172378"/>
              <a:chOff x="6255654" y="3262044"/>
              <a:chExt cx="564246" cy="344756"/>
            </a:xfrm>
          </p:grpSpPr>
          <p:sp>
            <p:nvSpPr>
              <p:cNvPr id="38" name="Rectangle 37"/>
              <p:cNvSpPr/>
              <p:nvPr/>
            </p:nvSpPr>
            <p:spPr>
              <a:xfrm>
                <a:off x="6255654" y="3262044"/>
                <a:ext cx="564246" cy="344756"/>
              </a:xfrm>
              <a:prstGeom prst="rect">
                <a:avLst/>
              </a:prstGeom>
              <a:solidFill>
                <a:schemeClr val="bg1">
                  <a:lumMod val="8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9" name="Picture 38"/>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38309" y="3287444"/>
                <a:ext cx="458491" cy="232601"/>
              </a:xfrm>
              <a:prstGeom prst="rect">
                <a:avLst/>
              </a:prstGeom>
              <a:noFill/>
            </p:spPr>
          </p:pic>
          <p:pic>
            <p:nvPicPr>
              <p:cNvPr id="40" name="Picture 39"/>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81054" y="3397631"/>
                <a:ext cx="158123" cy="173696"/>
              </a:xfrm>
              <a:prstGeom prst="rect">
                <a:avLst/>
              </a:prstGeom>
              <a:noFill/>
            </p:spPr>
          </p:pic>
        </p:grpSp>
      </p:grpSp>
      <p:grpSp>
        <p:nvGrpSpPr>
          <p:cNvPr id="41" name="Group 40"/>
          <p:cNvGrpSpPr/>
          <p:nvPr/>
        </p:nvGrpSpPr>
        <p:grpSpPr>
          <a:xfrm>
            <a:off x="2196367" y="4689552"/>
            <a:ext cx="1679517" cy="993162"/>
            <a:chOff x="1858779" y="2305445"/>
            <a:chExt cx="1000320" cy="578324"/>
          </a:xfrm>
        </p:grpSpPr>
        <p:sp>
          <p:nvSpPr>
            <p:cNvPr id="42" name="TextBox 41"/>
            <p:cNvSpPr txBox="1"/>
            <p:nvPr/>
          </p:nvSpPr>
          <p:spPr>
            <a:xfrm>
              <a:off x="1858779" y="2597017"/>
              <a:ext cx="1000320" cy="286752"/>
            </a:xfrm>
            <a:prstGeom prst="rect">
              <a:avLst/>
            </a:prstGeom>
            <a:noFill/>
          </p:spPr>
          <p:txBody>
            <a:bodyPr wrap="square" lIns="0" tIns="0" rIns="0" bIns="0"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Symmetric</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Data Key</a:t>
              </a:r>
            </a:p>
          </p:txBody>
        </p:sp>
        <p:pic>
          <p:nvPicPr>
            <p:cNvPr id="43" name="Picture 42"/>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118975" y="2305445"/>
              <a:ext cx="481475" cy="244261"/>
            </a:xfrm>
            <a:prstGeom prst="rect">
              <a:avLst/>
            </a:prstGeom>
          </p:spPr>
        </p:pic>
      </p:grpSp>
      <p:sp>
        <p:nvSpPr>
          <p:cNvPr id="44" name="TextBox 43"/>
          <p:cNvSpPr txBox="1"/>
          <p:nvPr/>
        </p:nvSpPr>
        <p:spPr>
          <a:xfrm>
            <a:off x="1804498" y="4498180"/>
            <a:ext cx="457176" cy="830997"/>
          </a:xfrm>
          <a:prstGeom prst="rect">
            <a:avLst/>
          </a:prstGeom>
          <a:noFill/>
        </p:spPr>
        <p:txBody>
          <a:bodyPr wrap="none" rtlCol="0">
            <a:spAutoFit/>
          </a:bodyPr>
          <a:lstStyle/>
          <a:p>
            <a:r>
              <a:rPr lang="en-US" sz="4800" b="1" dirty="0">
                <a:latin typeface="Amazon Ember" panose="020B0603020204020204" pitchFamily="34" charset="0"/>
                <a:ea typeface="Amazon Ember" panose="020B0603020204020204" pitchFamily="34" charset="0"/>
                <a:cs typeface="Amazon Ember" panose="020B0603020204020204" pitchFamily="34" charset="0"/>
              </a:rPr>
              <a:t>?</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Bent-Up Arrow 44"/>
          <p:cNvSpPr/>
          <p:nvPr/>
        </p:nvSpPr>
        <p:spPr>
          <a:xfrm flipV="1">
            <a:off x="8148377" y="2033299"/>
            <a:ext cx="878271" cy="521508"/>
          </a:xfrm>
          <a:prstGeom prst="bentUpArrow">
            <a:avLst>
              <a:gd name="adj1" fmla="val 25000"/>
              <a:gd name="adj2" fmla="val 25000"/>
              <a:gd name="adj3" fmla="val 25000"/>
            </a:avLst>
          </a:prstGeom>
          <a:solidFill>
            <a:schemeClr val="accent1">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Bent-Up Arrow 45"/>
          <p:cNvSpPr/>
          <p:nvPr/>
        </p:nvSpPr>
        <p:spPr>
          <a:xfrm>
            <a:off x="8128345" y="4419256"/>
            <a:ext cx="878271" cy="540596"/>
          </a:xfrm>
          <a:prstGeom prst="bentUpArrow">
            <a:avLst>
              <a:gd name="adj1" fmla="val 25000"/>
              <a:gd name="adj2" fmla="val 25000"/>
              <a:gd name="adj3" fmla="val 25000"/>
            </a:avLst>
          </a:prstGeom>
          <a:solidFill>
            <a:schemeClr val="accent1">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7" name="Picture 46"/>
          <p:cNvPicPr>
            <a:picLocks noChangeAspect="1"/>
          </p:cNvPicPr>
          <p:nvPr/>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55549" y="3452128"/>
            <a:ext cx="431837" cy="474367"/>
          </a:xfrm>
          <a:prstGeom prst="rect">
            <a:avLst/>
          </a:prstGeom>
        </p:spPr>
      </p:pic>
      <p:pic>
        <p:nvPicPr>
          <p:cNvPr id="48" name="Picture 47"/>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162901" y="3750452"/>
            <a:ext cx="428452" cy="470648"/>
          </a:xfrm>
          <a:prstGeom prst="rect">
            <a:avLst/>
          </a:prstGeom>
        </p:spPr>
      </p:pic>
      <p:grpSp>
        <p:nvGrpSpPr>
          <p:cNvPr id="49" name="Group 48"/>
          <p:cNvGrpSpPr/>
          <p:nvPr/>
        </p:nvGrpSpPr>
        <p:grpSpPr>
          <a:xfrm>
            <a:off x="9814718" y="4066442"/>
            <a:ext cx="1901483" cy="955871"/>
            <a:chOff x="6933871" y="2647882"/>
            <a:chExt cx="1426112" cy="716903"/>
          </a:xfrm>
        </p:grpSpPr>
        <p:pic>
          <p:nvPicPr>
            <p:cNvPr id="50" name="Picture 49"/>
            <p:cNvPicPr>
              <a:picLocks noChangeAspect="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038897" y="2647882"/>
              <a:ext cx="321339" cy="352986"/>
            </a:xfrm>
            <a:prstGeom prst="rect">
              <a:avLst/>
            </a:prstGeom>
          </p:spPr>
        </p:pic>
        <p:sp>
          <p:nvSpPr>
            <p:cNvPr id="51" name="Rectangle 50"/>
            <p:cNvSpPr/>
            <p:nvPr/>
          </p:nvSpPr>
          <p:spPr>
            <a:xfrm>
              <a:off x="6933871" y="3049362"/>
              <a:ext cx="1426112" cy="315423"/>
            </a:xfrm>
            <a:prstGeom prst="rect">
              <a:avLst/>
            </a:prstGeom>
          </p:spPr>
          <p:txBody>
            <a:bodyPr wrap="none">
              <a:spAutoFit/>
            </a:bodyPr>
            <a:lstStyle/>
            <a:p>
              <a:r>
                <a:rPr lang="en-US" sz="2133" dirty="0">
                  <a:latin typeface="Amazon Ember" panose="020B0603020204020204" pitchFamily="34" charset="0"/>
                  <a:ea typeface="Amazon Ember" panose="020B0603020204020204" pitchFamily="34" charset="0"/>
                  <a:cs typeface="Amazon Ember" panose="020B0603020204020204" pitchFamily="34" charset="0"/>
                </a:rPr>
                <a:t>Key Hierarchy</a:t>
              </a:r>
            </a:p>
          </p:txBody>
        </p:sp>
      </p:grpSp>
      <p:grpSp>
        <p:nvGrpSpPr>
          <p:cNvPr id="52" name="Group 51"/>
          <p:cNvGrpSpPr/>
          <p:nvPr/>
        </p:nvGrpSpPr>
        <p:grpSpPr>
          <a:xfrm>
            <a:off x="10591357" y="2559522"/>
            <a:ext cx="634831" cy="1044085"/>
            <a:chOff x="7516347" y="1517692"/>
            <a:chExt cx="476123" cy="783064"/>
          </a:xfrm>
        </p:grpSpPr>
        <p:pic>
          <p:nvPicPr>
            <p:cNvPr id="53" name="Picture 52"/>
            <p:cNvPicPr>
              <a:picLocks noChangeAspect="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519731" y="2060927"/>
              <a:ext cx="472739" cy="239829"/>
            </a:xfrm>
            <a:prstGeom prst="rect">
              <a:avLst/>
            </a:prstGeom>
          </p:spPr>
        </p:pic>
        <p:sp>
          <p:nvSpPr>
            <p:cNvPr id="54" name="TextBox 53"/>
            <p:cNvSpPr txBox="1"/>
            <p:nvPr/>
          </p:nvSpPr>
          <p:spPr>
            <a:xfrm>
              <a:off x="7516347" y="1517692"/>
              <a:ext cx="342882" cy="623248"/>
            </a:xfrm>
            <a:prstGeom prst="rect">
              <a:avLst/>
            </a:prstGeom>
            <a:noFill/>
          </p:spPr>
          <p:txBody>
            <a:bodyPr wrap="none" rtlCol="0">
              <a:spAutoFit/>
            </a:bodyPr>
            <a:lstStyle/>
            <a:p>
              <a:r>
                <a:rPr lang="en-US" sz="4800" b="1" dirty="0">
                  <a:latin typeface="Amazon Ember" panose="020B0603020204020204" pitchFamily="34" charset="0"/>
                  <a:ea typeface="Amazon Ember" panose="020B0603020204020204" pitchFamily="34" charset="0"/>
                  <a:cs typeface="Amazon Ember" panose="020B0603020204020204" pitchFamily="34" charset="0"/>
                </a:rPr>
                <a:t>?</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9" name="Rounded Rectangle 18"/>
          <p:cNvSpPr/>
          <p:nvPr/>
        </p:nvSpPr>
        <p:spPr>
          <a:xfrm>
            <a:off x="2292612" y="1244756"/>
            <a:ext cx="3292252" cy="1813679"/>
          </a:xfrm>
          <a:prstGeom prst="roundRect">
            <a:avLst/>
          </a:prstGeom>
          <a:no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TextBox 54"/>
          <p:cNvSpPr txBox="1"/>
          <p:nvPr/>
        </p:nvSpPr>
        <p:spPr>
          <a:xfrm>
            <a:off x="238539" y="3197487"/>
            <a:ext cx="2859591" cy="523220"/>
          </a:xfrm>
          <a:prstGeom prst="rect">
            <a:avLst/>
          </a:prstGeom>
          <a:solidFill>
            <a:schemeClr val="accent5">
              <a:lumMod val="20000"/>
              <a:lumOff val="80000"/>
            </a:schemeClr>
          </a:solidFill>
          <a:ln>
            <a:solidFill>
              <a:schemeClr val="accent1"/>
            </a:solidFill>
          </a:ln>
        </p:spPr>
        <p:txBody>
          <a:bodyPr wrap="square" rtlCol="0">
            <a:spAutoFit/>
          </a:bodyPr>
          <a:lstStyle>
            <a:defPPr>
              <a:defRPr lang="en-US"/>
            </a:defPPr>
            <a:lvl1pPr algn="ctr">
              <a:defRPr sz="140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Key is generated from either software or hardware.</a:t>
            </a:r>
          </a:p>
        </p:txBody>
      </p:sp>
      <p:sp>
        <p:nvSpPr>
          <p:cNvPr id="57" name="TextBox 56"/>
          <p:cNvSpPr txBox="1"/>
          <p:nvPr/>
        </p:nvSpPr>
        <p:spPr>
          <a:xfrm>
            <a:off x="7596814" y="1336746"/>
            <a:ext cx="3278618" cy="523220"/>
          </a:xfrm>
          <a:prstGeom prst="rect">
            <a:avLst/>
          </a:prstGeom>
          <a:solidFill>
            <a:schemeClr val="accent5">
              <a:lumMod val="20000"/>
              <a:lumOff val="80000"/>
            </a:schemeClr>
          </a:solidFill>
          <a:ln>
            <a:solidFill>
              <a:schemeClr val="accent1"/>
            </a:solidFill>
          </a:ln>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Key is used to encrypt data along with an encryption algorithm (e.g. AES).</a:t>
            </a:r>
          </a:p>
        </p:txBody>
      </p:sp>
      <p:sp>
        <p:nvSpPr>
          <p:cNvPr id="58" name="TextBox 57"/>
          <p:cNvSpPr txBox="1"/>
          <p:nvPr/>
        </p:nvSpPr>
        <p:spPr>
          <a:xfrm>
            <a:off x="591568" y="5730172"/>
            <a:ext cx="2995695" cy="523220"/>
          </a:xfrm>
          <a:prstGeom prst="rect">
            <a:avLst/>
          </a:prstGeom>
          <a:solidFill>
            <a:schemeClr val="accent5">
              <a:lumMod val="20000"/>
              <a:lumOff val="80000"/>
            </a:schemeClr>
          </a:solidFill>
          <a:ln>
            <a:solidFill>
              <a:schemeClr val="accent1"/>
            </a:solidFill>
          </a:ln>
        </p:spPr>
        <p:txBody>
          <a:bodyPr wrap="square" rtlCol="0">
            <a:spAutoFit/>
          </a:bodyPr>
          <a:lstStyle>
            <a:defPPr>
              <a:defRPr lang="en-US"/>
            </a:defPPr>
            <a:lvl1pPr algn="ctr">
              <a:defRPr sz="140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You don’t want to store the key with the encrypted data!</a:t>
            </a:r>
          </a:p>
        </p:txBody>
      </p:sp>
      <p:sp>
        <p:nvSpPr>
          <p:cNvPr id="60" name="Rounded Rectangle 59"/>
          <p:cNvSpPr/>
          <p:nvPr/>
        </p:nvSpPr>
        <p:spPr>
          <a:xfrm>
            <a:off x="2335224" y="4186731"/>
            <a:ext cx="3292252" cy="1631705"/>
          </a:xfrm>
          <a:prstGeom prst="roundRect">
            <a:avLst/>
          </a:prstGeom>
          <a:noFill/>
          <a:ln>
            <a:solidFill>
              <a:schemeClr val="bg1">
                <a:lumMod val="6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Line Callout 1 58"/>
          <p:cNvSpPr/>
          <p:nvPr/>
        </p:nvSpPr>
        <p:spPr>
          <a:xfrm>
            <a:off x="4267755" y="5706810"/>
            <a:ext cx="1726067" cy="307777"/>
          </a:xfrm>
          <a:prstGeom prst="borderCallout1">
            <a:avLst>
              <a:gd name="adj1" fmla="val -7528"/>
              <a:gd name="adj2" fmla="val 39568"/>
              <a:gd name="adj3" fmla="val -52335"/>
              <a:gd name="adj4" fmla="val 31617"/>
            </a:avLst>
          </a:prstGeom>
          <a:solidFill>
            <a:schemeClr val="accent5">
              <a:lumMod val="20000"/>
              <a:lumOff val="80000"/>
            </a:schemeClr>
          </a:solidFill>
          <a:ln>
            <a:solidFill>
              <a:schemeClr val="accent1"/>
            </a:solidFill>
          </a:ln>
        </p:spPr>
        <p:txBody>
          <a:bodyPr wrap="square" rtlCol="0">
            <a:spAutoFit/>
          </a:bodyP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Key encryption key</a:t>
            </a:r>
          </a:p>
        </p:txBody>
      </p:sp>
    </p:spTree>
    <p:custDataLst>
      <p:tags r:id="rId1"/>
    </p:custDataLst>
    <p:extLst>
      <p:ext uri="{BB962C8B-B14F-4D97-AF65-F5344CB8AC3E}">
        <p14:creationId xmlns:p14="http://schemas.microsoft.com/office/powerpoint/2010/main" val="2073915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65" y="212728"/>
            <a:ext cx="11115261" cy="779463"/>
          </a:xfrm>
        </p:spPr>
        <p:txBody>
          <a:bodyPr>
            <a:normAutofit/>
          </a:bodyPr>
          <a:lstStyle/>
          <a:p>
            <a:r>
              <a:rPr lang="en-US" dirty="0"/>
              <a:t>AWS Key Management Service (KMS)</a:t>
            </a:r>
          </a:p>
        </p:txBody>
      </p:sp>
      <p:sp>
        <p:nvSpPr>
          <p:cNvPr id="3" name="Content Placeholder 2"/>
          <p:cNvSpPr>
            <a:spLocks noGrp="1"/>
          </p:cNvSpPr>
          <p:nvPr>
            <p:ph idx="1"/>
          </p:nvPr>
        </p:nvSpPr>
        <p:spPr>
          <a:xfrm>
            <a:off x="238539" y="1440305"/>
            <a:ext cx="7220017" cy="5942628"/>
          </a:xfrm>
        </p:spPr>
        <p:txBody>
          <a:bodyPr>
            <a:normAutofit/>
          </a:bodyPr>
          <a:lstStyle/>
          <a:p>
            <a:pPr marL="0" indent="0">
              <a:lnSpc>
                <a:spcPct val="120000"/>
              </a:lnSpc>
              <a:spcBef>
                <a:spcPts val="800"/>
              </a:spcBef>
              <a:buNone/>
            </a:pPr>
            <a:r>
              <a:rPr lang="en-US" dirty="0"/>
              <a:t>AWS KMS is a managed encryption service that enables you to easily encrypt your data. </a:t>
            </a:r>
            <a:endParaRPr lang="en-US" sz="1067" dirty="0"/>
          </a:p>
          <a:p>
            <a:pPr marL="457189" lvl="1">
              <a:lnSpc>
                <a:spcPct val="120000"/>
              </a:lnSpc>
              <a:spcBef>
                <a:spcPts val="800"/>
              </a:spcBef>
            </a:pPr>
            <a:r>
              <a:rPr lang="en-US" dirty="0"/>
              <a:t>Two-tiered key hierarchy using envelope encryption.</a:t>
            </a:r>
            <a:endParaRPr lang="en-US" sz="400" dirty="0"/>
          </a:p>
          <a:p>
            <a:pPr marL="457189" lvl="1">
              <a:lnSpc>
                <a:spcPct val="120000"/>
              </a:lnSpc>
              <a:spcBef>
                <a:spcPts val="800"/>
              </a:spcBef>
            </a:pPr>
            <a:r>
              <a:rPr lang="en-US" dirty="0"/>
              <a:t>Data keys are unique.</a:t>
            </a:r>
            <a:endParaRPr lang="en-US" sz="400" dirty="0"/>
          </a:p>
          <a:p>
            <a:pPr marL="457189" lvl="1">
              <a:lnSpc>
                <a:spcPct val="120000"/>
              </a:lnSpc>
              <a:spcBef>
                <a:spcPts val="800"/>
              </a:spcBef>
            </a:pPr>
            <a:r>
              <a:rPr lang="en-US" dirty="0"/>
              <a:t>AWS KMS master keys encrypt data keys.</a:t>
            </a:r>
          </a:p>
          <a:p>
            <a:pPr marL="457189" lvl="1">
              <a:lnSpc>
                <a:spcPct val="120000"/>
              </a:lnSpc>
              <a:spcBef>
                <a:spcPts val="800"/>
              </a:spcBef>
            </a:pPr>
            <a:r>
              <a:rPr lang="en-US" dirty="0"/>
              <a:t>AWS KMS master keys never leave the </a:t>
            </a:r>
            <a:br>
              <a:rPr lang="en-US" dirty="0"/>
            </a:br>
            <a:r>
              <a:rPr lang="en-US" dirty="0"/>
              <a:t>AWS KMS system.</a:t>
            </a:r>
          </a:p>
        </p:txBody>
      </p:sp>
      <p:grpSp>
        <p:nvGrpSpPr>
          <p:cNvPr id="45" name="Group 44"/>
          <p:cNvGrpSpPr/>
          <p:nvPr/>
        </p:nvGrpSpPr>
        <p:grpSpPr>
          <a:xfrm>
            <a:off x="7252784" y="1745365"/>
            <a:ext cx="4637845" cy="4561187"/>
            <a:chOff x="5288050" y="1119285"/>
            <a:chExt cx="3478384" cy="3420890"/>
          </a:xfrm>
        </p:grpSpPr>
        <p:grpSp>
          <p:nvGrpSpPr>
            <p:cNvPr id="5" name="Group 44"/>
            <p:cNvGrpSpPr/>
            <p:nvPr/>
          </p:nvGrpSpPr>
          <p:grpSpPr>
            <a:xfrm>
              <a:off x="6265271" y="1119285"/>
              <a:ext cx="1152878" cy="632455"/>
              <a:chOff x="1460949" y="1281964"/>
              <a:chExt cx="1596714" cy="525402"/>
            </a:xfrm>
            <a:solidFill>
              <a:schemeClr val="accent4">
                <a:lumMod val="20000"/>
                <a:lumOff val="80000"/>
              </a:schemeClr>
            </a:solidFill>
          </p:grpSpPr>
          <p:sp>
            <p:nvSpPr>
              <p:cNvPr id="6" name="Flowchart: Document 45"/>
              <p:cNvSpPr/>
              <p:nvPr/>
            </p:nvSpPr>
            <p:spPr>
              <a:xfrm>
                <a:off x="1460949" y="1281964"/>
                <a:ext cx="1589033" cy="525402"/>
              </a:xfrm>
              <a:prstGeom prst="flowChartDocument">
                <a:avLst/>
              </a:prstGeom>
              <a:solidFill>
                <a:schemeClr val="accent6">
                  <a:lumMod val="20000"/>
                  <a:lumOff val="80000"/>
                </a:schemeClr>
              </a:solidFill>
              <a:ln>
                <a:solidFill>
                  <a:schemeClr val="accent5">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Rectangle 46"/>
              <p:cNvSpPr/>
              <p:nvPr/>
            </p:nvSpPr>
            <p:spPr>
              <a:xfrm>
                <a:off x="1460949" y="1281965"/>
                <a:ext cx="1596714" cy="287641"/>
              </a:xfrm>
              <a:prstGeom prst="rect">
                <a:avLst/>
              </a:prstGeom>
              <a:noFill/>
              <a:ln>
                <a:noFill/>
              </a:ln>
            </p:spPr>
            <p:txBody>
              <a:bodyPr wrap="square">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Customer Master</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Keys</a:t>
                </a:r>
                <a:endParaRPr lang="en-US" sz="2133"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8" name="Group 7"/>
            <p:cNvGrpSpPr/>
            <p:nvPr/>
          </p:nvGrpSpPr>
          <p:grpSpPr>
            <a:xfrm>
              <a:off x="5366982" y="2517316"/>
              <a:ext cx="645849" cy="466351"/>
              <a:chOff x="219303" y="2596891"/>
              <a:chExt cx="749332" cy="480940"/>
            </a:xfrm>
          </p:grpSpPr>
          <p:sp>
            <p:nvSpPr>
              <p:cNvPr id="9" name="Flowchart: Document 8"/>
              <p:cNvSpPr/>
              <p:nvPr/>
            </p:nvSpPr>
            <p:spPr>
              <a:xfrm>
                <a:off x="264849" y="2618065"/>
                <a:ext cx="635826" cy="459766"/>
              </a:xfrm>
              <a:prstGeom prst="flowChartDocument">
                <a:avLst/>
              </a:prstGeom>
              <a:solidFill>
                <a:srgbClr val="FFFF66"/>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4"/>
              <a:stretch>
                <a:fillRect/>
              </a:stretch>
            </p:blipFill>
            <p:spPr>
              <a:xfrm>
                <a:off x="335779" y="2804728"/>
                <a:ext cx="457701" cy="191596"/>
              </a:xfrm>
              <a:prstGeom prst="rect">
                <a:avLst/>
              </a:prstGeom>
            </p:spPr>
          </p:pic>
          <p:sp>
            <p:nvSpPr>
              <p:cNvPr id="11" name="Rectangle 10"/>
              <p:cNvSpPr/>
              <p:nvPr/>
            </p:nvSpPr>
            <p:spPr>
              <a:xfrm>
                <a:off x="219303" y="2596891"/>
                <a:ext cx="749332" cy="198428"/>
              </a:xfrm>
              <a:prstGeom prst="rect">
                <a:avLst/>
              </a:prstGeom>
            </p:spPr>
            <p:txBody>
              <a:bodyPr wrap="none">
                <a:spAutoFit/>
              </a:bodyPr>
              <a:lstStyle/>
              <a:p>
                <a:pPr algn="ctr"/>
                <a:r>
                  <a:rPr lang="en-US" sz="1067" dirty="0">
                    <a:latin typeface="Amazon Ember" panose="020B0603020204020204" pitchFamily="34" charset="0"/>
                    <a:ea typeface="Amazon Ember" panose="020B0603020204020204" pitchFamily="34" charset="0"/>
                    <a:cs typeface="Amazon Ember" panose="020B0603020204020204" pitchFamily="34" charset="0"/>
                  </a:rPr>
                  <a:t>Data Key 1</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12" name="Straight Arrow Connector 11"/>
            <p:cNvCxnSpPr>
              <a:stCxn id="9" idx="0"/>
            </p:cNvCxnSpPr>
            <p:nvPr/>
          </p:nvCxnSpPr>
          <p:spPr>
            <a:xfrm flipV="1">
              <a:off x="5680247" y="1751741"/>
              <a:ext cx="752799" cy="786107"/>
            </a:xfrm>
            <a:prstGeom prst="straightConnector1">
              <a:avLst/>
            </a:prstGeom>
            <a:ln w="127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5288050" y="3538608"/>
              <a:ext cx="770599" cy="829162"/>
              <a:chOff x="261536" y="3650131"/>
              <a:chExt cx="894070" cy="855100"/>
            </a:xfrm>
          </p:grpSpPr>
          <p:pic>
            <p:nvPicPr>
              <p:cNvPr id="14"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9314" y="3650131"/>
                <a:ext cx="378795" cy="402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261536" y="4100541"/>
                <a:ext cx="894070" cy="404690"/>
              </a:xfrm>
              <a:prstGeom prst="rect">
                <a:avLst/>
              </a:prstGeom>
            </p:spPr>
            <p:txBody>
              <a:bodyPr wrap="square">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Amazon S3 Object</a:t>
                </a:r>
              </a:p>
            </p:txBody>
          </p:sp>
        </p:grpSp>
        <p:grpSp>
          <p:nvGrpSpPr>
            <p:cNvPr id="16" name="Group 15"/>
            <p:cNvGrpSpPr/>
            <p:nvPr/>
          </p:nvGrpSpPr>
          <p:grpSpPr>
            <a:xfrm>
              <a:off x="6018855" y="3514051"/>
              <a:ext cx="903652" cy="864531"/>
              <a:chOff x="1374521" y="3624810"/>
              <a:chExt cx="1048441" cy="891576"/>
            </a:xfrm>
          </p:grpSpPr>
          <p:pic>
            <p:nvPicPr>
              <p:cNvPr id="17" name="Picture 16" descr="Amazon-Elastic-Block-Storag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1424" y="3624810"/>
                <a:ext cx="408072" cy="408072"/>
              </a:xfrm>
              <a:prstGeom prst="rect">
                <a:avLst/>
              </a:prstGeom>
            </p:spPr>
          </p:pic>
          <p:sp>
            <p:nvSpPr>
              <p:cNvPr id="18" name="Rectangle 17"/>
              <p:cNvSpPr/>
              <p:nvPr/>
            </p:nvSpPr>
            <p:spPr>
              <a:xfrm>
                <a:off x="1374521" y="4111695"/>
                <a:ext cx="1048441" cy="404691"/>
              </a:xfrm>
              <a:prstGeom prst="rect">
                <a:avLst/>
              </a:prstGeom>
            </p:spPr>
            <p:txBody>
              <a:bodyPr wrap="square">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Amazon EBS Volume</a:t>
                </a:r>
              </a:p>
            </p:txBody>
          </p:sp>
        </p:grpSp>
        <p:grpSp>
          <p:nvGrpSpPr>
            <p:cNvPr id="19" name="Group 18"/>
            <p:cNvGrpSpPr/>
            <p:nvPr/>
          </p:nvGrpSpPr>
          <p:grpSpPr>
            <a:xfrm>
              <a:off x="6806633" y="3481210"/>
              <a:ext cx="1035947" cy="1058965"/>
              <a:chOff x="3607959" y="3590938"/>
              <a:chExt cx="1201934" cy="1092092"/>
            </a:xfrm>
          </p:grpSpPr>
          <p:pic>
            <p:nvPicPr>
              <p:cNvPr id="20" name="Picture 19" descr="RedShif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7413" y="3590938"/>
                <a:ext cx="433576" cy="433576"/>
              </a:xfrm>
              <a:prstGeom prst="rect">
                <a:avLst/>
              </a:prstGeom>
            </p:spPr>
          </p:pic>
          <p:sp>
            <p:nvSpPr>
              <p:cNvPr id="21" name="Rectangle 20"/>
              <p:cNvSpPr/>
              <p:nvPr/>
            </p:nvSpPr>
            <p:spPr>
              <a:xfrm>
                <a:off x="3607959" y="4111702"/>
                <a:ext cx="1201934" cy="571328"/>
              </a:xfrm>
              <a:prstGeom prst="rect">
                <a:avLst/>
              </a:prstGeom>
            </p:spPr>
            <p:txBody>
              <a:bodyPr wrap="square">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Amazon Redshift Cluster</a:t>
                </a:r>
              </a:p>
            </p:txBody>
          </p:sp>
        </p:grpSp>
        <p:cxnSp>
          <p:nvCxnSpPr>
            <p:cNvPr id="22" name="Straight Arrow Connector 21"/>
            <p:cNvCxnSpPr>
              <a:stCxn id="32" idx="0"/>
            </p:cNvCxnSpPr>
            <p:nvPr/>
          </p:nvCxnSpPr>
          <p:spPr>
            <a:xfrm flipH="1" flipV="1">
              <a:off x="7023264" y="1688882"/>
              <a:ext cx="304499" cy="852350"/>
            </a:xfrm>
            <a:prstGeom prst="straightConnector1">
              <a:avLst/>
            </a:prstGeom>
            <a:ln w="127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38" idx="0"/>
            </p:cNvCxnSpPr>
            <p:nvPr/>
          </p:nvCxnSpPr>
          <p:spPr>
            <a:xfrm flipH="1" flipV="1">
              <a:off x="7245467" y="1688884"/>
              <a:ext cx="1000303" cy="835423"/>
            </a:xfrm>
            <a:prstGeom prst="straightConnector1">
              <a:avLst/>
            </a:prstGeom>
            <a:ln w="127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4" idx="0"/>
              <a:endCxn id="9" idx="2"/>
            </p:cNvCxnSpPr>
            <p:nvPr/>
          </p:nvCxnSpPr>
          <p:spPr>
            <a:xfrm flipH="1" flipV="1">
              <a:off x="5680247" y="2954193"/>
              <a:ext cx="1843" cy="584414"/>
            </a:xfrm>
            <a:prstGeom prst="straightConnector1">
              <a:avLst/>
            </a:prstGeom>
            <a:ln w="127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28" idx="2"/>
            </p:cNvCxnSpPr>
            <p:nvPr/>
          </p:nvCxnSpPr>
          <p:spPr>
            <a:xfrm flipV="1">
              <a:off x="6467853" y="2957577"/>
              <a:ext cx="10294" cy="570895"/>
            </a:xfrm>
            <a:prstGeom prst="straightConnector1">
              <a:avLst/>
            </a:prstGeom>
            <a:ln w="127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20" idx="0"/>
              <a:endCxn id="32" idx="2"/>
            </p:cNvCxnSpPr>
            <p:nvPr/>
          </p:nvCxnSpPr>
          <p:spPr>
            <a:xfrm flipH="1" flipV="1">
              <a:off x="7327762" y="2957577"/>
              <a:ext cx="1391" cy="523633"/>
            </a:xfrm>
            <a:prstGeom prst="straightConnector1">
              <a:avLst/>
            </a:prstGeom>
            <a:ln w="127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6164881" y="2520700"/>
              <a:ext cx="645849" cy="466351"/>
              <a:chOff x="219303" y="2596891"/>
              <a:chExt cx="749332" cy="480940"/>
            </a:xfrm>
          </p:grpSpPr>
          <p:sp>
            <p:nvSpPr>
              <p:cNvPr id="28" name="Flowchart: Document 27"/>
              <p:cNvSpPr/>
              <p:nvPr/>
            </p:nvSpPr>
            <p:spPr>
              <a:xfrm>
                <a:off x="264849" y="2618065"/>
                <a:ext cx="635826" cy="459766"/>
              </a:xfrm>
              <a:prstGeom prst="flowChartDocument">
                <a:avLst/>
              </a:prstGeom>
              <a:solidFill>
                <a:srgbClr val="FFFF66"/>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9" name="Picture 28"/>
              <p:cNvPicPr>
                <a:picLocks noChangeAspect="1"/>
              </p:cNvPicPr>
              <p:nvPr/>
            </p:nvPicPr>
            <p:blipFill>
              <a:blip r:embed="rId4"/>
              <a:stretch>
                <a:fillRect/>
              </a:stretch>
            </p:blipFill>
            <p:spPr>
              <a:xfrm>
                <a:off x="335779" y="2804728"/>
                <a:ext cx="457701" cy="191596"/>
              </a:xfrm>
              <a:prstGeom prst="rect">
                <a:avLst/>
              </a:prstGeom>
            </p:spPr>
          </p:pic>
          <p:sp>
            <p:nvSpPr>
              <p:cNvPr id="30" name="Rectangle 29"/>
              <p:cNvSpPr/>
              <p:nvPr/>
            </p:nvSpPr>
            <p:spPr>
              <a:xfrm>
                <a:off x="219303" y="2596891"/>
                <a:ext cx="749332" cy="198428"/>
              </a:xfrm>
              <a:prstGeom prst="rect">
                <a:avLst/>
              </a:prstGeom>
            </p:spPr>
            <p:txBody>
              <a:bodyPr wrap="none">
                <a:spAutoFit/>
              </a:bodyPr>
              <a:lstStyle/>
              <a:p>
                <a:pPr algn="ctr"/>
                <a:r>
                  <a:rPr lang="en-US" sz="1067" dirty="0">
                    <a:latin typeface="Amazon Ember" panose="020B0603020204020204" pitchFamily="34" charset="0"/>
                    <a:ea typeface="Amazon Ember" panose="020B0603020204020204" pitchFamily="34" charset="0"/>
                    <a:cs typeface="Amazon Ember" panose="020B0603020204020204" pitchFamily="34" charset="0"/>
                  </a:rPr>
                  <a:t>Data Key 2</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31" name="Group 30"/>
            <p:cNvGrpSpPr/>
            <p:nvPr/>
          </p:nvGrpSpPr>
          <p:grpSpPr>
            <a:xfrm>
              <a:off x="7014497" y="2520700"/>
              <a:ext cx="645849" cy="466351"/>
              <a:chOff x="219302" y="2596891"/>
              <a:chExt cx="749332" cy="480940"/>
            </a:xfrm>
          </p:grpSpPr>
          <p:sp>
            <p:nvSpPr>
              <p:cNvPr id="32" name="Flowchart: Document 31"/>
              <p:cNvSpPr/>
              <p:nvPr/>
            </p:nvSpPr>
            <p:spPr>
              <a:xfrm>
                <a:off x="264849" y="2618065"/>
                <a:ext cx="635826" cy="459766"/>
              </a:xfrm>
              <a:prstGeom prst="flowChartDocument">
                <a:avLst/>
              </a:prstGeom>
              <a:solidFill>
                <a:srgbClr val="FFFF66"/>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3" name="Picture 32"/>
              <p:cNvPicPr>
                <a:picLocks noChangeAspect="1"/>
              </p:cNvPicPr>
              <p:nvPr/>
            </p:nvPicPr>
            <p:blipFill>
              <a:blip r:embed="rId4"/>
              <a:stretch>
                <a:fillRect/>
              </a:stretch>
            </p:blipFill>
            <p:spPr>
              <a:xfrm>
                <a:off x="335779" y="2804728"/>
                <a:ext cx="457701" cy="191596"/>
              </a:xfrm>
              <a:prstGeom prst="rect">
                <a:avLst/>
              </a:prstGeom>
            </p:spPr>
          </p:pic>
          <p:sp>
            <p:nvSpPr>
              <p:cNvPr id="34" name="Rectangle 33"/>
              <p:cNvSpPr/>
              <p:nvPr/>
            </p:nvSpPr>
            <p:spPr>
              <a:xfrm>
                <a:off x="219302" y="2596891"/>
                <a:ext cx="749332" cy="198428"/>
              </a:xfrm>
              <a:prstGeom prst="rect">
                <a:avLst/>
              </a:prstGeom>
            </p:spPr>
            <p:txBody>
              <a:bodyPr wrap="none">
                <a:spAutoFit/>
              </a:bodyPr>
              <a:lstStyle/>
              <a:p>
                <a:pPr algn="ctr"/>
                <a:r>
                  <a:rPr lang="en-US" sz="1067" dirty="0">
                    <a:latin typeface="Amazon Ember" panose="020B0603020204020204" pitchFamily="34" charset="0"/>
                    <a:ea typeface="Amazon Ember" panose="020B0603020204020204" pitchFamily="34" charset="0"/>
                    <a:cs typeface="Amazon Ember" panose="020B0603020204020204" pitchFamily="34" charset="0"/>
                  </a:rPr>
                  <a:t>Data Key 3</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35" name="Group 34"/>
            <p:cNvGrpSpPr/>
            <p:nvPr/>
          </p:nvGrpSpPr>
          <p:grpSpPr>
            <a:xfrm>
              <a:off x="7922845" y="2524307"/>
              <a:ext cx="645849" cy="466351"/>
              <a:chOff x="219302" y="2596891"/>
              <a:chExt cx="749332" cy="480940"/>
            </a:xfrm>
          </p:grpSpPr>
          <p:sp>
            <p:nvSpPr>
              <p:cNvPr id="36" name="Flowchart: Document 35"/>
              <p:cNvSpPr/>
              <p:nvPr/>
            </p:nvSpPr>
            <p:spPr>
              <a:xfrm>
                <a:off x="264849" y="2618065"/>
                <a:ext cx="635826" cy="459766"/>
              </a:xfrm>
              <a:prstGeom prst="flowChartDocument">
                <a:avLst/>
              </a:prstGeom>
              <a:solidFill>
                <a:srgbClr val="FFFF66"/>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7" name="Picture 36"/>
              <p:cNvPicPr>
                <a:picLocks noChangeAspect="1"/>
              </p:cNvPicPr>
              <p:nvPr/>
            </p:nvPicPr>
            <p:blipFill>
              <a:blip r:embed="rId4"/>
              <a:stretch>
                <a:fillRect/>
              </a:stretch>
            </p:blipFill>
            <p:spPr>
              <a:xfrm>
                <a:off x="335779" y="2804728"/>
                <a:ext cx="457701" cy="191596"/>
              </a:xfrm>
              <a:prstGeom prst="rect">
                <a:avLst/>
              </a:prstGeom>
            </p:spPr>
          </p:pic>
          <p:sp>
            <p:nvSpPr>
              <p:cNvPr id="38" name="Rectangle 37"/>
              <p:cNvSpPr/>
              <p:nvPr/>
            </p:nvSpPr>
            <p:spPr>
              <a:xfrm>
                <a:off x="219302" y="2596891"/>
                <a:ext cx="749332" cy="198428"/>
              </a:xfrm>
              <a:prstGeom prst="rect">
                <a:avLst/>
              </a:prstGeom>
            </p:spPr>
            <p:txBody>
              <a:bodyPr wrap="none">
                <a:spAutoFit/>
              </a:bodyPr>
              <a:lstStyle/>
              <a:p>
                <a:pPr algn="ctr"/>
                <a:r>
                  <a:rPr lang="en-US" sz="1067" dirty="0">
                    <a:latin typeface="Amazon Ember" panose="020B0603020204020204" pitchFamily="34" charset="0"/>
                    <a:ea typeface="Amazon Ember" panose="020B0603020204020204" pitchFamily="34" charset="0"/>
                    <a:cs typeface="Amazon Ember" panose="020B0603020204020204" pitchFamily="34" charset="0"/>
                  </a:rPr>
                  <a:t>Data Key 4</a:t>
                </a:r>
                <a:endParaRPr lang="en-US" sz="1867"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9" name="Rectangle 38"/>
            <p:cNvSpPr/>
            <p:nvPr/>
          </p:nvSpPr>
          <p:spPr>
            <a:xfrm>
              <a:off x="7730487" y="3982575"/>
              <a:ext cx="1035947" cy="392415"/>
            </a:xfrm>
            <a:prstGeom prst="rect">
              <a:avLst/>
            </a:prstGeom>
          </p:spPr>
          <p:txBody>
            <a:bodyPr wrap="square">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Custom</a:t>
              </a:r>
              <a:br>
                <a:rPr lang="en-US" sz="1400" dirty="0">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Application</a:t>
              </a:r>
            </a:p>
          </p:txBody>
        </p:sp>
        <p:pic>
          <p:nvPicPr>
            <p:cNvPr id="40" name="Picture 39" descr="Jav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6187" y="3452619"/>
              <a:ext cx="397514" cy="447216"/>
            </a:xfrm>
            <a:prstGeom prst="rect">
              <a:avLst/>
            </a:prstGeom>
          </p:spPr>
        </p:pic>
        <p:cxnSp>
          <p:nvCxnSpPr>
            <p:cNvPr id="41" name="Straight Arrow Connector 40"/>
            <p:cNvCxnSpPr>
              <a:stCxn id="40" idx="0"/>
              <a:endCxn id="36" idx="2"/>
            </p:cNvCxnSpPr>
            <p:nvPr/>
          </p:nvCxnSpPr>
          <p:spPr>
            <a:xfrm flipV="1">
              <a:off x="8234944" y="2961185"/>
              <a:ext cx="1167" cy="491435"/>
            </a:xfrm>
            <a:prstGeom prst="straightConnector1">
              <a:avLst/>
            </a:prstGeom>
            <a:ln w="127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28" idx="0"/>
            </p:cNvCxnSpPr>
            <p:nvPr/>
          </p:nvCxnSpPr>
          <p:spPr>
            <a:xfrm flipV="1">
              <a:off x="6478146" y="1812330"/>
              <a:ext cx="181617" cy="728902"/>
            </a:xfrm>
            <a:prstGeom prst="straightConnector1">
              <a:avLst/>
            </a:prstGeom>
            <a:ln w="12700">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3" name="TextBox 103"/>
            <p:cNvSpPr txBox="1">
              <a:spLocks noChangeArrowheads="1"/>
            </p:cNvSpPr>
            <p:nvPr/>
          </p:nvSpPr>
          <p:spPr bwMode="auto">
            <a:xfrm>
              <a:off x="7339461" y="1159746"/>
              <a:ext cx="1254322" cy="284742"/>
            </a:xfrm>
            <a:prstGeom prst="rect">
              <a:avLst/>
            </a:prstGeom>
            <a:noFill/>
            <a:ln w="9525">
              <a:noFill/>
              <a:miter lim="800000"/>
              <a:headEnd/>
              <a:tailEnd/>
            </a:ln>
          </p:spPr>
          <p:txBody>
            <a:bodyPr wrap="square">
              <a:spAutoFit/>
            </a:bodyPr>
            <a:lstStyle/>
            <a:p>
              <a:pPr algn="ctr"/>
              <a:r>
                <a:rPr lang="en-US" sz="1867" b="1" i="1" dirty="0">
                  <a:latin typeface="Amazon Ember" panose="020B0603020204020204" pitchFamily="34" charset="0"/>
                  <a:ea typeface="Amazon Ember" panose="020B0603020204020204" pitchFamily="34" charset="0"/>
                  <a:cs typeface="Amazon Ember" panose="020B0603020204020204" pitchFamily="34" charset="0"/>
                </a:rPr>
                <a:t>AWS KMS</a:t>
              </a:r>
            </a:p>
          </p:txBody>
        </p:sp>
        <p:pic>
          <p:nvPicPr>
            <p:cNvPr id="44" name="Picture 43"/>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21674" y="1473108"/>
              <a:ext cx="472739" cy="239829"/>
            </a:xfrm>
            <a:prstGeom prst="rect">
              <a:avLst/>
            </a:prstGeom>
          </p:spPr>
        </p:pic>
      </p:grpSp>
      <p:pic>
        <p:nvPicPr>
          <p:cNvPr id="46" name="Picture 45">
            <a:hlinkClick r:id="rId10"/>
            <a:extLst>
              <a:ext uri="{FF2B5EF4-FFF2-40B4-BE49-F238E27FC236}">
                <a16:creationId xmlns:a16="http://schemas.microsoft.com/office/drawing/2014/main" id="{580C344C-77F5-8A4E-8961-077E972F932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50081" y="6256677"/>
            <a:ext cx="1620111" cy="630043"/>
          </a:xfrm>
          <a:prstGeom prst="rect">
            <a:avLst/>
          </a:prstGeom>
        </p:spPr>
      </p:pic>
    </p:spTree>
    <p:custDataLst>
      <p:tags r:id="rId1"/>
    </p:custDataLst>
    <p:extLst>
      <p:ext uri="{BB962C8B-B14F-4D97-AF65-F5344CB8AC3E}">
        <p14:creationId xmlns:p14="http://schemas.microsoft.com/office/powerpoint/2010/main" val="1963340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95795"/>
            <a:ext cx="11115261" cy="779463"/>
          </a:xfrm>
        </p:spPr>
        <p:txBody>
          <a:bodyPr>
            <a:normAutofit/>
          </a:bodyPr>
          <a:lstStyle/>
          <a:p>
            <a:r>
              <a:rPr lang="en-US" dirty="0"/>
              <a:t>Data Keys</a:t>
            </a:r>
          </a:p>
        </p:txBody>
      </p:sp>
      <p:sp>
        <p:nvSpPr>
          <p:cNvPr id="130" name="TextBox 129"/>
          <p:cNvSpPr txBox="1"/>
          <p:nvPr/>
        </p:nvSpPr>
        <p:spPr>
          <a:xfrm>
            <a:off x="3101580" y="4694386"/>
            <a:ext cx="1490605" cy="1015663"/>
          </a:xfrm>
          <a:prstGeom prst="rect">
            <a:avLst/>
          </a:prstGeom>
          <a:solidFill>
            <a:schemeClr val="accent3">
              <a:lumMod val="20000"/>
              <a:lumOff val="80000"/>
              <a:alpha val="25000"/>
            </a:schemeClr>
          </a:solidFill>
          <a:ln>
            <a:solidFill>
              <a:schemeClr val="accent3"/>
            </a:solidFill>
          </a:ln>
        </p:spPr>
        <p:txBody>
          <a:bodyPr wrap="square" rtlCol="0">
            <a:spAutoFit/>
          </a:bodyPr>
          <a:lstStyle/>
          <a:p>
            <a:pPr algn="ctr"/>
            <a:endParaRPr lang="en-AU" sz="1000" b="1" dirty="0"/>
          </a:p>
          <a:p>
            <a:pPr algn="ctr"/>
            <a:endParaRPr lang="en-AU" sz="1000" b="1" dirty="0"/>
          </a:p>
          <a:p>
            <a:pPr algn="ctr"/>
            <a:endParaRPr lang="en-AU" sz="1000" b="1" dirty="0"/>
          </a:p>
          <a:p>
            <a:pPr algn="ctr"/>
            <a:endParaRPr lang="en-AU" sz="1000" b="1" dirty="0"/>
          </a:p>
          <a:p>
            <a:pPr algn="ctr"/>
            <a:endParaRPr lang="en-AU" sz="1000" b="1" dirty="0"/>
          </a:p>
          <a:p>
            <a:pPr algn="ctr"/>
            <a:r>
              <a:rPr lang="en-AU" sz="1000" b="1" dirty="0"/>
              <a:t>Data Store</a:t>
            </a:r>
          </a:p>
        </p:txBody>
      </p:sp>
      <p:grpSp>
        <p:nvGrpSpPr>
          <p:cNvPr id="131" name="Group 50"/>
          <p:cNvGrpSpPr/>
          <p:nvPr/>
        </p:nvGrpSpPr>
        <p:grpSpPr>
          <a:xfrm>
            <a:off x="545130" y="4902860"/>
            <a:ext cx="599008" cy="792948"/>
            <a:chOff x="5343777" y="1066703"/>
            <a:chExt cx="599008" cy="792948"/>
          </a:xfrm>
        </p:grpSpPr>
        <p:pic>
          <p:nvPicPr>
            <p:cNvPr id="132" name="Picture 5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90996" y="1066703"/>
              <a:ext cx="327122" cy="421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 name="TextBox 59"/>
            <p:cNvSpPr txBox="1"/>
            <p:nvPr/>
          </p:nvSpPr>
          <p:spPr>
            <a:xfrm>
              <a:off x="5343777" y="1490319"/>
              <a:ext cx="599008" cy="369332"/>
            </a:xfrm>
            <a:prstGeom prst="rect">
              <a:avLst/>
            </a:prstGeom>
            <a:noFill/>
          </p:spPr>
          <p:txBody>
            <a:bodyPr wrap="square" lIns="0" tIns="0" rIns="0" bIns="0" rtlCol="0">
              <a:spAutoFit/>
            </a:bodyPr>
            <a:lstStyle/>
            <a:p>
              <a:pPr algn="ctr"/>
              <a:r>
                <a:rPr lang="en-US" sz="1200" dirty="0">
                  <a:latin typeface="Arial"/>
                  <a:cs typeface="Arial"/>
                </a:rPr>
                <a:t>Plaintext</a:t>
              </a:r>
              <a:br>
                <a:rPr lang="en-US" sz="1200" dirty="0">
                  <a:latin typeface="Arial"/>
                  <a:cs typeface="Arial"/>
                </a:rPr>
              </a:br>
              <a:r>
                <a:rPr lang="en-US" sz="1200" dirty="0">
                  <a:latin typeface="Arial"/>
                  <a:cs typeface="Arial"/>
                </a:rPr>
                <a:t>Data</a:t>
              </a:r>
            </a:p>
          </p:txBody>
        </p:sp>
      </p:grpSp>
      <p:sp>
        <p:nvSpPr>
          <p:cNvPr id="134" name="Right Arrow 51"/>
          <p:cNvSpPr/>
          <p:nvPr/>
        </p:nvSpPr>
        <p:spPr>
          <a:xfrm>
            <a:off x="1393017" y="5104033"/>
            <a:ext cx="1683127" cy="241239"/>
          </a:xfrm>
          <a:prstGeom prst="rightArrow">
            <a:avLst/>
          </a:prstGeom>
          <a:solidFill>
            <a:schemeClr val="accent3">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5" name="Group 52"/>
          <p:cNvGrpSpPr/>
          <p:nvPr/>
        </p:nvGrpSpPr>
        <p:grpSpPr>
          <a:xfrm>
            <a:off x="3118220" y="4855631"/>
            <a:ext cx="628233" cy="607370"/>
            <a:chOff x="5584553" y="1050727"/>
            <a:chExt cx="738124" cy="762056"/>
          </a:xfrm>
        </p:grpSpPr>
        <p:sp>
          <p:nvSpPr>
            <p:cNvPr id="136" name="TextBox 56"/>
            <p:cNvSpPr txBox="1"/>
            <p:nvPr/>
          </p:nvSpPr>
          <p:spPr>
            <a:xfrm>
              <a:off x="5584553" y="1503854"/>
              <a:ext cx="738124" cy="308929"/>
            </a:xfrm>
            <a:prstGeom prst="rect">
              <a:avLst/>
            </a:prstGeom>
            <a:noFill/>
          </p:spPr>
          <p:txBody>
            <a:bodyPr wrap="square" lIns="0" tIns="0" rIns="0" bIns="0" rtlCol="0">
              <a:spAutoFit/>
            </a:bodyPr>
            <a:lstStyle/>
            <a:p>
              <a:pPr algn="ctr"/>
              <a:r>
                <a:rPr lang="en-US" sz="800" dirty="0"/>
                <a:t>Encrypted</a:t>
              </a:r>
              <a:br>
                <a:rPr lang="en-US" sz="800" dirty="0"/>
              </a:br>
              <a:r>
                <a:rPr lang="en-US" sz="800" dirty="0"/>
                <a:t>Data</a:t>
              </a:r>
            </a:p>
          </p:txBody>
        </p:sp>
        <p:pic>
          <p:nvPicPr>
            <p:cNvPr id="137" name="Picture 57"/>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96522" y="1050727"/>
              <a:ext cx="353426" cy="441390"/>
            </a:xfrm>
            <a:prstGeom prst="rect">
              <a:avLst/>
            </a:prstGeom>
          </p:spPr>
        </p:pic>
      </p:grpSp>
      <p:sp>
        <p:nvSpPr>
          <p:cNvPr id="138" name="Oval 137"/>
          <p:cNvSpPr/>
          <p:nvPr/>
        </p:nvSpPr>
        <p:spPr>
          <a:xfrm>
            <a:off x="1954282" y="5348047"/>
            <a:ext cx="320040" cy="3483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9" name="TextBox 138"/>
          <p:cNvSpPr txBox="1"/>
          <p:nvPr/>
        </p:nvSpPr>
        <p:spPr>
          <a:xfrm>
            <a:off x="1423883" y="4620244"/>
            <a:ext cx="1677697" cy="523220"/>
          </a:xfrm>
          <a:prstGeom prst="rect">
            <a:avLst/>
          </a:prstGeom>
          <a:noFill/>
        </p:spPr>
        <p:txBody>
          <a:bodyPr wrap="square" rtlCol="0">
            <a:spAutoFit/>
          </a:bodyPr>
          <a:lstStyle/>
          <a:p>
            <a:r>
              <a:rPr lang="en-US" sz="1400" dirty="0"/>
              <a:t>Data is encrypted using the data key</a:t>
            </a:r>
          </a:p>
        </p:txBody>
      </p:sp>
      <p:sp>
        <p:nvSpPr>
          <p:cNvPr id="140" name="Oval 139"/>
          <p:cNvSpPr/>
          <p:nvPr/>
        </p:nvSpPr>
        <p:spPr>
          <a:xfrm>
            <a:off x="8336388" y="5318162"/>
            <a:ext cx="320040" cy="3483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1" name="Rectangle 140"/>
          <p:cNvSpPr/>
          <p:nvPr/>
        </p:nvSpPr>
        <p:spPr>
          <a:xfrm>
            <a:off x="6378590" y="5512582"/>
            <a:ext cx="1343784" cy="307777"/>
          </a:xfrm>
          <a:prstGeom prst="rect">
            <a:avLst/>
          </a:prstGeom>
        </p:spPr>
        <p:txBody>
          <a:bodyPr wrap="square">
            <a:spAutoFit/>
          </a:bodyPr>
          <a:lstStyle/>
          <a:p>
            <a:pPr algn="ctr"/>
            <a:r>
              <a:rPr lang="en-US" sz="1400" dirty="0"/>
              <a:t>Application</a:t>
            </a:r>
          </a:p>
        </p:txBody>
      </p:sp>
      <p:pic>
        <p:nvPicPr>
          <p:cNvPr id="142" name="Picture 141" descr="Java.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87049" y="4684071"/>
            <a:ext cx="731500" cy="822960"/>
          </a:xfrm>
          <a:prstGeom prst="rect">
            <a:avLst/>
          </a:prstGeom>
        </p:spPr>
      </p:pic>
      <p:grpSp>
        <p:nvGrpSpPr>
          <p:cNvPr id="143" name="Group 142"/>
          <p:cNvGrpSpPr/>
          <p:nvPr/>
        </p:nvGrpSpPr>
        <p:grpSpPr>
          <a:xfrm>
            <a:off x="3580495" y="2592212"/>
            <a:ext cx="1077586" cy="797686"/>
            <a:chOff x="3896648" y="4066439"/>
            <a:chExt cx="1077586" cy="797686"/>
          </a:xfrm>
        </p:grpSpPr>
        <p:pic>
          <p:nvPicPr>
            <p:cNvPr id="144" name="Picture 143"/>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169519" y="4066439"/>
              <a:ext cx="531845" cy="286448"/>
            </a:xfrm>
            <a:prstGeom prst="rect">
              <a:avLst/>
            </a:prstGeom>
          </p:spPr>
        </p:pic>
        <p:pic>
          <p:nvPicPr>
            <p:cNvPr id="145" name="Picture 144"/>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076208" y="4192742"/>
              <a:ext cx="183421" cy="213906"/>
            </a:xfrm>
            <a:prstGeom prst="rect">
              <a:avLst/>
            </a:prstGeom>
          </p:spPr>
        </p:pic>
        <p:sp>
          <p:nvSpPr>
            <p:cNvPr id="146" name="Rectangle 145"/>
            <p:cNvSpPr/>
            <p:nvPr/>
          </p:nvSpPr>
          <p:spPr>
            <a:xfrm>
              <a:off x="3896648" y="4402460"/>
              <a:ext cx="1077586" cy="461665"/>
            </a:xfrm>
            <a:prstGeom prst="rect">
              <a:avLst/>
            </a:prstGeom>
          </p:spPr>
          <p:txBody>
            <a:bodyPr wrap="square">
              <a:spAutoFit/>
            </a:bodyPr>
            <a:lstStyle/>
            <a:p>
              <a:pPr algn="ctr"/>
              <a:r>
                <a:rPr lang="en-US" sz="1200" dirty="0"/>
                <a:t>Encrypted Data Key</a:t>
              </a:r>
            </a:p>
          </p:txBody>
        </p:sp>
      </p:grpSp>
      <p:grpSp>
        <p:nvGrpSpPr>
          <p:cNvPr id="147" name="Group 52"/>
          <p:cNvGrpSpPr/>
          <p:nvPr/>
        </p:nvGrpSpPr>
        <p:grpSpPr>
          <a:xfrm>
            <a:off x="7589005" y="4272508"/>
            <a:ext cx="738124" cy="779727"/>
            <a:chOff x="5582480" y="712390"/>
            <a:chExt cx="738124" cy="779727"/>
          </a:xfrm>
        </p:grpSpPr>
        <p:sp>
          <p:nvSpPr>
            <p:cNvPr id="148" name="TextBox 56"/>
            <p:cNvSpPr txBox="1"/>
            <p:nvPr/>
          </p:nvSpPr>
          <p:spPr>
            <a:xfrm>
              <a:off x="5582480" y="712390"/>
              <a:ext cx="738124" cy="246221"/>
            </a:xfrm>
            <a:prstGeom prst="rect">
              <a:avLst/>
            </a:prstGeom>
            <a:noFill/>
          </p:spPr>
          <p:txBody>
            <a:bodyPr wrap="square" lIns="0" tIns="0" rIns="0" bIns="0" rtlCol="0">
              <a:spAutoFit/>
            </a:bodyPr>
            <a:lstStyle/>
            <a:p>
              <a:pPr algn="ctr"/>
              <a:r>
                <a:rPr lang="en-US" sz="800" dirty="0"/>
                <a:t>Encrypted</a:t>
              </a:r>
              <a:br>
                <a:rPr lang="en-US" sz="800" dirty="0"/>
              </a:br>
              <a:r>
                <a:rPr lang="en-US" sz="800" dirty="0"/>
                <a:t>Data</a:t>
              </a:r>
            </a:p>
          </p:txBody>
        </p:sp>
        <p:pic>
          <p:nvPicPr>
            <p:cNvPr id="149" name="Picture 57"/>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96522" y="1050727"/>
              <a:ext cx="353426" cy="441390"/>
            </a:xfrm>
            <a:prstGeom prst="rect">
              <a:avLst/>
            </a:prstGeom>
          </p:spPr>
        </p:pic>
      </p:grpSp>
      <p:sp>
        <p:nvSpPr>
          <p:cNvPr id="150" name="Plus 149"/>
          <p:cNvSpPr/>
          <p:nvPr/>
        </p:nvSpPr>
        <p:spPr>
          <a:xfrm>
            <a:off x="8289996" y="4732451"/>
            <a:ext cx="258324" cy="280392"/>
          </a:xfrm>
          <a:prstGeom prst="mathPlu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ight Arrow 51"/>
          <p:cNvSpPr/>
          <p:nvPr/>
        </p:nvSpPr>
        <p:spPr>
          <a:xfrm>
            <a:off x="7537259" y="5044883"/>
            <a:ext cx="2011680" cy="241239"/>
          </a:xfrm>
          <a:prstGeom prst="rightArrow">
            <a:avLst/>
          </a:prstGeom>
          <a:solidFill>
            <a:schemeClr val="accent3">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Rectangle 151"/>
          <p:cNvSpPr/>
          <p:nvPr/>
        </p:nvSpPr>
        <p:spPr>
          <a:xfrm>
            <a:off x="2288195" y="2558454"/>
            <a:ext cx="1343784" cy="307777"/>
          </a:xfrm>
          <a:prstGeom prst="rect">
            <a:avLst/>
          </a:prstGeom>
        </p:spPr>
        <p:txBody>
          <a:bodyPr wrap="square">
            <a:spAutoFit/>
          </a:bodyPr>
          <a:lstStyle/>
          <a:p>
            <a:pPr algn="ctr"/>
            <a:r>
              <a:rPr lang="en-US" sz="1400" dirty="0"/>
              <a:t>Application</a:t>
            </a:r>
          </a:p>
        </p:txBody>
      </p:sp>
      <p:pic>
        <p:nvPicPr>
          <p:cNvPr id="153" name="Picture 152" descr="Java.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91486" y="1735494"/>
            <a:ext cx="731500" cy="822960"/>
          </a:xfrm>
          <a:prstGeom prst="rect">
            <a:avLst/>
          </a:prstGeom>
        </p:spPr>
      </p:pic>
      <p:sp>
        <p:nvSpPr>
          <p:cNvPr id="154" name="Right Arrow 51"/>
          <p:cNvSpPr/>
          <p:nvPr/>
        </p:nvSpPr>
        <p:spPr>
          <a:xfrm>
            <a:off x="3738563" y="1897141"/>
            <a:ext cx="2011680" cy="241239"/>
          </a:xfrm>
          <a:prstGeom prst="rightArrow">
            <a:avLst/>
          </a:prstGeom>
          <a:solidFill>
            <a:schemeClr val="accent3">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p:cNvSpPr/>
          <p:nvPr/>
        </p:nvSpPr>
        <p:spPr>
          <a:xfrm>
            <a:off x="3476800" y="1569152"/>
            <a:ext cx="320040" cy="3483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6" name="TextBox 155"/>
          <p:cNvSpPr txBox="1"/>
          <p:nvPr/>
        </p:nvSpPr>
        <p:spPr>
          <a:xfrm>
            <a:off x="3784946" y="1666191"/>
            <a:ext cx="1872853" cy="307777"/>
          </a:xfrm>
          <a:prstGeom prst="rect">
            <a:avLst/>
          </a:prstGeom>
          <a:noFill/>
        </p:spPr>
        <p:txBody>
          <a:bodyPr wrap="square" rtlCol="0">
            <a:spAutoFit/>
          </a:bodyPr>
          <a:lstStyle/>
          <a:p>
            <a:r>
              <a:rPr lang="en-US" sz="1400" dirty="0"/>
              <a:t>Request for data key</a:t>
            </a:r>
          </a:p>
        </p:txBody>
      </p:sp>
      <p:sp>
        <p:nvSpPr>
          <p:cNvPr id="157" name="Right Arrow 51"/>
          <p:cNvSpPr/>
          <p:nvPr/>
        </p:nvSpPr>
        <p:spPr>
          <a:xfrm rot="10800000">
            <a:off x="3738564" y="2319143"/>
            <a:ext cx="2011680" cy="241239"/>
          </a:xfrm>
          <a:prstGeom prst="rightArrow">
            <a:avLst/>
          </a:prstGeom>
          <a:solidFill>
            <a:schemeClr val="accent3">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Oval 157"/>
          <p:cNvSpPr/>
          <p:nvPr/>
        </p:nvSpPr>
        <p:spPr>
          <a:xfrm>
            <a:off x="6585538" y="2839824"/>
            <a:ext cx="320040" cy="3483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9" name="Plus 158"/>
          <p:cNvSpPr/>
          <p:nvPr/>
        </p:nvSpPr>
        <p:spPr>
          <a:xfrm>
            <a:off x="4501262" y="2662151"/>
            <a:ext cx="258324" cy="280392"/>
          </a:xfrm>
          <a:prstGeom prst="mathPlu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0" name="Group 159"/>
          <p:cNvGrpSpPr/>
          <p:nvPr/>
        </p:nvGrpSpPr>
        <p:grpSpPr>
          <a:xfrm>
            <a:off x="4690763" y="2578856"/>
            <a:ext cx="816249" cy="570628"/>
            <a:chOff x="2604379" y="2602349"/>
            <a:chExt cx="816249" cy="570628"/>
          </a:xfrm>
        </p:grpSpPr>
        <p:sp>
          <p:nvSpPr>
            <p:cNvPr id="161" name="Rectangle 160"/>
            <p:cNvSpPr/>
            <p:nvPr/>
          </p:nvSpPr>
          <p:spPr>
            <a:xfrm>
              <a:off x="2604379" y="2895978"/>
              <a:ext cx="816249" cy="276999"/>
            </a:xfrm>
            <a:prstGeom prst="rect">
              <a:avLst/>
            </a:prstGeom>
          </p:spPr>
          <p:txBody>
            <a:bodyPr wrap="none">
              <a:spAutoFit/>
            </a:bodyPr>
            <a:lstStyle/>
            <a:p>
              <a:pPr algn="ctr"/>
              <a:r>
                <a:rPr lang="en-US" sz="1200" dirty="0"/>
                <a:t>Data Key</a:t>
              </a:r>
            </a:p>
          </p:txBody>
        </p:sp>
        <p:pic>
          <p:nvPicPr>
            <p:cNvPr id="162" name="Picture 161"/>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763482" y="2602349"/>
              <a:ext cx="558506" cy="300807"/>
            </a:xfrm>
            <a:prstGeom prst="rect">
              <a:avLst/>
            </a:prstGeom>
          </p:spPr>
        </p:pic>
      </p:grpSp>
      <p:sp>
        <p:nvSpPr>
          <p:cNvPr id="163" name="Rectangle 162"/>
          <p:cNvSpPr/>
          <p:nvPr/>
        </p:nvSpPr>
        <p:spPr>
          <a:xfrm>
            <a:off x="6920586" y="2954866"/>
            <a:ext cx="1343784" cy="307777"/>
          </a:xfrm>
          <a:prstGeom prst="rect">
            <a:avLst/>
          </a:prstGeom>
        </p:spPr>
        <p:txBody>
          <a:bodyPr wrap="square">
            <a:spAutoFit/>
          </a:bodyPr>
          <a:lstStyle/>
          <a:p>
            <a:pPr algn="ctr"/>
            <a:r>
              <a:rPr lang="en-US" sz="1400" dirty="0"/>
              <a:t>AWS KMS</a:t>
            </a:r>
          </a:p>
        </p:txBody>
      </p:sp>
      <p:sp>
        <p:nvSpPr>
          <p:cNvPr id="164" name="TextBox 163"/>
          <p:cNvSpPr txBox="1"/>
          <p:nvPr/>
        </p:nvSpPr>
        <p:spPr>
          <a:xfrm>
            <a:off x="8169212" y="2329311"/>
            <a:ext cx="457200" cy="215444"/>
          </a:xfrm>
          <a:prstGeom prst="rect">
            <a:avLst/>
          </a:prstGeom>
          <a:noFill/>
        </p:spPr>
        <p:txBody>
          <a:bodyPr wrap="square" lIns="0" tIns="0" rIns="0" bIns="0" rtlCol="0">
            <a:spAutoFit/>
          </a:bodyPr>
          <a:lstStyle/>
          <a:p>
            <a:pPr algn="ctr"/>
            <a:r>
              <a:rPr lang="en-US" sz="1400" dirty="0">
                <a:latin typeface="Arial"/>
                <a:cs typeface="Arial"/>
              </a:rPr>
              <a:t>CMK</a:t>
            </a:r>
          </a:p>
        </p:txBody>
      </p:sp>
      <p:pic>
        <p:nvPicPr>
          <p:cNvPr id="165" name="Picture 164"/>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062740" y="1945869"/>
            <a:ext cx="699402" cy="376692"/>
          </a:xfrm>
          <a:prstGeom prst="rect">
            <a:avLst/>
          </a:prstGeom>
        </p:spPr>
      </p:pic>
      <p:pic>
        <p:nvPicPr>
          <p:cNvPr id="166" name="Picture 16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59389" y="1995513"/>
            <a:ext cx="828631" cy="994358"/>
          </a:xfrm>
          <a:prstGeom prst="rect">
            <a:avLst/>
          </a:prstGeom>
        </p:spPr>
      </p:pic>
      <p:grpSp>
        <p:nvGrpSpPr>
          <p:cNvPr id="167" name="Group 166"/>
          <p:cNvGrpSpPr/>
          <p:nvPr/>
        </p:nvGrpSpPr>
        <p:grpSpPr>
          <a:xfrm>
            <a:off x="3802325" y="4905699"/>
            <a:ext cx="689960" cy="568010"/>
            <a:chOff x="3896648" y="4066439"/>
            <a:chExt cx="1077586" cy="831815"/>
          </a:xfrm>
        </p:grpSpPr>
        <p:pic>
          <p:nvPicPr>
            <p:cNvPr id="168" name="Picture 167"/>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169519" y="4066439"/>
              <a:ext cx="531845" cy="286448"/>
            </a:xfrm>
            <a:prstGeom prst="rect">
              <a:avLst/>
            </a:prstGeom>
          </p:spPr>
        </p:pic>
        <p:pic>
          <p:nvPicPr>
            <p:cNvPr id="169" name="Picture 168"/>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076208" y="4192742"/>
              <a:ext cx="183421" cy="213906"/>
            </a:xfrm>
            <a:prstGeom prst="rect">
              <a:avLst/>
            </a:prstGeom>
          </p:spPr>
        </p:pic>
        <p:sp>
          <p:nvSpPr>
            <p:cNvPr id="170" name="Rectangle 169"/>
            <p:cNvSpPr/>
            <p:nvPr/>
          </p:nvSpPr>
          <p:spPr>
            <a:xfrm>
              <a:off x="3896648" y="4402463"/>
              <a:ext cx="1077586" cy="495791"/>
            </a:xfrm>
            <a:prstGeom prst="rect">
              <a:avLst/>
            </a:prstGeom>
          </p:spPr>
          <p:txBody>
            <a:bodyPr wrap="square">
              <a:spAutoFit/>
            </a:bodyPr>
            <a:lstStyle/>
            <a:p>
              <a:pPr algn="ctr"/>
              <a:r>
                <a:rPr lang="en-US" sz="800" dirty="0"/>
                <a:t>Encrypted Data Key</a:t>
              </a:r>
            </a:p>
          </p:txBody>
        </p:sp>
      </p:grpSp>
      <p:sp>
        <p:nvSpPr>
          <p:cNvPr id="171" name="Plus 170"/>
          <p:cNvSpPr/>
          <p:nvPr/>
        </p:nvSpPr>
        <p:spPr>
          <a:xfrm>
            <a:off x="3687747" y="4953059"/>
            <a:ext cx="197891" cy="184895"/>
          </a:xfrm>
          <a:prstGeom prst="mathPlu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TextBox 171"/>
          <p:cNvSpPr txBox="1"/>
          <p:nvPr/>
        </p:nvSpPr>
        <p:spPr>
          <a:xfrm>
            <a:off x="1186214" y="4070323"/>
            <a:ext cx="1932006" cy="369332"/>
          </a:xfrm>
          <a:prstGeom prst="rect">
            <a:avLst/>
          </a:prstGeom>
          <a:solidFill>
            <a:schemeClr val="accent2"/>
          </a:solidFill>
          <a:ln>
            <a:solidFill>
              <a:schemeClr val="tx1">
                <a:lumMod val="50000"/>
              </a:schemeClr>
            </a:solidFill>
          </a:ln>
        </p:spPr>
        <p:txBody>
          <a:bodyPr wrap="square" rtlCol="0">
            <a:spAutoFit/>
          </a:bodyPr>
          <a:lstStyle/>
          <a:p>
            <a:r>
              <a:rPr lang="en-AU"/>
              <a:t>Client Encryption</a:t>
            </a:r>
          </a:p>
        </p:txBody>
      </p:sp>
      <p:sp>
        <p:nvSpPr>
          <p:cNvPr id="173" name="TextBox 172"/>
          <p:cNvSpPr txBox="1"/>
          <p:nvPr/>
        </p:nvSpPr>
        <p:spPr>
          <a:xfrm>
            <a:off x="8198739" y="3849678"/>
            <a:ext cx="2139289" cy="369332"/>
          </a:xfrm>
          <a:prstGeom prst="rect">
            <a:avLst/>
          </a:prstGeom>
          <a:solidFill>
            <a:schemeClr val="accent2"/>
          </a:solidFill>
          <a:ln>
            <a:solidFill>
              <a:schemeClr val="tx1">
                <a:lumMod val="50000"/>
              </a:schemeClr>
            </a:solidFill>
          </a:ln>
        </p:spPr>
        <p:txBody>
          <a:bodyPr wrap="square" rtlCol="0">
            <a:spAutoFit/>
          </a:bodyPr>
          <a:lstStyle>
            <a:defPPr>
              <a:defRPr lang="en-US"/>
            </a:defPPr>
          </a:lstStyle>
          <a:p>
            <a:r>
              <a:rPr lang="en-AU" dirty="0"/>
              <a:t>Client Decryption</a:t>
            </a:r>
          </a:p>
        </p:txBody>
      </p:sp>
      <p:sp>
        <p:nvSpPr>
          <p:cNvPr id="174" name="Right Arrow 51"/>
          <p:cNvSpPr/>
          <p:nvPr/>
        </p:nvSpPr>
        <p:spPr>
          <a:xfrm rot="18319192">
            <a:off x="5818172" y="3768423"/>
            <a:ext cx="1683127" cy="241239"/>
          </a:xfrm>
          <a:prstGeom prst="rightArrow">
            <a:avLst/>
          </a:prstGeom>
          <a:solidFill>
            <a:schemeClr val="accent3">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Right Arrow 51"/>
          <p:cNvSpPr/>
          <p:nvPr/>
        </p:nvSpPr>
        <p:spPr>
          <a:xfrm rot="7513610">
            <a:off x="5983937" y="3981053"/>
            <a:ext cx="1683127" cy="241239"/>
          </a:xfrm>
          <a:prstGeom prst="rightArrow">
            <a:avLst/>
          </a:prstGeom>
          <a:solidFill>
            <a:schemeClr val="accent3">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6" name="Group 175"/>
          <p:cNvGrpSpPr/>
          <p:nvPr/>
        </p:nvGrpSpPr>
        <p:grpSpPr>
          <a:xfrm>
            <a:off x="5754959" y="3609310"/>
            <a:ext cx="827194" cy="599114"/>
            <a:chOff x="3896648" y="4066439"/>
            <a:chExt cx="1077586" cy="797686"/>
          </a:xfrm>
        </p:grpSpPr>
        <p:pic>
          <p:nvPicPr>
            <p:cNvPr id="177" name="Picture 176"/>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419669" y="4066439"/>
              <a:ext cx="531844" cy="286448"/>
            </a:xfrm>
            <a:prstGeom prst="rect">
              <a:avLst/>
            </a:prstGeom>
          </p:spPr>
        </p:pic>
        <p:pic>
          <p:nvPicPr>
            <p:cNvPr id="178" name="Picture 177"/>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350182" y="4192742"/>
              <a:ext cx="183422" cy="213906"/>
            </a:xfrm>
            <a:prstGeom prst="rect">
              <a:avLst/>
            </a:prstGeom>
          </p:spPr>
        </p:pic>
        <p:sp>
          <p:nvSpPr>
            <p:cNvPr id="179" name="Rectangle 178"/>
            <p:cNvSpPr/>
            <p:nvPr/>
          </p:nvSpPr>
          <p:spPr>
            <a:xfrm>
              <a:off x="3896648" y="4402460"/>
              <a:ext cx="1077586" cy="461665"/>
            </a:xfrm>
            <a:prstGeom prst="rect">
              <a:avLst/>
            </a:prstGeom>
          </p:spPr>
          <p:txBody>
            <a:bodyPr wrap="square">
              <a:spAutoFit/>
            </a:bodyPr>
            <a:lstStyle/>
            <a:p>
              <a:pPr algn="ctr"/>
              <a:r>
                <a:rPr lang="en-US" sz="800" dirty="0"/>
                <a:t>Encrypted Data Key</a:t>
              </a:r>
            </a:p>
          </p:txBody>
        </p:sp>
      </p:grpSp>
      <p:grpSp>
        <p:nvGrpSpPr>
          <p:cNvPr id="180" name="Group 179"/>
          <p:cNvGrpSpPr/>
          <p:nvPr/>
        </p:nvGrpSpPr>
        <p:grpSpPr>
          <a:xfrm>
            <a:off x="6908260" y="4069652"/>
            <a:ext cx="609462" cy="412656"/>
            <a:chOff x="2633478" y="2602349"/>
            <a:chExt cx="758050" cy="614405"/>
          </a:xfrm>
        </p:grpSpPr>
        <p:sp>
          <p:nvSpPr>
            <p:cNvPr id="181" name="Rectangle 180"/>
            <p:cNvSpPr/>
            <p:nvPr/>
          </p:nvSpPr>
          <p:spPr>
            <a:xfrm>
              <a:off x="2633478" y="2895979"/>
              <a:ext cx="758050" cy="320775"/>
            </a:xfrm>
            <a:prstGeom prst="rect">
              <a:avLst/>
            </a:prstGeom>
          </p:spPr>
          <p:txBody>
            <a:bodyPr wrap="none">
              <a:spAutoFit/>
            </a:bodyPr>
            <a:lstStyle/>
            <a:p>
              <a:pPr algn="ctr"/>
              <a:r>
                <a:rPr lang="en-US" sz="800" dirty="0"/>
                <a:t>Data Key</a:t>
              </a:r>
            </a:p>
          </p:txBody>
        </p:sp>
        <p:pic>
          <p:nvPicPr>
            <p:cNvPr id="182" name="Picture 181"/>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763482" y="2602349"/>
              <a:ext cx="558506" cy="300807"/>
            </a:xfrm>
            <a:prstGeom prst="rect">
              <a:avLst/>
            </a:prstGeom>
          </p:spPr>
        </p:pic>
      </p:grpSp>
      <p:grpSp>
        <p:nvGrpSpPr>
          <p:cNvPr id="183" name="Group 182"/>
          <p:cNvGrpSpPr/>
          <p:nvPr/>
        </p:nvGrpSpPr>
        <p:grpSpPr>
          <a:xfrm>
            <a:off x="8586642" y="4674584"/>
            <a:ext cx="609462" cy="412656"/>
            <a:chOff x="2633478" y="2602349"/>
            <a:chExt cx="758050" cy="614405"/>
          </a:xfrm>
        </p:grpSpPr>
        <p:sp>
          <p:nvSpPr>
            <p:cNvPr id="184" name="Rectangle 183"/>
            <p:cNvSpPr/>
            <p:nvPr/>
          </p:nvSpPr>
          <p:spPr>
            <a:xfrm>
              <a:off x="2633478" y="2895979"/>
              <a:ext cx="758050" cy="320775"/>
            </a:xfrm>
            <a:prstGeom prst="rect">
              <a:avLst/>
            </a:prstGeom>
          </p:spPr>
          <p:txBody>
            <a:bodyPr wrap="none">
              <a:spAutoFit/>
            </a:bodyPr>
            <a:lstStyle/>
            <a:p>
              <a:pPr algn="ctr"/>
              <a:r>
                <a:rPr lang="en-US" sz="800" dirty="0"/>
                <a:t>Data Key</a:t>
              </a:r>
            </a:p>
          </p:txBody>
        </p:sp>
        <p:pic>
          <p:nvPicPr>
            <p:cNvPr id="185" name="Picture 184"/>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763482" y="2602349"/>
              <a:ext cx="558506" cy="300807"/>
            </a:xfrm>
            <a:prstGeom prst="rect">
              <a:avLst/>
            </a:prstGeom>
          </p:spPr>
        </p:pic>
      </p:grpSp>
      <p:grpSp>
        <p:nvGrpSpPr>
          <p:cNvPr id="186" name="Group 50"/>
          <p:cNvGrpSpPr/>
          <p:nvPr/>
        </p:nvGrpSpPr>
        <p:grpSpPr>
          <a:xfrm>
            <a:off x="9858281" y="4684071"/>
            <a:ext cx="599008" cy="792948"/>
            <a:chOff x="5343777" y="1066703"/>
            <a:chExt cx="599008" cy="792948"/>
          </a:xfrm>
        </p:grpSpPr>
        <p:pic>
          <p:nvPicPr>
            <p:cNvPr id="187" name="Picture 5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90996" y="1066703"/>
              <a:ext cx="327122" cy="421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8" name="TextBox 59"/>
            <p:cNvSpPr txBox="1"/>
            <p:nvPr/>
          </p:nvSpPr>
          <p:spPr>
            <a:xfrm>
              <a:off x="5343777" y="1490319"/>
              <a:ext cx="599008" cy="369332"/>
            </a:xfrm>
            <a:prstGeom prst="rect">
              <a:avLst/>
            </a:prstGeom>
            <a:noFill/>
          </p:spPr>
          <p:txBody>
            <a:bodyPr wrap="square" lIns="0" tIns="0" rIns="0" bIns="0" rtlCol="0">
              <a:spAutoFit/>
            </a:bodyPr>
            <a:lstStyle/>
            <a:p>
              <a:pPr algn="ctr"/>
              <a:r>
                <a:rPr lang="en-US" sz="1200" dirty="0">
                  <a:latin typeface="Arial"/>
                  <a:cs typeface="Arial"/>
                </a:rPr>
                <a:t>Plaintext</a:t>
              </a:r>
              <a:br>
                <a:rPr lang="en-US" sz="1200" dirty="0">
                  <a:latin typeface="Arial"/>
                  <a:cs typeface="Arial"/>
                </a:rPr>
              </a:br>
              <a:r>
                <a:rPr lang="en-US" sz="1200" dirty="0">
                  <a:latin typeface="Arial"/>
                  <a:cs typeface="Arial"/>
                </a:rPr>
                <a:t>Data</a:t>
              </a:r>
            </a:p>
          </p:txBody>
        </p:sp>
      </p:grpSp>
    </p:spTree>
    <p:custDataLst>
      <p:tags r:id="rId1"/>
    </p:custDataLst>
    <p:extLst>
      <p:ext uri="{BB962C8B-B14F-4D97-AF65-F5344CB8AC3E}">
        <p14:creationId xmlns:p14="http://schemas.microsoft.com/office/powerpoint/2010/main" val="164897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Using AWS KMS</a:t>
            </a:r>
          </a:p>
        </p:txBody>
      </p:sp>
      <p:sp>
        <p:nvSpPr>
          <p:cNvPr id="3" name="Content Placeholder 2"/>
          <p:cNvSpPr>
            <a:spLocks noGrp="1"/>
          </p:cNvSpPr>
          <p:nvPr>
            <p:ph idx="1"/>
          </p:nvPr>
        </p:nvSpPr>
        <p:spPr/>
        <p:txBody>
          <a:bodyPr/>
          <a:lstStyle/>
          <a:p>
            <a:pPr marL="457200" lvl="1">
              <a:spcBef>
                <a:spcPts val="2400"/>
              </a:spcBef>
            </a:pPr>
            <a:r>
              <a:rPr lang="en-US" sz="2800" dirty="0"/>
              <a:t>Only data keys are available directly to the customer, and these are unique to each item encrypted</a:t>
            </a:r>
            <a:r>
              <a:rPr lang="en-US" sz="2933" dirty="0"/>
              <a:t>.</a:t>
            </a:r>
          </a:p>
          <a:p>
            <a:pPr marL="914377" lvl="2">
              <a:spcBef>
                <a:spcPts val="2400"/>
              </a:spcBef>
            </a:pPr>
            <a:r>
              <a:rPr lang="en-US" sz="2400" dirty="0"/>
              <a:t>If one was compromised, it would not allow decryption of other objects.</a:t>
            </a:r>
          </a:p>
          <a:p>
            <a:pPr marL="380990" lvl="1">
              <a:spcBef>
                <a:spcPts val="2400"/>
              </a:spcBef>
            </a:pPr>
            <a:r>
              <a:rPr lang="en-US" sz="2800" dirty="0"/>
              <a:t>The risk of a compromised data key is limited.</a:t>
            </a:r>
          </a:p>
          <a:p>
            <a:pPr marL="380990" lvl="1">
              <a:spcBef>
                <a:spcPts val="2400"/>
              </a:spcBef>
            </a:pPr>
            <a:r>
              <a:rPr lang="en-US" sz="2800" dirty="0"/>
              <a:t>The performance for encrypting large data sets is improved.</a:t>
            </a:r>
          </a:p>
          <a:p>
            <a:pPr marL="457200" lvl="1">
              <a:spcBef>
                <a:spcPts val="2400"/>
              </a:spcBef>
            </a:pPr>
            <a:r>
              <a:rPr lang="en-US" sz="2800" dirty="0"/>
              <a:t>It is easier to manage a small number of master keys than millions of data keys.</a:t>
            </a:r>
          </a:p>
          <a:p>
            <a:pPr>
              <a:spcBef>
                <a:spcPts val="2400"/>
              </a:spcBef>
            </a:pPr>
            <a:endParaRPr lang="en-US" dirty="0"/>
          </a:p>
        </p:txBody>
      </p:sp>
    </p:spTree>
    <p:custDataLst>
      <p:tags r:id="rId1"/>
    </p:custDataLst>
    <p:extLst>
      <p:ext uri="{BB962C8B-B14F-4D97-AF65-F5344CB8AC3E}">
        <p14:creationId xmlns:p14="http://schemas.microsoft.com/office/powerpoint/2010/main" val="2255163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4800" dirty="0"/>
              <a:t>Principles of the Security Pillar</a:t>
            </a:r>
          </a:p>
        </p:txBody>
      </p:sp>
    </p:spTree>
    <p:custDataLst>
      <p:tags r:id="rId1"/>
    </p:custDataLst>
    <p:extLst>
      <p:ext uri="{BB962C8B-B14F-4D97-AF65-F5344CB8AC3E}">
        <p14:creationId xmlns:p14="http://schemas.microsoft.com/office/powerpoint/2010/main" val="60189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51012"/>
            <a:ext cx="11953461" cy="1691317"/>
          </a:xfrm>
        </p:spPr>
        <p:txBody>
          <a:bodyPr>
            <a:normAutofit/>
          </a:bodyPr>
          <a:lstStyle/>
          <a:p>
            <a:r>
              <a:rPr lang="en-US" dirty="0"/>
              <a:t>Integration with AWS Services</a:t>
            </a:r>
          </a:p>
        </p:txBody>
      </p:sp>
      <p:sp>
        <p:nvSpPr>
          <p:cNvPr id="3" name="Content Placeholder 2"/>
          <p:cNvSpPr>
            <a:spLocks noGrp="1"/>
          </p:cNvSpPr>
          <p:nvPr>
            <p:ph idx="1"/>
          </p:nvPr>
        </p:nvSpPr>
        <p:spPr>
          <a:xfrm>
            <a:off x="238539" y="1440305"/>
            <a:ext cx="8044070" cy="4913308"/>
          </a:xfrm>
        </p:spPr>
        <p:txBody>
          <a:bodyPr>
            <a:normAutofit/>
          </a:bodyPr>
          <a:lstStyle/>
          <a:p>
            <a:pPr>
              <a:spcBef>
                <a:spcPts val="2400"/>
              </a:spcBef>
            </a:pPr>
            <a:r>
              <a:rPr lang="en-US" dirty="0"/>
              <a:t>AWS KMS is seamlessly integrated with most other AWS services. </a:t>
            </a:r>
          </a:p>
          <a:p>
            <a:pPr>
              <a:spcBef>
                <a:spcPts val="2400"/>
              </a:spcBef>
            </a:pPr>
            <a:r>
              <a:rPr lang="en-US" dirty="0"/>
              <a:t>Master key options</a:t>
            </a:r>
          </a:p>
          <a:p>
            <a:pPr lvl="1">
              <a:spcBef>
                <a:spcPts val="2400"/>
              </a:spcBef>
            </a:pPr>
            <a:r>
              <a:rPr lang="en-US" dirty="0"/>
              <a:t>Use a default master key that is created for you automatically and usable only within the integrated service.</a:t>
            </a:r>
          </a:p>
          <a:p>
            <a:pPr lvl="1">
              <a:spcBef>
                <a:spcPts val="2400"/>
              </a:spcBef>
            </a:pPr>
            <a:r>
              <a:rPr lang="en-US" dirty="0"/>
              <a:t>Or select a custom master key that you created.</a:t>
            </a:r>
          </a:p>
          <a:p>
            <a:pPr>
              <a:spcBef>
                <a:spcPts val="2400"/>
              </a:spcBef>
            </a:pPr>
            <a:r>
              <a:rPr lang="en-US" dirty="0"/>
              <a:t>Also integrated into the AWS SDK and provides a RESTful API.</a:t>
            </a:r>
          </a:p>
        </p:txBody>
      </p:sp>
      <p:pic>
        <p:nvPicPr>
          <p:cNvPr id="4" name="Picture 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0081" y="6256677"/>
            <a:ext cx="1620111" cy="63004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9211" y="1436199"/>
            <a:ext cx="2981739" cy="4820478"/>
          </a:xfrm>
          <a:prstGeom prst="rect">
            <a:avLst/>
          </a:prstGeom>
        </p:spPr>
      </p:pic>
    </p:spTree>
    <p:custDataLst>
      <p:tags r:id="rId1"/>
    </p:custDataLst>
    <p:extLst>
      <p:ext uri="{BB962C8B-B14F-4D97-AF65-F5344CB8AC3E}">
        <p14:creationId xmlns:p14="http://schemas.microsoft.com/office/powerpoint/2010/main" val="12191041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H="1">
            <a:off x="2828171" y="3081450"/>
            <a:ext cx="0" cy="1463040"/>
          </a:xfrm>
          <a:prstGeom prst="straightConnector1">
            <a:avLst/>
          </a:prstGeom>
          <a:ln w="28575">
            <a:solidFill>
              <a:srgbClr val="0070C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3399088" y="3081450"/>
            <a:ext cx="0" cy="1463040"/>
          </a:xfrm>
          <a:prstGeom prst="straightConnector1">
            <a:avLst/>
          </a:prstGeom>
          <a:ln w="28575">
            <a:solidFill>
              <a:srgbClr val="0070C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4" idx="3"/>
            <a:endCxn id="13" idx="1"/>
          </p:cNvCxnSpPr>
          <p:nvPr/>
        </p:nvCxnSpPr>
        <p:spPr>
          <a:xfrm flipV="1">
            <a:off x="3787957" y="5174999"/>
            <a:ext cx="5494815" cy="3208"/>
          </a:xfrm>
          <a:prstGeom prst="straightConnector1">
            <a:avLst/>
          </a:prstGeom>
          <a:ln w="28575">
            <a:solidFill>
              <a:srgbClr val="0070C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2" idx="3"/>
            <a:endCxn id="11" idx="1"/>
          </p:cNvCxnSpPr>
          <p:nvPr/>
        </p:nvCxnSpPr>
        <p:spPr>
          <a:xfrm>
            <a:off x="3827727" y="2415106"/>
            <a:ext cx="5412251" cy="1467"/>
          </a:xfrm>
          <a:prstGeom prst="straightConnector1">
            <a:avLst/>
          </a:prstGeom>
          <a:ln w="28575">
            <a:solidFill>
              <a:srgbClr val="0070C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38539" y="-2500"/>
            <a:ext cx="11115261" cy="1241438"/>
          </a:xfrm>
        </p:spPr>
        <p:txBody>
          <a:bodyPr>
            <a:normAutofit fontScale="90000"/>
          </a:bodyPr>
          <a:lstStyle/>
          <a:p>
            <a:r>
              <a:rPr lang="en-US" dirty="0"/>
              <a:t>Amazon EBS Volume Encryption Using                              AWS KMS</a:t>
            </a:r>
          </a:p>
        </p:txBody>
      </p:sp>
      <p:sp>
        <p:nvSpPr>
          <p:cNvPr id="7" name="Rounded Rectangle 6"/>
          <p:cNvSpPr/>
          <p:nvPr/>
        </p:nvSpPr>
        <p:spPr>
          <a:xfrm>
            <a:off x="8903942" y="1424304"/>
            <a:ext cx="2843407" cy="463296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ounded Rectangle 10"/>
          <p:cNvSpPr/>
          <p:nvPr/>
        </p:nvSpPr>
        <p:spPr>
          <a:xfrm>
            <a:off x="9239977" y="1867932"/>
            <a:ext cx="2194560" cy="1097280"/>
          </a:xfrm>
          <a:prstGeom prst="roundRect">
            <a:avLst/>
          </a:prstGeom>
          <a:ln w="28575">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Generate Data Key (CMK)</a:t>
            </a:r>
          </a:p>
        </p:txBody>
      </p:sp>
      <p:sp>
        <p:nvSpPr>
          <p:cNvPr id="13" name="Rounded Rectangle 12"/>
          <p:cNvSpPr/>
          <p:nvPr/>
        </p:nvSpPr>
        <p:spPr>
          <a:xfrm>
            <a:off x="9282771" y="4626359"/>
            <a:ext cx="2194560" cy="1097280"/>
          </a:xfrm>
          <a:prstGeom prst="roundRect">
            <a:avLst/>
          </a:prstGeom>
          <a:ln w="28575">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Decrypt</a:t>
            </a:r>
          </a:p>
        </p:txBody>
      </p:sp>
      <p:sp>
        <p:nvSpPr>
          <p:cNvPr id="15" name="Rectangle 14"/>
          <p:cNvSpPr/>
          <p:nvPr/>
        </p:nvSpPr>
        <p:spPr>
          <a:xfrm>
            <a:off x="8018129" y="1424304"/>
            <a:ext cx="718687" cy="4632960"/>
          </a:xfrm>
          <a:prstGeom prst="rect">
            <a:avLst/>
          </a:prstGeom>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lin ang="0" scaled="1"/>
            <a:tileRect/>
          </a:gradFill>
        </p:spPr>
        <p:style>
          <a:lnRef idx="0">
            <a:schemeClr val="accent2"/>
          </a:lnRef>
          <a:fillRef idx="3">
            <a:schemeClr val="accent2"/>
          </a:fillRef>
          <a:effectRef idx="3">
            <a:schemeClr val="accent2"/>
          </a:effectRef>
          <a:fontRef idx="minor">
            <a:schemeClr val="lt1"/>
          </a:fontRef>
        </p:style>
        <p:txBody>
          <a:bodyPr vert="vert270" lIns="0" tIns="0" rIns="0" bIns="0" rtlCol="0" anchor="ctr"/>
          <a:lstStyle/>
          <a:p>
            <a:pPr algn="ctr"/>
            <a:r>
              <a:rPr lang="en-US" sz="2400" dirty="0">
                <a:solidFill>
                  <a:schemeClr val="bg2">
                    <a:lumMod val="10000"/>
                  </a:schemeClr>
                </a:solidFill>
                <a:latin typeface="Amazon Ember" panose="020B0603020204020204" pitchFamily="34" charset="0"/>
                <a:ea typeface="Amazon Ember" panose="020B0603020204020204" pitchFamily="34" charset="0"/>
                <a:cs typeface="Amazon Ember" panose="020B0603020204020204" pitchFamily="34" charset="0"/>
              </a:rPr>
              <a:t>AWS KMS Interface</a:t>
            </a:r>
          </a:p>
        </p:txBody>
      </p:sp>
      <p:pic>
        <p:nvPicPr>
          <p:cNvPr id="22" name="Picture 21" descr="Amazon-Elastic-Block-Stor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905" y="1724194"/>
            <a:ext cx="1381823" cy="1381823"/>
          </a:xfrm>
          <a:prstGeom prst="rect">
            <a:avLst/>
          </a:prstGeom>
        </p:spPr>
      </p:pic>
      <p:sp>
        <p:nvSpPr>
          <p:cNvPr id="23" name="TextBox 103"/>
          <p:cNvSpPr txBox="1">
            <a:spLocks noChangeArrowheads="1"/>
          </p:cNvSpPr>
          <p:nvPr/>
        </p:nvSpPr>
        <p:spPr bwMode="auto">
          <a:xfrm>
            <a:off x="2470059" y="1186254"/>
            <a:ext cx="1420319" cy="574644"/>
          </a:xfrm>
          <a:prstGeom prst="rect">
            <a:avLst/>
          </a:prstGeom>
          <a:noFill/>
          <a:ln w="9525">
            <a:noFill/>
            <a:miter lim="800000"/>
            <a:headEnd/>
            <a:tailEnd/>
          </a:ln>
        </p:spPr>
        <p:txBody>
          <a:bodyPr wrap="square" lIns="0" tIns="0" rIns="0" bIns="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Amazon EBS Volume</a:t>
            </a:r>
          </a:p>
        </p:txBody>
      </p:sp>
      <p:pic>
        <p:nvPicPr>
          <p:cNvPr id="24" name="Picture 23" descr="EC2-Instanc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071" y="4500765"/>
            <a:ext cx="1354885" cy="1354885"/>
          </a:xfrm>
          <a:prstGeom prst="rect">
            <a:avLst/>
          </a:prstGeom>
        </p:spPr>
      </p:pic>
      <p:sp>
        <p:nvSpPr>
          <p:cNvPr id="25" name="TextBox 24"/>
          <p:cNvSpPr txBox="1"/>
          <p:nvPr/>
        </p:nvSpPr>
        <p:spPr>
          <a:xfrm>
            <a:off x="2349726" y="5830086"/>
            <a:ext cx="1458609" cy="574644"/>
          </a:xfrm>
          <a:prstGeom prst="rect">
            <a:avLst/>
          </a:prstGeom>
          <a:noFill/>
        </p:spPr>
        <p:txBody>
          <a:bodyPr wrap="square" lIns="0" tIns="0" rIns="0" bIns="0"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Amazon EC2 Host</a:t>
            </a:r>
          </a:p>
        </p:txBody>
      </p:sp>
      <p:sp>
        <p:nvSpPr>
          <p:cNvPr id="28" name="Oval 27"/>
          <p:cNvSpPr/>
          <p:nvPr/>
        </p:nvSpPr>
        <p:spPr>
          <a:xfrm>
            <a:off x="4500521" y="1675715"/>
            <a:ext cx="449180" cy="477560"/>
          </a:xfrm>
          <a:prstGeom prst="ellipse">
            <a:avLst/>
          </a:prstGeom>
          <a:solidFill>
            <a:srgbClr val="FF993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1</a:t>
            </a:r>
          </a:p>
        </p:txBody>
      </p:sp>
      <p:sp>
        <p:nvSpPr>
          <p:cNvPr id="29" name="Oval 28"/>
          <p:cNvSpPr/>
          <p:nvPr/>
        </p:nvSpPr>
        <p:spPr>
          <a:xfrm>
            <a:off x="2250839" y="3968628"/>
            <a:ext cx="449180" cy="477560"/>
          </a:xfrm>
          <a:prstGeom prst="ellipse">
            <a:avLst/>
          </a:prstGeom>
          <a:solidFill>
            <a:srgbClr val="FF993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2</a:t>
            </a:r>
          </a:p>
        </p:txBody>
      </p:sp>
      <p:sp>
        <p:nvSpPr>
          <p:cNvPr id="30" name="Oval 29"/>
          <p:cNvSpPr/>
          <p:nvPr/>
        </p:nvSpPr>
        <p:spPr>
          <a:xfrm>
            <a:off x="4500522" y="4577640"/>
            <a:ext cx="449180" cy="477560"/>
          </a:xfrm>
          <a:prstGeom prst="ellipse">
            <a:avLst/>
          </a:prstGeom>
          <a:solidFill>
            <a:srgbClr val="FF993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3</a:t>
            </a:r>
          </a:p>
        </p:txBody>
      </p:sp>
      <p:sp>
        <p:nvSpPr>
          <p:cNvPr id="36" name="Oval 35"/>
          <p:cNvSpPr/>
          <p:nvPr/>
        </p:nvSpPr>
        <p:spPr>
          <a:xfrm>
            <a:off x="3613931" y="3968628"/>
            <a:ext cx="449180" cy="477560"/>
          </a:xfrm>
          <a:prstGeom prst="ellipse">
            <a:avLst/>
          </a:prstGeom>
          <a:solidFill>
            <a:srgbClr val="FF993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4</a:t>
            </a:r>
          </a:p>
        </p:txBody>
      </p:sp>
      <p:sp>
        <p:nvSpPr>
          <p:cNvPr id="39" name="TextBox 38"/>
          <p:cNvSpPr txBox="1"/>
          <p:nvPr/>
        </p:nvSpPr>
        <p:spPr>
          <a:xfrm>
            <a:off x="3930467" y="2073361"/>
            <a:ext cx="2804160" cy="379656"/>
          </a:xfrm>
          <a:prstGeom prst="rect">
            <a:avLst/>
          </a:prstGeom>
          <a:noFill/>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Requests a volume key</a:t>
            </a:r>
          </a:p>
        </p:txBody>
      </p:sp>
      <p:sp>
        <p:nvSpPr>
          <p:cNvPr id="41" name="TextBox 40"/>
          <p:cNvSpPr txBox="1"/>
          <p:nvPr/>
        </p:nvSpPr>
        <p:spPr>
          <a:xfrm>
            <a:off x="402317" y="3375970"/>
            <a:ext cx="2495313" cy="666977"/>
          </a:xfrm>
          <a:prstGeom prst="rect">
            <a:avLst/>
          </a:prstGeom>
          <a:noFill/>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Receives encrypted volume key</a:t>
            </a:r>
          </a:p>
        </p:txBody>
      </p:sp>
      <p:sp>
        <p:nvSpPr>
          <p:cNvPr id="42" name="TextBox 41"/>
          <p:cNvSpPr txBox="1"/>
          <p:nvPr/>
        </p:nvSpPr>
        <p:spPr>
          <a:xfrm>
            <a:off x="4154567" y="5139486"/>
            <a:ext cx="2804160" cy="666977"/>
          </a:xfrm>
          <a:prstGeom prst="rect">
            <a:avLst/>
          </a:prstGeom>
          <a:noFill/>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Requests to decrypt the encrypted volume key</a:t>
            </a:r>
          </a:p>
        </p:txBody>
      </p:sp>
      <p:sp>
        <p:nvSpPr>
          <p:cNvPr id="43" name="TextBox 42"/>
          <p:cNvSpPr txBox="1"/>
          <p:nvPr/>
        </p:nvSpPr>
        <p:spPr>
          <a:xfrm>
            <a:off x="3766639" y="2816491"/>
            <a:ext cx="2804160" cy="1241622"/>
          </a:xfrm>
          <a:prstGeom prst="rect">
            <a:avLst/>
          </a:prstGeom>
          <a:noFill/>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Uses volume key to decrypt or encrypt all data from or to the volume</a:t>
            </a:r>
          </a:p>
        </p:txBody>
      </p:sp>
      <p:sp>
        <p:nvSpPr>
          <p:cNvPr id="26" name="TextBox 25"/>
          <p:cNvSpPr txBox="1"/>
          <p:nvPr/>
        </p:nvSpPr>
        <p:spPr>
          <a:xfrm>
            <a:off x="459194" y="1640684"/>
            <a:ext cx="1583607" cy="1169551"/>
          </a:xfrm>
          <a:prstGeom prst="rect">
            <a:avLst/>
          </a:prstGeom>
          <a:solidFill>
            <a:srgbClr val="FF9933"/>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Encrypted volume key stored with volume metadata</a:t>
            </a:r>
          </a:p>
        </p:txBody>
      </p:sp>
      <p:pic>
        <p:nvPicPr>
          <p:cNvPr id="31" name="Picture 30">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0081" y="6256677"/>
            <a:ext cx="1620111" cy="630043"/>
          </a:xfrm>
          <a:prstGeom prst="rect">
            <a:avLst/>
          </a:prstGeom>
        </p:spPr>
      </p:pic>
    </p:spTree>
    <p:custDataLst>
      <p:tags r:id="rId1"/>
    </p:custDataLst>
    <p:extLst>
      <p:ext uri="{BB962C8B-B14F-4D97-AF65-F5344CB8AC3E}">
        <p14:creationId xmlns:p14="http://schemas.microsoft.com/office/powerpoint/2010/main" val="1183528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CloudHSM</a:t>
            </a:r>
          </a:p>
        </p:txBody>
      </p:sp>
      <p:sp>
        <p:nvSpPr>
          <p:cNvPr id="3" name="Content Placeholder 2"/>
          <p:cNvSpPr>
            <a:spLocks noGrp="1"/>
          </p:cNvSpPr>
          <p:nvPr>
            <p:ph idx="1"/>
          </p:nvPr>
        </p:nvSpPr>
        <p:spPr>
          <a:xfrm>
            <a:off x="238539" y="3906075"/>
            <a:ext cx="11749022" cy="2802835"/>
          </a:xfrm>
        </p:spPr>
        <p:txBody>
          <a:bodyPr>
            <a:normAutofit/>
          </a:bodyPr>
          <a:lstStyle/>
          <a:p>
            <a:pPr marL="457200" lvl="1">
              <a:spcBef>
                <a:spcPts val="1800"/>
              </a:spcBef>
            </a:pPr>
            <a:r>
              <a:rPr lang="en-US" sz="2600" dirty="0"/>
              <a:t>Protects your cryptographic keys using a dedicated, tamper-resistant hardware security module (HSM).</a:t>
            </a:r>
          </a:p>
          <a:p>
            <a:pPr marL="457200" lvl="1">
              <a:spcBef>
                <a:spcPts val="1800"/>
              </a:spcBef>
            </a:pPr>
            <a:r>
              <a:rPr lang="en-US" sz="2600" dirty="0"/>
              <a:t>Helps you comply with strict cryptographic key management requirements.</a:t>
            </a:r>
          </a:p>
          <a:p>
            <a:pPr marL="918610" lvl="2">
              <a:spcBef>
                <a:spcPts val="1800"/>
              </a:spcBef>
            </a:pPr>
            <a:r>
              <a:rPr lang="en-US" dirty="0"/>
              <a:t>AWS provides </a:t>
            </a:r>
            <a:r>
              <a:rPr lang="en-US" u="sng" dirty="0">
                <a:solidFill>
                  <a:srgbClr val="0070C0"/>
                </a:solidFill>
                <a:latin typeface="Amazon Ember" panose="02000000000000000000" pitchFamily="2" charset="0"/>
                <a:ea typeface="Amazon Ember" panose="02000000000000000000" pitchFamily="2" charset="0"/>
                <a:hlinkClick r:id="rId4"/>
              </a:rPr>
              <a:t>Luna appliances</a:t>
            </a:r>
            <a:r>
              <a:rPr lang="en-US" dirty="0"/>
              <a:t>, designed to meet </a:t>
            </a:r>
            <a:r>
              <a:rPr lang="en-US" dirty="0">
                <a:latin typeface="Amazon Ember" panose="020B0603020204020204" pitchFamily="34" charset="0"/>
                <a:ea typeface="Amazon Ember" panose="020B0603020204020204" pitchFamily="34" charset="0"/>
                <a:cs typeface="Amazon Ember" panose="020B0603020204020204" pitchFamily="34" charset="0"/>
                <a:hlinkClick r:id="rId5"/>
              </a:rPr>
              <a:t>FIPS 140-2 </a:t>
            </a:r>
            <a:r>
              <a:rPr lang="en-US" dirty="0"/>
              <a:t>and </a:t>
            </a:r>
            <a:r>
              <a:rPr lang="en-US" dirty="0">
                <a:latin typeface="Amazon Ember" panose="020B0603020204020204" pitchFamily="34" charset="0"/>
                <a:ea typeface="Amazon Ember" panose="020B0603020204020204" pitchFamily="34" charset="0"/>
                <a:cs typeface="Amazon Ember" panose="020B0603020204020204" pitchFamily="34" charset="0"/>
                <a:hlinkClick r:id="rId6"/>
              </a:rPr>
              <a:t>Common Criteria EAL4+ </a:t>
            </a:r>
            <a:r>
              <a:rPr lang="en-US" dirty="0"/>
              <a:t>standards.</a:t>
            </a:r>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76254" y="1652677"/>
            <a:ext cx="1441989" cy="1738871"/>
          </a:xfrm>
          <a:prstGeom prst="rect">
            <a:avLst/>
          </a:prstGeom>
        </p:spPr>
      </p:pic>
    </p:spTree>
    <p:custDataLst>
      <p:tags r:id="rId1"/>
    </p:custDataLst>
    <p:extLst>
      <p:ext uri="{BB962C8B-B14F-4D97-AF65-F5344CB8AC3E}">
        <p14:creationId xmlns:p14="http://schemas.microsoft.com/office/powerpoint/2010/main" val="2942795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8" y="263527"/>
            <a:ext cx="11115261" cy="779463"/>
          </a:xfrm>
        </p:spPr>
        <p:txBody>
          <a:bodyPr>
            <a:noAutofit/>
          </a:bodyPr>
          <a:lstStyle/>
          <a:p>
            <a:r>
              <a:rPr lang="en-US" dirty="0"/>
              <a:t>AWS </a:t>
            </a:r>
            <a:r>
              <a:rPr lang="en-US" dirty="0" err="1"/>
              <a:t>CloudHSM</a:t>
            </a:r>
            <a:r>
              <a:rPr lang="en-US" dirty="0"/>
              <a:t> Features</a:t>
            </a:r>
          </a:p>
        </p:txBody>
      </p:sp>
      <p:sp>
        <p:nvSpPr>
          <p:cNvPr id="3" name="Content Placeholder 2"/>
          <p:cNvSpPr>
            <a:spLocks noGrp="1"/>
          </p:cNvSpPr>
          <p:nvPr>
            <p:ph idx="1"/>
          </p:nvPr>
        </p:nvSpPr>
        <p:spPr>
          <a:xfrm>
            <a:off x="238538" y="1440305"/>
            <a:ext cx="11318461" cy="4913308"/>
          </a:xfrm>
        </p:spPr>
        <p:txBody>
          <a:bodyPr>
            <a:normAutofit fontScale="92500" lnSpcReduction="10000"/>
          </a:bodyPr>
          <a:lstStyle/>
          <a:p>
            <a:pPr marL="457200">
              <a:spcBef>
                <a:spcPts val="2400"/>
              </a:spcBef>
            </a:pPr>
            <a:r>
              <a:rPr lang="en-US" dirty="0"/>
              <a:t>Pay as you go with no upfront costs.</a:t>
            </a:r>
          </a:p>
          <a:p>
            <a:pPr lvl="1">
              <a:spcBef>
                <a:spcPts val="2400"/>
              </a:spcBef>
            </a:pPr>
            <a:r>
              <a:rPr lang="en-US" dirty="0"/>
              <a:t>Pay an hourly fee for each HSM you launch until you terminate the HSM.</a:t>
            </a:r>
          </a:p>
          <a:p>
            <a:pPr marL="457200">
              <a:spcBef>
                <a:spcPts val="2400"/>
              </a:spcBef>
            </a:pPr>
            <a:r>
              <a:rPr lang="en-US" dirty="0"/>
              <a:t>Is Scalable.</a:t>
            </a:r>
          </a:p>
          <a:p>
            <a:pPr>
              <a:spcBef>
                <a:spcPts val="2400"/>
              </a:spcBef>
            </a:pPr>
            <a:r>
              <a:rPr lang="en-US" dirty="0"/>
              <a:t>Generate and use encryption keys on highly secure HSMs.</a:t>
            </a:r>
          </a:p>
          <a:p>
            <a:pPr>
              <a:spcBef>
                <a:spcPts val="2400"/>
              </a:spcBef>
            </a:pPr>
            <a:r>
              <a:rPr lang="en-US" dirty="0"/>
              <a:t>Use an open HSM built on industry standards.</a:t>
            </a:r>
          </a:p>
          <a:p>
            <a:pPr>
              <a:spcBef>
                <a:spcPts val="2400"/>
              </a:spcBef>
            </a:pPr>
            <a:r>
              <a:rPr lang="en-US" dirty="0"/>
              <a:t>HSMs are inside your Amazon VPC.</a:t>
            </a:r>
          </a:p>
          <a:p>
            <a:pPr marL="457200">
              <a:spcBef>
                <a:spcPts val="2400"/>
              </a:spcBef>
            </a:pPr>
            <a:r>
              <a:rPr lang="en-US" dirty="0"/>
              <a:t>Automatic patching, backup, and high availability.</a:t>
            </a:r>
          </a:p>
          <a:p>
            <a:pPr>
              <a:spcBef>
                <a:spcPts val="2400"/>
              </a:spcBef>
            </a:pPr>
            <a:r>
              <a:rPr lang="en-US" dirty="0"/>
              <a:t>Protect your keys with strong authentication.</a:t>
            </a:r>
          </a:p>
        </p:txBody>
      </p:sp>
    </p:spTree>
    <p:custDataLst>
      <p:tags r:id="rId1"/>
    </p:custDataLst>
    <p:extLst>
      <p:ext uri="{BB962C8B-B14F-4D97-AF65-F5344CB8AC3E}">
        <p14:creationId xmlns:p14="http://schemas.microsoft.com/office/powerpoint/2010/main" val="3757780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AWS </a:t>
            </a:r>
            <a:r>
              <a:rPr lang="en-US" dirty="0" err="1"/>
              <a:t>CloudHSM</a:t>
            </a:r>
            <a:r>
              <a:rPr lang="en-US" dirty="0"/>
              <a:t> vs. AWS KMS</a:t>
            </a:r>
          </a:p>
        </p:txBody>
      </p:sp>
      <p:graphicFrame>
        <p:nvGraphicFramePr>
          <p:cNvPr id="12" name="Content Placeholder 11"/>
          <p:cNvGraphicFramePr>
            <a:graphicFrameLocks noGrp="1"/>
          </p:cNvGraphicFramePr>
          <p:nvPr>
            <p:ph idx="1"/>
            <p:extLst>
              <p:ext uri="{D42A27DB-BD31-4B8C-83A1-F6EECF244321}">
                <p14:modId xmlns:p14="http://schemas.microsoft.com/office/powerpoint/2010/main" val="1312791546"/>
              </p:ext>
            </p:extLst>
          </p:nvPr>
        </p:nvGraphicFramePr>
        <p:xfrm>
          <a:off x="417027" y="1688338"/>
          <a:ext cx="11352510" cy="4149266"/>
        </p:xfrm>
        <a:graphic>
          <a:graphicData uri="http://schemas.openxmlformats.org/drawingml/2006/table">
            <a:tbl>
              <a:tblPr firstRow="1" bandRow="1">
                <a:tableStyleId>{5C22544A-7EE6-4342-B048-85BDC9FD1C3A}</a:tableStyleId>
              </a:tblPr>
              <a:tblGrid>
                <a:gridCol w="5676255">
                  <a:extLst>
                    <a:ext uri="{9D8B030D-6E8A-4147-A177-3AD203B41FA5}">
                      <a16:colId xmlns:a16="http://schemas.microsoft.com/office/drawing/2014/main" val="20000"/>
                    </a:ext>
                  </a:extLst>
                </a:gridCol>
                <a:gridCol w="5676255">
                  <a:extLst>
                    <a:ext uri="{9D8B030D-6E8A-4147-A177-3AD203B41FA5}">
                      <a16:colId xmlns:a16="http://schemas.microsoft.com/office/drawing/2014/main" val="20001"/>
                    </a:ext>
                  </a:extLst>
                </a:gridCol>
              </a:tblGrid>
              <a:tr h="616897">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AWS CloudHSM</a:t>
                      </a:r>
                    </a:p>
                  </a:txBody>
                  <a:tcPr marL="121784" marR="121784" marT="60960" marB="60960"/>
                </a:tc>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AWS KMS</a:t>
                      </a:r>
                    </a:p>
                  </a:txBody>
                  <a:tcPr marL="121784" marR="121784" marT="60960" marB="60960"/>
                </a:tc>
                <a:extLst>
                  <a:ext uri="{0D108BD9-81ED-4DB2-BD59-A6C34878D82A}">
                    <a16:rowId xmlns:a16="http://schemas.microsoft.com/office/drawing/2014/main" val="10000"/>
                  </a:ext>
                </a:extLst>
              </a:tr>
              <a:tr h="616897">
                <a:tc>
                  <a:txBody>
                    <a:bodyPr/>
                    <a:lstStyle/>
                    <a:p>
                      <a: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Single-tenant</a:t>
                      </a:r>
                      <a:r>
                        <a:rPr lang="en-US" sz="24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HSM</a:t>
                      </a:r>
                    </a:p>
                  </a:txBody>
                  <a:tcPr marL="121784" marR="121784" marT="60960" marB="60960"/>
                </a:tc>
                <a:tc>
                  <a:txBody>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Multi-tenant AWS service</a:t>
                      </a:r>
                    </a:p>
                  </a:txBody>
                  <a:tcPr marL="121784" marR="121784" marT="60960" marB="60960"/>
                </a:tc>
                <a:extLst>
                  <a:ext uri="{0D108BD9-81ED-4DB2-BD59-A6C34878D82A}">
                    <a16:rowId xmlns:a16="http://schemas.microsoft.com/office/drawing/2014/main" val="10001"/>
                  </a:ext>
                </a:extLst>
              </a:tr>
              <a:tr h="1064781">
                <a:tc>
                  <a:txBody>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Customer-managed durability and availability</a:t>
                      </a:r>
                    </a:p>
                  </a:txBody>
                  <a:tcPr marL="121784" marR="121784" marT="60960" marB="60960"/>
                </a:tc>
                <a:tc>
                  <a:txBody>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Highly available and durable key storage and management</a:t>
                      </a:r>
                    </a:p>
                  </a:txBody>
                  <a:tcPr marL="121784" marR="121784" marT="60960" marB="60960"/>
                </a:tc>
                <a:extLst>
                  <a:ext uri="{0D108BD9-81ED-4DB2-BD59-A6C34878D82A}">
                    <a16:rowId xmlns:a16="http://schemas.microsoft.com/office/drawing/2014/main" val="10002"/>
                  </a:ext>
                </a:extLst>
              </a:tr>
              <a:tr h="616897">
                <a:tc>
                  <a:txBody>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Customer managed root of trust</a:t>
                      </a:r>
                    </a:p>
                  </a:txBody>
                  <a:tcPr marL="121784" marR="121784" marT="60960" marB="60960"/>
                </a:tc>
                <a:tc>
                  <a:txBody>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AWS managed root of trust</a:t>
                      </a:r>
                    </a:p>
                  </a:txBody>
                  <a:tcPr marL="121784" marR="121784" marT="60960" marB="60960"/>
                </a:tc>
                <a:extLst>
                  <a:ext uri="{0D108BD9-81ED-4DB2-BD59-A6C34878D82A}">
                    <a16:rowId xmlns:a16="http://schemas.microsoft.com/office/drawing/2014/main" val="10003"/>
                  </a:ext>
                </a:extLst>
              </a:tr>
              <a:tr h="616897">
                <a:tc>
                  <a:txBody>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Broad third-party app support</a:t>
                      </a:r>
                    </a:p>
                  </a:txBody>
                  <a:tcPr marL="121784" marR="121784" marT="60960" marB="60960"/>
                </a:tc>
                <a:tc>
                  <a:txBody>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Broad support for AWS services</a:t>
                      </a:r>
                    </a:p>
                  </a:txBody>
                  <a:tcPr marL="121784" marR="121784" marT="60960" marB="60960"/>
                </a:tc>
                <a:extLst>
                  <a:ext uri="{0D108BD9-81ED-4DB2-BD59-A6C34878D82A}">
                    <a16:rowId xmlns:a16="http://schemas.microsoft.com/office/drawing/2014/main" val="10004"/>
                  </a:ext>
                </a:extLst>
              </a:tr>
              <a:tr h="61689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Symmetric and asymmetric options</a:t>
                      </a:r>
                    </a:p>
                  </a:txBody>
                  <a:tcPr marL="121784" marR="121784"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Symmetric encryption only</a:t>
                      </a:r>
                    </a:p>
                  </a:txBody>
                  <a:tcPr marL="121784" marR="121784" marT="60960" marB="60960"/>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4285911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205319"/>
            <a:ext cx="11095836" cy="2242160"/>
          </a:xfrm>
        </p:spPr>
        <p:txBody>
          <a:bodyPr>
            <a:noAutofit/>
          </a:bodyPr>
          <a:lstStyle/>
          <a:p>
            <a:r>
              <a:rPr lang="en-US" sz="4800" dirty="0"/>
              <a:t>Encrypting Source and Output </a:t>
            </a:r>
            <a:br>
              <a:rPr lang="en-US" sz="4800" dirty="0"/>
            </a:br>
            <a:r>
              <a:rPr lang="en-US" sz="4800" dirty="0"/>
              <a:t>Data at Rest in Amazon S3</a:t>
            </a:r>
          </a:p>
        </p:txBody>
      </p:sp>
    </p:spTree>
    <p:custDataLst>
      <p:tags r:id="rId1"/>
    </p:custDataLst>
    <p:extLst>
      <p:ext uri="{BB962C8B-B14F-4D97-AF65-F5344CB8AC3E}">
        <p14:creationId xmlns:p14="http://schemas.microsoft.com/office/powerpoint/2010/main" val="2441843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at Rest in Amazon S3</a:t>
            </a:r>
          </a:p>
        </p:txBody>
      </p:sp>
      <p:sp>
        <p:nvSpPr>
          <p:cNvPr id="3" name="Content Placeholder 2"/>
          <p:cNvSpPr>
            <a:spLocks noGrp="1"/>
          </p:cNvSpPr>
          <p:nvPr>
            <p:ph idx="1"/>
          </p:nvPr>
        </p:nvSpPr>
        <p:spPr/>
        <p:txBody>
          <a:bodyPr>
            <a:normAutofit/>
          </a:bodyPr>
          <a:lstStyle/>
          <a:p>
            <a:pPr marL="0" indent="0">
              <a:spcBef>
                <a:spcPts val="1800"/>
              </a:spcBef>
              <a:buNone/>
            </a:pPr>
            <a:r>
              <a:rPr lang="en-US" dirty="0"/>
              <a:t>Data stored in Amazon S3 is private by default, requires AWS credentials for access.</a:t>
            </a:r>
          </a:p>
          <a:p>
            <a:pPr marL="457200" lvl="1">
              <a:spcBef>
                <a:spcPts val="1800"/>
              </a:spcBef>
            </a:pPr>
            <a:r>
              <a:rPr lang="en-US" sz="2600" dirty="0"/>
              <a:t>Access to Amazon S3 can be over HTTP or HTTPS.</a:t>
            </a:r>
          </a:p>
          <a:p>
            <a:pPr marL="457200" lvl="1">
              <a:spcBef>
                <a:spcPts val="1800"/>
              </a:spcBef>
            </a:pPr>
            <a:r>
              <a:rPr lang="en-US" sz="2600" dirty="0"/>
              <a:t>Amazon S3 logging allows auditing of access to all objects.</a:t>
            </a:r>
          </a:p>
          <a:p>
            <a:pPr marL="457200" lvl="1">
              <a:spcBef>
                <a:spcPts val="1800"/>
              </a:spcBef>
            </a:pPr>
            <a:r>
              <a:rPr lang="en-US" sz="2600" dirty="0"/>
              <a:t>Amazon S3 supports access control lists and policies for every bucket, prefix (directory/folder), and object.</a:t>
            </a:r>
          </a:p>
        </p:txBody>
      </p:sp>
      <p:pic>
        <p:nvPicPr>
          <p:cNvPr id="4" name="Picture 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0081" y="6256677"/>
            <a:ext cx="1620111" cy="630043"/>
          </a:xfrm>
          <a:prstGeom prst="rect">
            <a:avLst/>
          </a:prstGeom>
        </p:spPr>
      </p:pic>
    </p:spTree>
    <p:custDataLst>
      <p:tags r:id="rId1"/>
    </p:custDataLst>
    <p:extLst>
      <p:ext uri="{BB962C8B-B14F-4D97-AF65-F5344CB8AC3E}">
        <p14:creationId xmlns:p14="http://schemas.microsoft.com/office/powerpoint/2010/main" val="2824794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at Rest with Amazon S3</a:t>
            </a:r>
          </a:p>
        </p:txBody>
      </p:sp>
      <p:sp>
        <p:nvSpPr>
          <p:cNvPr id="3" name="Content Placeholder 2"/>
          <p:cNvSpPr>
            <a:spLocks noGrp="1"/>
          </p:cNvSpPr>
          <p:nvPr>
            <p:ph idx="1"/>
          </p:nvPr>
        </p:nvSpPr>
        <p:spPr/>
        <p:txBody>
          <a:bodyPr>
            <a:normAutofit lnSpcReduction="10000"/>
          </a:bodyPr>
          <a:lstStyle/>
          <a:p>
            <a:pPr marL="0" indent="0">
              <a:spcBef>
                <a:spcPts val="2400"/>
              </a:spcBef>
              <a:buNone/>
            </a:pPr>
            <a:r>
              <a:rPr lang="en-US" dirty="0"/>
              <a:t>Amazon S3 provides server-side encryption (AES-256) using AWS-maintained keys or customer provided keys.</a:t>
            </a:r>
          </a:p>
          <a:p>
            <a:pPr marL="914377" lvl="2">
              <a:lnSpc>
                <a:spcPct val="100000"/>
              </a:lnSpc>
              <a:spcBef>
                <a:spcPts val="2400"/>
              </a:spcBef>
            </a:pPr>
            <a:r>
              <a:rPr lang="en-US" sz="2400" dirty="0"/>
              <a:t>AWS encryption keys are further encrypted with a rotating key.</a:t>
            </a:r>
          </a:p>
          <a:p>
            <a:pPr marL="0" lvl="1" indent="0">
              <a:spcBef>
                <a:spcPts val="2400"/>
              </a:spcBef>
              <a:buNone/>
            </a:pPr>
            <a:r>
              <a:rPr lang="en-US" sz="2800" dirty="0"/>
              <a:t>Can also encrypt data before storage in Amazon S3 (client-side encryption).</a:t>
            </a:r>
          </a:p>
          <a:p>
            <a:pPr marL="0" lvl="1" indent="0">
              <a:spcBef>
                <a:spcPts val="2400"/>
              </a:spcBef>
              <a:buNone/>
            </a:pPr>
            <a:r>
              <a:rPr lang="en-US" sz="2800" dirty="0"/>
              <a:t>Three options:</a:t>
            </a:r>
          </a:p>
          <a:p>
            <a:pPr marL="914377" lvl="2">
              <a:spcBef>
                <a:spcPts val="2400"/>
              </a:spcBef>
            </a:pPr>
            <a:r>
              <a:rPr lang="en-US" sz="2400" dirty="0"/>
              <a:t>Amazon S3-Managed Keys (SSE-S3)</a:t>
            </a:r>
          </a:p>
          <a:p>
            <a:pPr marL="914377" lvl="2">
              <a:spcBef>
                <a:spcPts val="2400"/>
              </a:spcBef>
            </a:pPr>
            <a:r>
              <a:rPr lang="en-US" sz="2400" dirty="0"/>
              <a:t>KMS-Managed Keys (SSE-KMS)</a:t>
            </a:r>
          </a:p>
          <a:p>
            <a:pPr marL="914377" lvl="2">
              <a:spcBef>
                <a:spcPts val="2400"/>
              </a:spcBef>
            </a:pPr>
            <a:r>
              <a:rPr lang="en-US" sz="2400" dirty="0"/>
              <a:t>Customer-Provided Keys (SSE-C)</a:t>
            </a:r>
          </a:p>
        </p:txBody>
      </p:sp>
      <p:pic>
        <p:nvPicPr>
          <p:cNvPr id="4" name="Picture 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0081" y="6256677"/>
            <a:ext cx="1620111" cy="630043"/>
          </a:xfrm>
          <a:prstGeom prst="rect">
            <a:avLst/>
          </a:prstGeom>
        </p:spPr>
      </p:pic>
    </p:spTree>
    <p:custDataLst>
      <p:tags r:id="rId1"/>
    </p:custDataLst>
    <p:extLst>
      <p:ext uri="{BB962C8B-B14F-4D97-AF65-F5344CB8AC3E}">
        <p14:creationId xmlns:p14="http://schemas.microsoft.com/office/powerpoint/2010/main" val="32791321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AWS Server-Side Encryption</a:t>
            </a:r>
          </a:p>
        </p:txBody>
      </p:sp>
      <p:sp>
        <p:nvSpPr>
          <p:cNvPr id="6" name="Rectangle 5"/>
          <p:cNvSpPr/>
          <p:nvPr/>
        </p:nvSpPr>
        <p:spPr>
          <a:xfrm>
            <a:off x="3485951" y="4001798"/>
            <a:ext cx="4836224" cy="379656"/>
          </a:xfrm>
          <a:prstGeom prst="rect">
            <a:avLst/>
          </a:prstGeom>
        </p:spPr>
        <p:txBody>
          <a:bodyPr wrap="square">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AWS Storage Services</a:t>
            </a:r>
          </a:p>
        </p:txBody>
      </p:sp>
      <p:pic>
        <p:nvPicPr>
          <p:cNvPr id="7" name="Picture 3"/>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167877" y="4715110"/>
            <a:ext cx="795124" cy="9312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4"/>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752845" y="4787715"/>
            <a:ext cx="847831" cy="786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24"/>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4363337" y="4715110"/>
            <a:ext cx="778795" cy="9312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3"/>
          <p:cNvSpPr txBox="1">
            <a:spLocks noChangeArrowheads="1"/>
          </p:cNvSpPr>
          <p:nvPr/>
        </p:nvSpPr>
        <p:spPr bwMode="auto">
          <a:xfrm>
            <a:off x="2977308" y="5578283"/>
            <a:ext cx="1222672" cy="584775"/>
          </a:xfrm>
          <a:prstGeom prst="rect">
            <a:avLst/>
          </a:prstGeom>
          <a:noFill/>
          <a:ln w="9525">
            <a:noFill/>
            <a:miter lim="800000"/>
            <a:headEnd/>
            <a:tailEnd/>
          </a:ln>
        </p:spPr>
        <p:txBody>
          <a:bodyPr wrap="square">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12" name="TextBox 103"/>
          <p:cNvSpPr txBox="1">
            <a:spLocks noChangeArrowheads="1"/>
          </p:cNvSpPr>
          <p:nvPr/>
        </p:nvSpPr>
        <p:spPr bwMode="auto">
          <a:xfrm>
            <a:off x="4238556" y="5642016"/>
            <a:ext cx="1097280" cy="584775"/>
          </a:xfrm>
          <a:prstGeom prst="rect">
            <a:avLst/>
          </a:prstGeom>
          <a:noFill/>
          <a:ln w="9525">
            <a:noFill/>
            <a:miter lim="800000"/>
            <a:headEnd/>
            <a:tailEnd/>
          </a:ln>
        </p:spPr>
        <p:txBody>
          <a:bodyPr wrap="square">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Amazon Glacier</a:t>
            </a:r>
          </a:p>
        </p:txBody>
      </p:sp>
      <p:sp>
        <p:nvSpPr>
          <p:cNvPr id="14" name="TextBox 103"/>
          <p:cNvSpPr txBox="1">
            <a:spLocks noChangeArrowheads="1"/>
          </p:cNvSpPr>
          <p:nvPr/>
        </p:nvSpPr>
        <p:spPr bwMode="auto">
          <a:xfrm>
            <a:off x="6614329" y="5557912"/>
            <a:ext cx="1161547" cy="584775"/>
          </a:xfrm>
          <a:prstGeom prst="rect">
            <a:avLst/>
          </a:prstGeom>
          <a:noFill/>
          <a:ln w="9525">
            <a:noFill/>
            <a:miter lim="800000"/>
            <a:headEnd/>
            <a:tailEnd/>
          </a:ln>
        </p:spPr>
        <p:txBody>
          <a:bodyPr wrap="square">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RDS for Oracle</a:t>
            </a:r>
          </a:p>
        </p:txBody>
      </p:sp>
      <p:pic>
        <p:nvPicPr>
          <p:cNvPr id="15" name="Picture 14" descr="RDS-MS-SQL-Instance-.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59821" y="4649130"/>
            <a:ext cx="1139792" cy="1063235"/>
          </a:xfrm>
          <a:prstGeom prst="rect">
            <a:avLst/>
          </a:prstGeom>
        </p:spPr>
      </p:pic>
      <p:sp>
        <p:nvSpPr>
          <p:cNvPr id="16" name="TextBox 103"/>
          <p:cNvSpPr txBox="1">
            <a:spLocks noChangeArrowheads="1"/>
          </p:cNvSpPr>
          <p:nvPr/>
        </p:nvSpPr>
        <p:spPr bwMode="auto">
          <a:xfrm>
            <a:off x="7889617" y="5550898"/>
            <a:ext cx="1161547" cy="584775"/>
          </a:xfrm>
          <a:prstGeom prst="rect">
            <a:avLst/>
          </a:prstGeom>
          <a:noFill/>
          <a:ln w="9525">
            <a:noFill/>
            <a:miter lim="800000"/>
            <a:headEnd/>
            <a:tailEnd/>
          </a:ln>
        </p:spPr>
        <p:txBody>
          <a:bodyPr wrap="square">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RDS for MS-SQL</a:t>
            </a:r>
          </a:p>
        </p:txBody>
      </p:sp>
      <p:sp>
        <p:nvSpPr>
          <p:cNvPr id="17" name="Rounded Rectangle 16"/>
          <p:cNvSpPr/>
          <p:nvPr/>
        </p:nvSpPr>
        <p:spPr>
          <a:xfrm>
            <a:off x="2863119" y="3904593"/>
            <a:ext cx="6292412" cy="226887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8" name="Straight Connector 17"/>
          <p:cNvCxnSpPr>
            <a:stCxn id="27" idx="3"/>
            <a:endCxn id="17" idx="0"/>
          </p:cNvCxnSpPr>
          <p:nvPr/>
        </p:nvCxnSpPr>
        <p:spPr>
          <a:xfrm>
            <a:off x="3982835" y="2438833"/>
            <a:ext cx="2026491" cy="1465760"/>
          </a:xfrm>
          <a:prstGeom prst="line">
            <a:avLst/>
          </a:prstGeom>
          <a:ln w="28575">
            <a:solidFill>
              <a:schemeClr val="accent1"/>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9" name="TextBox 103"/>
          <p:cNvSpPr txBox="1">
            <a:spLocks noChangeArrowheads="1"/>
          </p:cNvSpPr>
          <p:nvPr/>
        </p:nvSpPr>
        <p:spPr bwMode="auto">
          <a:xfrm>
            <a:off x="5440259" y="3258329"/>
            <a:ext cx="1140732" cy="338554"/>
          </a:xfrm>
          <a:prstGeom prst="rect">
            <a:avLst/>
          </a:prstGeom>
          <a:noFill/>
          <a:ln w="9525">
            <a:noFill/>
            <a:miter lim="800000"/>
            <a:headEnd/>
            <a:tailEnd/>
          </a:ln>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HTTPS</a:t>
            </a:r>
          </a:p>
        </p:txBody>
      </p:sp>
      <p:cxnSp>
        <p:nvCxnSpPr>
          <p:cNvPr id="20" name="Straight Connector 19"/>
          <p:cNvCxnSpPr>
            <a:stCxn id="33" idx="1"/>
            <a:endCxn id="17" idx="0"/>
          </p:cNvCxnSpPr>
          <p:nvPr/>
        </p:nvCxnSpPr>
        <p:spPr>
          <a:xfrm flipH="1">
            <a:off x="6009326" y="2446526"/>
            <a:ext cx="2279637" cy="1458067"/>
          </a:xfrm>
          <a:prstGeom prst="line">
            <a:avLst/>
          </a:prstGeom>
          <a:ln w="19050">
            <a:solidFill>
              <a:srgbClr val="FFFFFF"/>
            </a:solidFill>
            <a:headEnd type="none" w="med" len="med"/>
            <a:tailEnd type="arrow" w="med" len="med"/>
          </a:ln>
        </p:spPr>
        <p:style>
          <a:lnRef idx="1">
            <a:schemeClr val="dk1"/>
          </a:lnRef>
          <a:fillRef idx="0">
            <a:schemeClr val="dk1"/>
          </a:fillRef>
          <a:effectRef idx="0">
            <a:schemeClr val="dk1"/>
          </a:effectRef>
          <a:fontRef idx="minor">
            <a:schemeClr val="tx1"/>
          </a:fontRef>
        </p:style>
      </p:cxnSp>
      <p:pic>
        <p:nvPicPr>
          <p:cNvPr id="21" name="Picture 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785391" y="2686894"/>
            <a:ext cx="443159" cy="57144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22" name="Group 21"/>
          <p:cNvGrpSpPr/>
          <p:nvPr/>
        </p:nvGrpSpPr>
        <p:grpSpPr>
          <a:xfrm>
            <a:off x="1586419" y="1288216"/>
            <a:ext cx="2396416" cy="1978064"/>
            <a:chOff x="1224104" y="970103"/>
            <a:chExt cx="1797312" cy="1483548"/>
          </a:xfrm>
        </p:grpSpPr>
        <p:pic>
          <p:nvPicPr>
            <p:cNvPr id="23"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2464124" y="1627928"/>
              <a:ext cx="327122" cy="4218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24" name="Group 23"/>
            <p:cNvGrpSpPr/>
            <p:nvPr/>
          </p:nvGrpSpPr>
          <p:grpSpPr>
            <a:xfrm>
              <a:off x="1224104" y="970103"/>
              <a:ext cx="1797312" cy="1483548"/>
              <a:chOff x="222963" y="970103"/>
              <a:chExt cx="1797312" cy="1483548"/>
            </a:xfrm>
          </p:grpSpPr>
          <p:grpSp>
            <p:nvGrpSpPr>
              <p:cNvPr id="25" name="Group 24"/>
              <p:cNvGrpSpPr/>
              <p:nvPr/>
            </p:nvGrpSpPr>
            <p:grpSpPr>
              <a:xfrm>
                <a:off x="725292" y="1331436"/>
                <a:ext cx="737691" cy="698460"/>
                <a:chOff x="599644" y="1224933"/>
                <a:chExt cx="930327" cy="880852"/>
              </a:xfrm>
            </p:grpSpPr>
            <p:pic>
              <p:nvPicPr>
                <p:cNvPr id="29" name="Picture 28" descr="Client.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8451" y="1374265"/>
                  <a:ext cx="731520" cy="731520"/>
                </a:xfrm>
                <a:prstGeom prst="rect">
                  <a:avLst/>
                </a:prstGeom>
              </p:spPr>
            </p:pic>
            <p:pic>
              <p:nvPicPr>
                <p:cNvPr id="30" name="Picture 29"/>
                <p:cNvPicPr>
                  <a:picLocks noChangeAspect="1"/>
                </p:cNvPicPr>
                <p:nvPr/>
              </p:nvPicPr>
              <p:blipFill>
                <a:blip r:embed="rId11">
                  <a:duotone>
                    <a:schemeClr val="bg2">
                      <a:shade val="45000"/>
                      <a:satMod val="135000"/>
                    </a:schemeClr>
                    <a:prstClr val="white"/>
                  </a:duotone>
                  <a:lum contrast="-20000"/>
                </a:blip>
                <a:stretch>
                  <a:fillRect/>
                </a:stretch>
              </p:blipFill>
              <p:spPr>
                <a:xfrm>
                  <a:off x="599644" y="1224933"/>
                  <a:ext cx="397614" cy="543083"/>
                </a:xfrm>
                <a:prstGeom prst="rect">
                  <a:avLst/>
                </a:prstGeom>
              </p:spPr>
            </p:pic>
          </p:grpSp>
          <p:sp>
            <p:nvSpPr>
              <p:cNvPr id="26" name="TextBox 25"/>
              <p:cNvSpPr txBox="1"/>
              <p:nvPr/>
            </p:nvSpPr>
            <p:spPr>
              <a:xfrm>
                <a:off x="310547" y="2079515"/>
                <a:ext cx="1638780" cy="369332"/>
              </a:xfrm>
              <a:prstGeom prst="rect">
                <a:avLst/>
              </a:prstGeom>
              <a:noFill/>
            </p:spPr>
            <p:txBody>
              <a:bodyPr wrap="square" lIns="0" tIns="0" rIns="0" bIns="0"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Your applications in your data center</a:t>
                </a:r>
              </a:p>
            </p:txBody>
          </p:sp>
          <p:sp>
            <p:nvSpPr>
              <p:cNvPr id="27" name="Rounded Rectangle 26"/>
              <p:cNvSpPr/>
              <p:nvPr/>
            </p:nvSpPr>
            <p:spPr>
              <a:xfrm>
                <a:off x="222963" y="1212481"/>
                <a:ext cx="1797312" cy="124117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333"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8" name="Picture 27" descr="Corporate-Data-Center.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345855" y="970103"/>
                <a:ext cx="459898" cy="459898"/>
              </a:xfrm>
              <a:prstGeom prst="rect">
                <a:avLst/>
              </a:prstGeom>
            </p:spPr>
          </p:pic>
        </p:grpSp>
      </p:grpSp>
      <p:sp>
        <p:nvSpPr>
          <p:cNvPr id="32" name="TextBox 31"/>
          <p:cNvSpPr txBox="1"/>
          <p:nvPr/>
        </p:nvSpPr>
        <p:spPr>
          <a:xfrm>
            <a:off x="8322175" y="2787951"/>
            <a:ext cx="1925599" cy="451534"/>
          </a:xfrm>
          <a:prstGeom prst="rect">
            <a:avLst/>
          </a:prstGeom>
          <a:noFill/>
        </p:spPr>
        <p:txBody>
          <a:bodyPr wrap="square" lIns="0" tIns="0" rIns="0" bIns="0"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Your applications on Amazon EC2</a:t>
            </a:r>
          </a:p>
        </p:txBody>
      </p:sp>
      <p:sp>
        <p:nvSpPr>
          <p:cNvPr id="33" name="Rounded Rectangle 32"/>
          <p:cNvSpPr/>
          <p:nvPr/>
        </p:nvSpPr>
        <p:spPr>
          <a:xfrm>
            <a:off x="8288964" y="1619080"/>
            <a:ext cx="1900065" cy="165489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333"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6"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498489" y="2041318"/>
            <a:ext cx="436163" cy="56242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9" name="Line Callout 2 38"/>
          <p:cNvSpPr/>
          <p:nvPr/>
        </p:nvSpPr>
        <p:spPr>
          <a:xfrm>
            <a:off x="139086" y="4340432"/>
            <a:ext cx="2364237" cy="1160204"/>
          </a:xfrm>
          <a:prstGeom prst="borderCallout2">
            <a:avLst>
              <a:gd name="adj1" fmla="val 20616"/>
              <a:gd name="adj2" fmla="val 102917"/>
              <a:gd name="adj3" fmla="val 27508"/>
              <a:gd name="adj4" fmla="val 126338"/>
              <a:gd name="adj5" fmla="val 44119"/>
              <a:gd name="adj6" fmla="val 134382"/>
            </a:avLst>
          </a:prstGeom>
          <a:solidFill>
            <a:schemeClr val="accent5">
              <a:lumMod val="20000"/>
              <a:lumOff val="8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With Amazon S3 and encryption is an optional step. </a:t>
            </a:r>
          </a:p>
        </p:txBody>
      </p:sp>
      <p:sp>
        <p:nvSpPr>
          <p:cNvPr id="40" name="Line Callout 2 39"/>
          <p:cNvSpPr/>
          <p:nvPr/>
        </p:nvSpPr>
        <p:spPr>
          <a:xfrm>
            <a:off x="283053" y="3291136"/>
            <a:ext cx="2693040" cy="846187"/>
          </a:xfrm>
          <a:prstGeom prst="borderCallout2">
            <a:avLst>
              <a:gd name="adj1" fmla="val 63964"/>
              <a:gd name="adj2" fmla="val 102272"/>
              <a:gd name="adj3" fmla="val 88378"/>
              <a:gd name="adj4" fmla="val 119311"/>
              <a:gd name="adj5" fmla="val 168302"/>
              <a:gd name="adj6" fmla="val 147836"/>
            </a:avLst>
          </a:prstGeom>
          <a:solidFill>
            <a:schemeClr val="accent5">
              <a:lumMod val="20000"/>
              <a:lumOff val="8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With Amazon Glacier, data is encrypted by default.</a:t>
            </a:r>
          </a:p>
        </p:txBody>
      </p:sp>
      <p:sp>
        <p:nvSpPr>
          <p:cNvPr id="42" name="Line Callout 2 41"/>
          <p:cNvSpPr/>
          <p:nvPr/>
        </p:nvSpPr>
        <p:spPr>
          <a:xfrm>
            <a:off x="8897449" y="3663943"/>
            <a:ext cx="3065951" cy="1425855"/>
          </a:xfrm>
          <a:prstGeom prst="borderCallout2">
            <a:avLst>
              <a:gd name="adj1" fmla="val 27565"/>
              <a:gd name="adj2" fmla="val 203"/>
              <a:gd name="adj3" fmla="val 33414"/>
              <a:gd name="adj4" fmla="val -15863"/>
              <a:gd name="adj5" fmla="val 77612"/>
              <a:gd name="adj6" fmla="val -34633"/>
            </a:avLst>
          </a:prstGeom>
          <a:solidFill>
            <a:schemeClr val="accent5">
              <a:lumMod val="20000"/>
              <a:lumOff val="8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With Amazon RDS for Oracle and MS-SQL, use a feature specific to those databases (Transparent Data Encryption).</a:t>
            </a:r>
          </a:p>
        </p:txBody>
      </p:sp>
      <p:pic>
        <p:nvPicPr>
          <p:cNvPr id="45" name="Picture 44" descr="EC2.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39909" y="1977205"/>
            <a:ext cx="710809" cy="710809"/>
          </a:xfrm>
          <a:prstGeom prst="rect">
            <a:avLst/>
          </a:prstGeom>
        </p:spPr>
      </p:pic>
      <p:cxnSp>
        <p:nvCxnSpPr>
          <p:cNvPr id="46" name="Straight Connector 45"/>
          <p:cNvCxnSpPr>
            <a:stCxn id="33" idx="1"/>
            <a:endCxn id="17" idx="0"/>
          </p:cNvCxnSpPr>
          <p:nvPr/>
        </p:nvCxnSpPr>
        <p:spPr>
          <a:xfrm flipH="1">
            <a:off x="6009326" y="2446526"/>
            <a:ext cx="2279637" cy="1458067"/>
          </a:xfrm>
          <a:prstGeom prst="line">
            <a:avLst/>
          </a:prstGeom>
          <a:ln w="28575">
            <a:solidFill>
              <a:schemeClr val="accent1"/>
            </a:solidFill>
            <a:headEnd type="none" w="med" len="med"/>
            <a:tailEnd type="triangle" w="med" len="med"/>
          </a:ln>
        </p:spPr>
        <p:style>
          <a:lnRef idx="1">
            <a:schemeClr val="dk1"/>
          </a:lnRef>
          <a:fillRef idx="0">
            <a:schemeClr val="dk1"/>
          </a:fillRef>
          <a:effectRef idx="0">
            <a:schemeClr val="dk1"/>
          </a:effectRef>
          <a:fontRef idx="minor">
            <a:schemeClr val="tx1"/>
          </a:fontRef>
        </p:style>
      </p:cxnSp>
      <p:pic>
        <p:nvPicPr>
          <p:cNvPr id="37" name="Picture 3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33565" y="1430789"/>
            <a:ext cx="399410" cy="399410"/>
          </a:xfrm>
          <a:prstGeom prst="rect">
            <a:avLst/>
          </a:prstGeom>
        </p:spPr>
      </p:pic>
      <p:pic>
        <p:nvPicPr>
          <p:cNvPr id="38" name="Picture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95429" y="3672011"/>
            <a:ext cx="399410" cy="399410"/>
          </a:xfrm>
          <a:prstGeom prst="rect">
            <a:avLst/>
          </a:prstGeom>
        </p:spPr>
      </p:pic>
    </p:spTree>
    <p:custDataLst>
      <p:tags r:id="rId1"/>
    </p:custDataLst>
    <p:extLst>
      <p:ext uri="{BB962C8B-B14F-4D97-AF65-F5344CB8AC3E}">
        <p14:creationId xmlns:p14="http://schemas.microsoft.com/office/powerpoint/2010/main" val="1977759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Encrypting Amazon RDS Connections</a:t>
            </a:r>
          </a:p>
        </p:txBody>
      </p:sp>
      <p:sp>
        <p:nvSpPr>
          <p:cNvPr id="3" name="Content Placeholder 2"/>
          <p:cNvSpPr>
            <a:spLocks noGrp="1"/>
          </p:cNvSpPr>
          <p:nvPr>
            <p:ph idx="1"/>
          </p:nvPr>
        </p:nvSpPr>
        <p:spPr/>
        <p:txBody>
          <a:bodyPr>
            <a:normAutofit/>
          </a:bodyPr>
          <a:lstStyle/>
          <a:p>
            <a:pPr marL="385224" lvl="1">
              <a:spcBef>
                <a:spcPts val="2400"/>
              </a:spcBef>
            </a:pPr>
            <a:r>
              <a:rPr lang="en-US" sz="2800" dirty="0"/>
              <a:t>You are responsible for encryption of your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data in-transit</a:t>
            </a:r>
            <a:r>
              <a:rPr lang="en-US" sz="2800" dirty="0"/>
              <a:t>.</a:t>
            </a:r>
          </a:p>
          <a:p>
            <a:pPr marL="457200" lvl="1">
              <a:spcBef>
                <a:spcPts val="2400"/>
              </a:spcBef>
            </a:pPr>
            <a:r>
              <a:rPr lang="en-US" sz="2800" dirty="0"/>
              <a:t>You can use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SSL/TLS</a:t>
            </a:r>
            <a:r>
              <a:rPr lang="en-US" sz="2800" dirty="0">
                <a:solidFill>
                  <a:schemeClr val="accent1"/>
                </a:solidFill>
              </a:rPr>
              <a:t> </a:t>
            </a:r>
            <a:r>
              <a:rPr lang="en-US" sz="2800" dirty="0"/>
              <a:t>to encrypt connections between applications and DB Instances.</a:t>
            </a:r>
          </a:p>
          <a:p>
            <a:pPr marL="385224" lvl="1">
              <a:spcBef>
                <a:spcPts val="2400"/>
              </a:spcBef>
            </a:pPr>
            <a:r>
              <a:rPr lang="en-US" sz="2800" dirty="0"/>
              <a:t>You can </a:t>
            </a:r>
            <a:r>
              <a:rPr lang="en-US" sz="2800" dirty="0" err="1"/>
              <a:t>onfigure</a:t>
            </a:r>
            <a:r>
              <a:rPr lang="en-US" sz="2800" dirty="0"/>
              <a:t> your DB instance to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accept only encrypted connections</a:t>
            </a:r>
            <a:r>
              <a:rPr lang="en-US" sz="2800" dirty="0"/>
              <a:t>.</a:t>
            </a:r>
          </a:p>
          <a:p>
            <a:pPr marL="385224" lvl="1">
              <a:spcBef>
                <a:spcPts val="2400"/>
              </a:spcBef>
            </a:pPr>
            <a:r>
              <a:rPr lang="en-US" sz="2800" dirty="0"/>
              <a:t>You can encrypt of data connections helps meet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compliance standards</a:t>
            </a:r>
            <a:r>
              <a:rPr lang="en-US" sz="2800" dirty="0"/>
              <a:t>.</a:t>
            </a:r>
          </a:p>
        </p:txBody>
      </p:sp>
    </p:spTree>
    <p:custDataLst>
      <p:tags r:id="rId1"/>
    </p:custDataLst>
    <p:extLst>
      <p:ext uri="{BB962C8B-B14F-4D97-AF65-F5344CB8AC3E}">
        <p14:creationId xmlns:p14="http://schemas.microsoft.com/office/powerpoint/2010/main" val="976291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Well-Architected Pillar 2: Security</a:t>
            </a:r>
          </a:p>
        </p:txBody>
      </p:sp>
      <p:sp>
        <p:nvSpPr>
          <p:cNvPr id="5" name="Content Placeholder 4"/>
          <p:cNvSpPr>
            <a:spLocks noGrp="1"/>
          </p:cNvSpPr>
          <p:nvPr>
            <p:ph idx="1"/>
          </p:nvPr>
        </p:nvSpPr>
        <p:spPr>
          <a:xfrm>
            <a:off x="238538" y="1440305"/>
            <a:ext cx="11350487" cy="4913308"/>
          </a:xfrm>
        </p:spPr>
        <p:txBody>
          <a:bodyPr>
            <a:normAutofit/>
          </a:bodyPr>
          <a:lstStyle/>
          <a:p>
            <a:pPr marL="0" indent="0">
              <a:buNone/>
            </a:pPr>
            <a:r>
              <a:rPr lang="en-US" dirty="0"/>
              <a:t>The ability to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protect information</a:t>
            </a:r>
            <a:r>
              <a:rPr lang="en-US" dirty="0"/>
              <a:t>, systems, and assets while delivering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business value </a:t>
            </a:r>
            <a:r>
              <a:rPr lang="en-US" dirty="0"/>
              <a:t>through risk assessments and mitigation strategies.</a:t>
            </a:r>
          </a:p>
          <a:p>
            <a:pPr marL="1203325" lvl="1">
              <a:spcBef>
                <a:spcPts val="1800"/>
              </a:spcBef>
            </a:pPr>
            <a:r>
              <a:rPr lang="en-US" sz="2800" dirty="0"/>
              <a:t>Identity and access management</a:t>
            </a:r>
          </a:p>
          <a:p>
            <a:pPr marL="1203325" lvl="1">
              <a:spcBef>
                <a:spcPts val="1800"/>
              </a:spcBef>
            </a:pPr>
            <a:r>
              <a:rPr lang="en-US" sz="2800" dirty="0"/>
              <a:t>Detective controls</a:t>
            </a:r>
          </a:p>
          <a:p>
            <a:pPr marL="1203325" lvl="1">
              <a:spcBef>
                <a:spcPts val="1800"/>
              </a:spcBef>
            </a:pPr>
            <a:r>
              <a:rPr lang="en-US" sz="2800" dirty="0"/>
              <a:t>Infrastructure protection</a:t>
            </a:r>
          </a:p>
          <a:p>
            <a:pPr marL="1203325" lvl="1">
              <a:spcBef>
                <a:spcPts val="1800"/>
              </a:spcBef>
            </a:pPr>
            <a:r>
              <a:rPr lang="en-US" sz="2800" dirty="0"/>
              <a:t>Data protection</a:t>
            </a:r>
          </a:p>
          <a:p>
            <a:pPr marL="1203325" lvl="1">
              <a:spcBef>
                <a:spcPts val="1800"/>
              </a:spcBef>
            </a:pPr>
            <a:r>
              <a:rPr lang="en-US" sz="2800" dirty="0"/>
              <a:t>Incident response</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24900" y="3287116"/>
            <a:ext cx="2233499" cy="2233499"/>
          </a:xfrm>
          <a:prstGeom prst="rect">
            <a:avLst/>
          </a:prstGeom>
        </p:spPr>
      </p:pic>
    </p:spTree>
    <p:custDataLst>
      <p:tags r:id="rId1"/>
    </p:custDataLst>
    <p:extLst>
      <p:ext uri="{BB962C8B-B14F-4D97-AF65-F5344CB8AC3E}">
        <p14:creationId xmlns:p14="http://schemas.microsoft.com/office/powerpoint/2010/main" val="3245871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Encrypting Amazon RDS Resources</a:t>
            </a:r>
          </a:p>
        </p:txBody>
      </p:sp>
      <p:sp>
        <p:nvSpPr>
          <p:cNvPr id="3" name="Content Placeholder 2"/>
          <p:cNvSpPr>
            <a:spLocks noGrp="1"/>
          </p:cNvSpPr>
          <p:nvPr>
            <p:ph idx="1"/>
          </p:nvPr>
        </p:nvSpPr>
        <p:spPr>
          <a:xfrm>
            <a:off x="238539" y="1440305"/>
            <a:ext cx="11682528" cy="5045162"/>
          </a:xfrm>
        </p:spPr>
        <p:txBody>
          <a:bodyPr>
            <a:normAutofit/>
          </a:bodyPr>
          <a:lstStyle/>
          <a:p>
            <a:pPr marL="380990" lvl="1">
              <a:spcBef>
                <a:spcPts val="2400"/>
              </a:spcBef>
            </a:pPr>
            <a:r>
              <a:rPr lang="en-US" sz="2800" dirty="0"/>
              <a:t>Use encryption option to encrypt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data at-rest</a:t>
            </a:r>
            <a:r>
              <a:rPr lang="en-US" sz="2800" dirty="0"/>
              <a:t>.</a:t>
            </a:r>
          </a:p>
          <a:p>
            <a:pPr marL="914377" lvl="2">
              <a:spcBef>
                <a:spcPts val="2400"/>
              </a:spcBef>
            </a:pPr>
            <a:r>
              <a:rPr lang="en-US" sz="2400" dirty="0"/>
              <a:t>Underlying storage for the instance, its backups, logs, Read Replicas, </a:t>
            </a:r>
            <a:br>
              <a:rPr lang="en-US" sz="2400" dirty="0"/>
            </a:br>
            <a:r>
              <a:rPr lang="en-US" sz="2400" dirty="0"/>
              <a:t>and snapshots.</a:t>
            </a:r>
          </a:p>
          <a:p>
            <a:pPr marL="914377" lvl="2">
              <a:spcBef>
                <a:spcPts val="2400"/>
              </a:spcBef>
            </a:pPr>
            <a:r>
              <a:rPr lang="en-US" sz="2400" dirty="0"/>
              <a:t>Uses AES-256 encryption algorithm.</a:t>
            </a:r>
          </a:p>
          <a:p>
            <a:pPr marL="380990" lvl="1">
              <a:spcBef>
                <a:spcPts val="2400"/>
              </a:spcBef>
            </a:pPr>
            <a:r>
              <a:rPr lang="en-US" sz="2800" dirty="0"/>
              <a:t>Encrypt data at rest to help meet compliance standards.</a:t>
            </a:r>
          </a:p>
          <a:p>
            <a:pPr marL="380990" lvl="1">
              <a:spcBef>
                <a:spcPts val="2400"/>
              </a:spcBef>
            </a:pPr>
            <a:r>
              <a:rPr lang="en-US" sz="2800" dirty="0"/>
              <a:t>Use automatic handling for authentication and decryption.</a:t>
            </a:r>
          </a:p>
          <a:p>
            <a:pPr marL="380990" lvl="1">
              <a:spcBef>
                <a:spcPts val="2400"/>
              </a:spcBef>
            </a:pPr>
            <a:r>
              <a:rPr lang="en-US" sz="2800" dirty="0"/>
              <a:t>Use TDE for Oracle and SQL Server DB instances.</a:t>
            </a:r>
          </a:p>
          <a:p>
            <a:pPr marL="380990" lvl="1">
              <a:spcBef>
                <a:spcPts val="2400"/>
              </a:spcBef>
            </a:pPr>
            <a:r>
              <a:rPr lang="en-US" sz="2800" dirty="0"/>
              <a:t>Use AWS Key Management Service to manage keys.</a:t>
            </a:r>
          </a:p>
          <a:p>
            <a:pPr lvl="1">
              <a:spcBef>
                <a:spcPts val="2400"/>
              </a:spcBef>
            </a:pPr>
            <a:endParaRPr lang="en-US" dirty="0"/>
          </a:p>
        </p:txBody>
      </p:sp>
    </p:spTree>
    <p:custDataLst>
      <p:tags r:id="rId1"/>
    </p:custDataLst>
    <p:extLst>
      <p:ext uri="{BB962C8B-B14F-4D97-AF65-F5344CB8AC3E}">
        <p14:creationId xmlns:p14="http://schemas.microsoft.com/office/powerpoint/2010/main" val="1838124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4800" dirty="0"/>
              <a:t>Authentication</a:t>
            </a:r>
          </a:p>
        </p:txBody>
      </p:sp>
    </p:spTree>
    <p:custDataLst>
      <p:tags r:id="rId1"/>
    </p:custDataLst>
    <p:extLst>
      <p:ext uri="{BB962C8B-B14F-4D97-AF65-F5344CB8AC3E}">
        <p14:creationId xmlns:p14="http://schemas.microsoft.com/office/powerpoint/2010/main" val="4145566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Directory Service</a:t>
            </a:r>
          </a:p>
        </p:txBody>
      </p:sp>
      <p:sp>
        <p:nvSpPr>
          <p:cNvPr id="3" name="Content Placeholder 2"/>
          <p:cNvSpPr>
            <a:spLocks noGrp="1"/>
          </p:cNvSpPr>
          <p:nvPr>
            <p:ph idx="1"/>
          </p:nvPr>
        </p:nvSpPr>
        <p:spPr>
          <a:xfrm>
            <a:off x="238539" y="1440305"/>
            <a:ext cx="11528588" cy="4913308"/>
          </a:xfrm>
        </p:spPr>
        <p:txBody>
          <a:bodyPr>
            <a:normAutofit/>
          </a:bodyPr>
          <a:lstStyle/>
          <a:p>
            <a:pPr marL="0" indent="0">
              <a:lnSpc>
                <a:spcPct val="110000"/>
              </a:lnSpc>
              <a:spcBef>
                <a:spcPts val="1200"/>
              </a:spcBef>
              <a:buNone/>
            </a:pPr>
            <a:r>
              <a:rPr lang="en-US" dirty="0"/>
              <a:t>Managed service to: </a:t>
            </a:r>
          </a:p>
          <a:p>
            <a:pPr marL="609585" lvl="1">
              <a:lnSpc>
                <a:spcPct val="110000"/>
              </a:lnSpc>
              <a:spcBef>
                <a:spcPts val="1200"/>
              </a:spcBef>
            </a:pPr>
            <a:r>
              <a:rPr lang="en-US" sz="2533" dirty="0"/>
              <a:t>Run Microsoft AD as a managed service within AWS Directory Service.</a:t>
            </a:r>
          </a:p>
          <a:p>
            <a:pPr marL="609585" lvl="1">
              <a:lnSpc>
                <a:spcPct val="110000"/>
              </a:lnSpc>
              <a:spcBef>
                <a:spcPts val="1200"/>
              </a:spcBef>
            </a:pPr>
            <a:r>
              <a:rPr lang="en-US" sz="2533" dirty="0"/>
              <a:t>Connect your AWS resources with an existing on-premises Microsoft Active Directory (AD Connector).</a:t>
            </a:r>
          </a:p>
          <a:p>
            <a:pPr marL="609585" lvl="1">
              <a:lnSpc>
                <a:spcPct val="110000"/>
              </a:lnSpc>
              <a:spcBef>
                <a:spcPts val="1200"/>
              </a:spcBef>
            </a:pPr>
            <a:r>
              <a:rPr lang="en-US" sz="2533" dirty="0"/>
              <a:t>Set up a new, stand-alone directory in the AWS Cloud (Simple AD).</a:t>
            </a:r>
          </a:p>
          <a:p>
            <a:pPr marL="0" indent="0">
              <a:lnSpc>
                <a:spcPct val="110000"/>
              </a:lnSpc>
              <a:spcBef>
                <a:spcPts val="1200"/>
              </a:spcBef>
              <a:buNone/>
            </a:pPr>
            <a:r>
              <a:rPr lang="en-US" dirty="0"/>
              <a:t>Allows use of existing corporate credentials for:</a:t>
            </a:r>
          </a:p>
          <a:p>
            <a:pPr marL="609585" lvl="1">
              <a:lnSpc>
                <a:spcPct val="110000"/>
              </a:lnSpc>
              <a:spcBef>
                <a:spcPts val="1200"/>
              </a:spcBef>
            </a:pPr>
            <a:r>
              <a:rPr lang="en-US" sz="2533" dirty="0"/>
              <a:t>Accessing AWS services (e.g. Amazon WorkSpaces, and Amazon WorkDocs).</a:t>
            </a:r>
          </a:p>
          <a:p>
            <a:pPr marL="609585" lvl="1">
              <a:lnSpc>
                <a:spcPct val="110000"/>
              </a:lnSpc>
              <a:spcBef>
                <a:spcPts val="1200"/>
              </a:spcBef>
            </a:pPr>
            <a:r>
              <a:rPr lang="en-US" sz="2533" dirty="0"/>
              <a:t>Accessing the AWS Management Console through IAM Roles.</a:t>
            </a:r>
            <a:endParaRPr lang="en-US" sz="2533" b="1" dirty="0"/>
          </a:p>
        </p:txBody>
      </p:sp>
      <p:pic>
        <p:nvPicPr>
          <p:cNvPr id="6" name="Picture 5">
            <a:hlinkClick r:id="rId4"/>
            <a:extLst>
              <a:ext uri="{FF2B5EF4-FFF2-40B4-BE49-F238E27FC236}">
                <a16:creationId xmlns:a16="http://schemas.microsoft.com/office/drawing/2014/main" id="{AED6BF2F-6135-0C4F-9EF7-1653511E2E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5094" y="6120885"/>
            <a:ext cx="1620111" cy="630043"/>
          </a:xfrm>
          <a:prstGeom prst="rect">
            <a:avLst/>
          </a:prstGeom>
        </p:spPr>
      </p:pic>
    </p:spTree>
    <p:custDataLst>
      <p:tags r:id="rId1"/>
    </p:custDataLst>
    <p:extLst>
      <p:ext uri="{BB962C8B-B14F-4D97-AF65-F5344CB8AC3E}">
        <p14:creationId xmlns:p14="http://schemas.microsoft.com/office/powerpoint/2010/main" val="3946889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Directory Service: Options</a:t>
            </a:r>
          </a:p>
        </p:txBody>
      </p:sp>
      <p:sp>
        <p:nvSpPr>
          <p:cNvPr id="3" name="Content Placeholder 2"/>
          <p:cNvSpPr>
            <a:spLocks noGrp="1"/>
          </p:cNvSpPr>
          <p:nvPr>
            <p:ph idx="1"/>
          </p:nvPr>
        </p:nvSpPr>
        <p:spPr>
          <a:xfrm>
            <a:off x="306270" y="1338707"/>
            <a:ext cx="11748991" cy="6095028"/>
          </a:xfrm>
        </p:spPr>
        <p:txBody>
          <a:bodyPr>
            <a:normAutofit fontScale="70000" lnSpcReduction="20000"/>
          </a:bodyPr>
          <a:lstStyle/>
          <a:p>
            <a:pPr marL="385224" lvl="1">
              <a:lnSpc>
                <a:spcPct val="120000"/>
              </a:lnSpc>
            </a:pPr>
            <a:r>
              <a:rPr lang="en-US" sz="3467" dirty="0"/>
              <a:t>Run Microsoft AD as a managed service within AWS Directory Service:</a:t>
            </a:r>
          </a:p>
          <a:p>
            <a:pPr marL="918610" lvl="2">
              <a:lnSpc>
                <a:spcPct val="120000"/>
              </a:lnSpc>
            </a:pPr>
            <a:r>
              <a:rPr lang="en-US" sz="2933" dirty="0"/>
              <a:t>Powered by Windows Server 2012 R2.</a:t>
            </a:r>
          </a:p>
          <a:p>
            <a:pPr marL="918610" lvl="2">
              <a:lnSpc>
                <a:spcPct val="120000"/>
              </a:lnSpc>
            </a:pPr>
            <a:r>
              <a:rPr lang="en-US" sz="3200" dirty="0"/>
              <a:t>Created as a highly available pair of domain controllers connected to your VPC.</a:t>
            </a:r>
          </a:p>
          <a:p>
            <a:pPr marL="385224" lvl="1">
              <a:lnSpc>
                <a:spcPct val="120000"/>
              </a:lnSpc>
            </a:pPr>
            <a:r>
              <a:rPr lang="en-US" sz="3467" dirty="0"/>
              <a:t>Use AD Connector:</a:t>
            </a:r>
          </a:p>
          <a:p>
            <a:pPr marL="918610" lvl="2">
              <a:lnSpc>
                <a:spcPct val="120000"/>
              </a:lnSpc>
            </a:pPr>
            <a:r>
              <a:rPr lang="en-US" sz="3200" dirty="0"/>
              <a:t>Connect to your on-premises Active Directory via VPC VPN connection or AWS Direct Connect.</a:t>
            </a:r>
          </a:p>
          <a:p>
            <a:pPr marL="918610" lvl="2">
              <a:lnSpc>
                <a:spcPct val="120000"/>
              </a:lnSpc>
            </a:pPr>
            <a:r>
              <a:rPr lang="en-US" sz="3200" dirty="0"/>
              <a:t>Users access AWS applications with existing credentials.</a:t>
            </a:r>
          </a:p>
          <a:p>
            <a:pPr marL="918610" lvl="2">
              <a:lnSpc>
                <a:spcPct val="120000"/>
              </a:lnSpc>
            </a:pPr>
            <a:r>
              <a:rPr lang="en-US" sz="3200" dirty="0"/>
              <a:t>Integrate with existing RADIUS-based MFA solutions.</a:t>
            </a:r>
          </a:p>
          <a:p>
            <a:pPr marL="385224" lvl="1">
              <a:lnSpc>
                <a:spcPct val="120000"/>
              </a:lnSpc>
            </a:pPr>
            <a:r>
              <a:rPr lang="en-US" sz="3467" dirty="0"/>
              <a:t>Use Simple AD:</a:t>
            </a:r>
          </a:p>
          <a:p>
            <a:pPr marL="918610" lvl="2">
              <a:lnSpc>
                <a:spcPct val="120000"/>
              </a:lnSpc>
            </a:pPr>
            <a:r>
              <a:rPr lang="en-US" sz="3200" dirty="0"/>
              <a:t>Launch managed stand-alone directories powered by Samba 4 Active Directory Compatible Server.</a:t>
            </a:r>
          </a:p>
          <a:p>
            <a:pPr marL="918610" lvl="2">
              <a:lnSpc>
                <a:spcPct val="120000"/>
              </a:lnSpc>
            </a:pPr>
            <a:r>
              <a:rPr lang="en-US" sz="3200" dirty="0"/>
              <a:t>Supports common AD features.</a:t>
            </a:r>
          </a:p>
          <a:p>
            <a:pPr marL="918610" lvl="2">
              <a:lnSpc>
                <a:spcPct val="120000"/>
              </a:lnSpc>
            </a:pPr>
            <a:r>
              <a:rPr lang="en-US" sz="3200" dirty="0"/>
              <a:t>Provides audit trails and event logs.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1157" y="5879280"/>
            <a:ext cx="726373" cy="871648"/>
          </a:xfrm>
          <a:prstGeom prst="rect">
            <a:avLst/>
          </a:prstGeom>
        </p:spPr>
      </p:pic>
    </p:spTree>
    <p:custDataLst>
      <p:tags r:id="rId1"/>
    </p:custDataLst>
    <p:extLst>
      <p:ext uri="{BB962C8B-B14F-4D97-AF65-F5344CB8AC3E}">
        <p14:creationId xmlns:p14="http://schemas.microsoft.com/office/powerpoint/2010/main" val="4143574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Security Token Service (STS)</a:t>
            </a:r>
          </a:p>
        </p:txBody>
      </p:sp>
      <p:sp>
        <p:nvSpPr>
          <p:cNvPr id="3" name="Content Placeholder 2"/>
          <p:cNvSpPr>
            <a:spLocks noGrp="1"/>
          </p:cNvSpPr>
          <p:nvPr>
            <p:ph idx="1"/>
          </p:nvPr>
        </p:nvSpPr>
        <p:spPr/>
        <p:txBody>
          <a:bodyPr>
            <a:normAutofit/>
          </a:bodyPr>
          <a:lstStyle/>
          <a:p>
            <a:pPr>
              <a:spcBef>
                <a:spcPts val="2400"/>
              </a:spcBef>
            </a:pPr>
            <a:r>
              <a:rPr lang="en-US" dirty="0"/>
              <a:t>Lightweight web service that enables you to request temporary, limited-privilege credentials for IAM users or for users that you authenticate (federated users). </a:t>
            </a:r>
          </a:p>
          <a:p>
            <a:pPr>
              <a:spcBef>
                <a:spcPts val="2400"/>
              </a:spcBef>
            </a:pPr>
            <a:r>
              <a:rPr lang="en-US" dirty="0"/>
              <a:t>Allow trusted entity to assume a role by calling the AssumeRole APIs of STS.</a:t>
            </a:r>
          </a:p>
          <a:p>
            <a:pPr>
              <a:spcBef>
                <a:spcPts val="2400"/>
              </a:spcBef>
            </a:pPr>
            <a:r>
              <a:rPr lang="en-US" dirty="0"/>
              <a:t>(STS) has a default endpoint that maps to the US East (N. Virginia) region.</a:t>
            </a:r>
          </a:p>
          <a:p>
            <a:pPr>
              <a:spcBef>
                <a:spcPts val="2400"/>
              </a:spcBef>
            </a:pPr>
            <a:r>
              <a:rPr lang="en-US" dirty="0"/>
              <a:t>Supports AWS CloudTrail</a:t>
            </a:r>
            <a:r>
              <a:rPr lang="en-US" sz="2667" dirty="0"/>
              <a:t>.</a:t>
            </a:r>
            <a:endParaRPr lang="en-US" sz="2933" dirty="0">
              <a:latin typeface="+mj-lt"/>
            </a:endParaRPr>
          </a:p>
          <a:p>
            <a:pPr marL="0" lvl="1">
              <a:spcBef>
                <a:spcPts val="1600"/>
              </a:spcBef>
            </a:pPr>
            <a:endParaRPr lang="en-US" sz="2933" dirty="0">
              <a:latin typeface="+mj-lt"/>
            </a:endParaRPr>
          </a:p>
        </p:txBody>
      </p:sp>
      <p:pic>
        <p:nvPicPr>
          <p:cNvPr id="4" name="Picture 3">
            <a:hlinkClick r:id="rId4"/>
            <a:extLst>
              <a:ext uri="{FF2B5EF4-FFF2-40B4-BE49-F238E27FC236}">
                <a16:creationId xmlns:a16="http://schemas.microsoft.com/office/drawing/2014/main" id="{AED6BF2F-6135-0C4F-9EF7-1653511E2E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5094" y="6120885"/>
            <a:ext cx="1620111" cy="630043"/>
          </a:xfrm>
          <a:prstGeom prst="rect">
            <a:avLst/>
          </a:prstGeom>
        </p:spPr>
      </p:pic>
    </p:spTree>
    <p:custDataLst>
      <p:tags r:id="rId1"/>
    </p:custDataLst>
    <p:extLst>
      <p:ext uri="{BB962C8B-B14F-4D97-AF65-F5344CB8AC3E}">
        <p14:creationId xmlns:p14="http://schemas.microsoft.com/office/powerpoint/2010/main" val="1095708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Federated Users</a:t>
            </a:r>
          </a:p>
        </p:txBody>
      </p:sp>
      <p:sp>
        <p:nvSpPr>
          <p:cNvPr id="3" name="Content Placeholder 2"/>
          <p:cNvSpPr>
            <a:spLocks noGrp="1"/>
          </p:cNvSpPr>
          <p:nvPr>
            <p:ph idx="1"/>
          </p:nvPr>
        </p:nvSpPr>
        <p:spPr>
          <a:xfrm>
            <a:off x="238538" y="1440304"/>
            <a:ext cx="11326929" cy="5874895"/>
          </a:xfrm>
        </p:spPr>
        <p:txBody>
          <a:bodyPr>
            <a:normAutofit/>
          </a:bodyPr>
          <a:lstStyle/>
          <a:p>
            <a:pPr marL="0" indent="0">
              <a:spcBef>
                <a:spcPts val="2400"/>
              </a:spcBef>
              <a:buNone/>
            </a:pPr>
            <a:r>
              <a:rPr lang="en-US" dirty="0"/>
              <a:t>Authenticate users to their own identity store:</a:t>
            </a:r>
          </a:p>
          <a:p>
            <a:pPr marL="609585" lvl="1">
              <a:lnSpc>
                <a:spcPct val="110000"/>
              </a:lnSpc>
              <a:spcBef>
                <a:spcPts val="2400"/>
              </a:spcBef>
            </a:pPr>
            <a:r>
              <a:rPr lang="en-US" dirty="0"/>
              <a:t>You write an “identity broker application.” </a:t>
            </a:r>
          </a:p>
          <a:p>
            <a:pPr marL="609585" lvl="1">
              <a:lnSpc>
                <a:spcPct val="110000"/>
              </a:lnSpc>
              <a:spcBef>
                <a:spcPts val="2400"/>
              </a:spcBef>
            </a:pPr>
            <a:r>
              <a:rPr lang="en-US" dirty="0"/>
              <a:t>Users authenticate to your identity broker.</a:t>
            </a:r>
          </a:p>
          <a:p>
            <a:pPr marL="609585" lvl="1">
              <a:lnSpc>
                <a:spcPct val="110000"/>
              </a:lnSpc>
              <a:spcBef>
                <a:spcPts val="2400"/>
              </a:spcBef>
            </a:pPr>
            <a:r>
              <a:rPr lang="en-US" dirty="0"/>
              <a:t>Your identity broker provisions temporary credentials via AWS STS. </a:t>
            </a:r>
          </a:p>
          <a:p>
            <a:pPr marL="609585" lvl="1">
              <a:lnSpc>
                <a:spcPct val="110000"/>
              </a:lnSpc>
              <a:spcBef>
                <a:spcPts val="2400"/>
              </a:spcBef>
            </a:pPr>
            <a:r>
              <a:rPr lang="en-US" b="1" dirty="0">
                <a:latin typeface="Amazon Ember" panose="020B0603020204020204" pitchFamily="34" charset="0"/>
                <a:ea typeface="Amazon Ember" panose="020B0603020204020204" pitchFamily="34" charset="0"/>
                <a:cs typeface="Amazon Ember" panose="020B0603020204020204" pitchFamily="34" charset="0"/>
              </a:rPr>
              <a:t>Single sign-On (SSO): </a:t>
            </a:r>
            <a:r>
              <a:rPr lang="en-US" dirty="0"/>
              <a:t>Temporary credentials can be used to sign user directly into the AWS Management Console.</a:t>
            </a:r>
          </a:p>
        </p:txBody>
      </p:sp>
    </p:spTree>
    <p:custDataLst>
      <p:tags r:id="rId1"/>
    </p:custDataLst>
    <p:extLst>
      <p:ext uri="{BB962C8B-B14F-4D97-AF65-F5344CB8AC3E}">
        <p14:creationId xmlns:p14="http://schemas.microsoft.com/office/powerpoint/2010/main" val="6403568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AWS STS Identity Broker</a:t>
            </a:r>
          </a:p>
        </p:txBody>
      </p:sp>
      <p:grpSp>
        <p:nvGrpSpPr>
          <p:cNvPr id="5" name="Group 4"/>
          <p:cNvGrpSpPr/>
          <p:nvPr/>
        </p:nvGrpSpPr>
        <p:grpSpPr>
          <a:xfrm>
            <a:off x="449053" y="1599221"/>
            <a:ext cx="4620964" cy="4307305"/>
            <a:chOff x="4676775" y="4722782"/>
            <a:chExt cx="1752600" cy="1890136"/>
          </a:xfrm>
        </p:grpSpPr>
        <p:sp>
          <p:nvSpPr>
            <p:cNvPr id="6" name="Rounded Rectangle 5"/>
            <p:cNvSpPr/>
            <p:nvPr/>
          </p:nvSpPr>
          <p:spPr>
            <a:xfrm>
              <a:off x="4676775" y="4879368"/>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Box 37"/>
            <p:cNvSpPr txBox="1">
              <a:spLocks noChangeArrowheads="1"/>
            </p:cNvSpPr>
            <p:nvPr/>
          </p:nvSpPr>
          <p:spPr bwMode="auto">
            <a:xfrm>
              <a:off x="4746518" y="4722782"/>
              <a:ext cx="1368516" cy="130529"/>
            </a:xfrm>
            <a:prstGeom prst="rect">
              <a:avLst/>
            </a:prstGeom>
            <a:noFill/>
            <a:ln w="9525">
              <a:noFill/>
              <a:miter lim="800000"/>
              <a:headEnd/>
              <a:tailEnd/>
            </a:ln>
          </p:spPr>
          <p:txBody>
            <a:bodyPr wrap="square">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Customer (Identity Provider)</a:t>
              </a:r>
            </a:p>
          </p:txBody>
        </p:sp>
      </p:grpSp>
      <p:pic>
        <p:nvPicPr>
          <p:cNvPr id="8" name="Picture 7" descr="Corporate-Data-Cen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823" y="1516346"/>
            <a:ext cx="764868" cy="764868"/>
          </a:xfrm>
          <a:prstGeom prst="rect">
            <a:avLst/>
          </a:prstGeom>
        </p:spPr>
      </p:pic>
      <p:sp>
        <p:nvSpPr>
          <p:cNvPr id="9" name="Rounded Rectangle 8"/>
          <p:cNvSpPr/>
          <p:nvPr/>
        </p:nvSpPr>
        <p:spPr>
          <a:xfrm>
            <a:off x="7215341" y="1736242"/>
            <a:ext cx="4431323" cy="417028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3" name="Picture 12" descr="Generic-Databa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6158" y="4835652"/>
            <a:ext cx="745644" cy="628413"/>
          </a:xfrm>
          <a:prstGeom prst="rect">
            <a:avLst/>
          </a:prstGeom>
        </p:spPr>
      </p:pic>
      <p:pic>
        <p:nvPicPr>
          <p:cNvPr id="14" name="Picture 13" descr="Traditional-Serv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5182" y="3686299"/>
            <a:ext cx="771740" cy="771740"/>
          </a:xfrm>
          <a:prstGeom prst="rect">
            <a:avLst/>
          </a:prstGeom>
        </p:spPr>
      </p:pic>
      <p:sp>
        <p:nvSpPr>
          <p:cNvPr id="15" name="Rounded Rectangle 14"/>
          <p:cNvSpPr/>
          <p:nvPr/>
        </p:nvSpPr>
        <p:spPr>
          <a:xfrm>
            <a:off x="613621" y="2387267"/>
            <a:ext cx="4308124" cy="1000964"/>
          </a:xfrm>
          <a:prstGeom prst="roundRect">
            <a:avLst/>
          </a:prstGeom>
          <a:solidFill>
            <a:schemeClr val="bg1"/>
          </a:solidFill>
          <a:ln>
            <a:solidFill>
              <a:schemeClr val="bg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descr="Clie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7818" y="2442827"/>
            <a:ext cx="981740" cy="981740"/>
          </a:xfrm>
          <a:prstGeom prst="rect">
            <a:avLst/>
          </a:prstGeom>
        </p:spPr>
      </p:pic>
      <p:pic>
        <p:nvPicPr>
          <p:cNvPr id="12" name="Picture 11" descr="User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66677" y="2442826"/>
            <a:ext cx="868843" cy="868843"/>
          </a:xfrm>
          <a:prstGeom prst="rect">
            <a:avLst/>
          </a:prstGeom>
        </p:spPr>
      </p:pic>
      <p:sp>
        <p:nvSpPr>
          <p:cNvPr id="16" name="TextBox 15"/>
          <p:cNvSpPr txBox="1"/>
          <p:nvPr/>
        </p:nvSpPr>
        <p:spPr>
          <a:xfrm>
            <a:off x="3679100" y="2626231"/>
            <a:ext cx="679937" cy="318100"/>
          </a:xfrm>
          <a:prstGeom prst="rect">
            <a:avLst/>
          </a:prstGeom>
          <a:noFill/>
        </p:spPr>
        <p:txBody>
          <a:bodyPr wrap="square" rtlCol="0">
            <a:spAutoFit/>
          </a:bodyPr>
          <a:lstStyle/>
          <a:p>
            <a:r>
              <a:rPr lang="en-US" sz="14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APP</a:t>
            </a:r>
          </a:p>
        </p:txBody>
      </p:sp>
      <p:sp>
        <p:nvSpPr>
          <p:cNvPr id="17" name="TextBox 16"/>
          <p:cNvSpPr txBox="1"/>
          <p:nvPr/>
        </p:nvSpPr>
        <p:spPr>
          <a:xfrm>
            <a:off x="840884" y="2587046"/>
            <a:ext cx="1863969"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User Application</a:t>
            </a:r>
          </a:p>
        </p:txBody>
      </p:sp>
      <p:sp>
        <p:nvSpPr>
          <p:cNvPr id="18" name="TextBox 17"/>
          <p:cNvSpPr txBox="1"/>
          <p:nvPr/>
        </p:nvSpPr>
        <p:spPr>
          <a:xfrm>
            <a:off x="1104489" y="5360873"/>
            <a:ext cx="1513596" cy="502573"/>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Corporate Identity Store</a:t>
            </a:r>
          </a:p>
        </p:txBody>
      </p:sp>
      <p:sp>
        <p:nvSpPr>
          <p:cNvPr id="19" name="TextBox 18"/>
          <p:cNvSpPr txBox="1"/>
          <p:nvPr/>
        </p:nvSpPr>
        <p:spPr>
          <a:xfrm>
            <a:off x="3216256" y="4302173"/>
            <a:ext cx="1408089" cy="297454"/>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Identity Broker</a:t>
            </a:r>
          </a:p>
        </p:txBody>
      </p:sp>
      <p:sp>
        <p:nvSpPr>
          <p:cNvPr id="24" name="TextBox 37"/>
          <p:cNvSpPr txBox="1">
            <a:spLocks noChangeArrowheads="1"/>
          </p:cNvSpPr>
          <p:nvPr/>
        </p:nvSpPr>
        <p:spPr bwMode="auto">
          <a:xfrm>
            <a:off x="7788328" y="1415415"/>
            <a:ext cx="3359255" cy="297454"/>
          </a:xfrm>
          <a:prstGeom prst="rect">
            <a:avLst/>
          </a:prstGeom>
          <a:noFill/>
          <a:ln w="9525">
            <a:noFill/>
            <a:miter lim="800000"/>
            <a:headEnd/>
            <a:tailEnd/>
          </a:ln>
        </p:spPr>
        <p:txBody>
          <a:bodyPr wrap="square">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AWS Cloud (Relying Provider)</a:t>
            </a:r>
          </a:p>
        </p:txBody>
      </p:sp>
      <p:grpSp>
        <p:nvGrpSpPr>
          <p:cNvPr id="34" name="Group 33"/>
          <p:cNvGrpSpPr/>
          <p:nvPr/>
        </p:nvGrpSpPr>
        <p:grpSpPr>
          <a:xfrm>
            <a:off x="6725816" y="4427789"/>
            <a:ext cx="1390952" cy="892019"/>
            <a:chOff x="4899571" y="1502819"/>
            <a:chExt cx="1043214" cy="669014"/>
          </a:xfrm>
        </p:grpSpPr>
        <p:grpSp>
          <p:nvGrpSpPr>
            <p:cNvPr id="30" name="Group 29"/>
            <p:cNvGrpSpPr/>
            <p:nvPr/>
          </p:nvGrpSpPr>
          <p:grpSpPr>
            <a:xfrm>
              <a:off x="5086013" y="1502819"/>
              <a:ext cx="650319" cy="669014"/>
              <a:chOff x="5086013" y="1502819"/>
              <a:chExt cx="650319" cy="669014"/>
            </a:xfrm>
          </p:grpSpPr>
          <p:sp>
            <p:nvSpPr>
              <p:cNvPr id="28" name="Rectangle 27"/>
              <p:cNvSpPr/>
              <p:nvPr/>
            </p:nvSpPr>
            <p:spPr>
              <a:xfrm>
                <a:off x="5086014" y="1617720"/>
                <a:ext cx="650318" cy="55411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6" name="Picture 25" descr="IAM-Security-Token-Servic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6013" y="1502819"/>
                <a:ext cx="639984" cy="639984"/>
              </a:xfrm>
              <a:prstGeom prst="rect">
                <a:avLst/>
              </a:prstGeom>
            </p:spPr>
          </p:pic>
        </p:grpSp>
        <p:sp>
          <p:nvSpPr>
            <p:cNvPr id="29" name="TextBox 28"/>
            <p:cNvSpPr txBox="1"/>
            <p:nvPr/>
          </p:nvSpPr>
          <p:spPr>
            <a:xfrm>
              <a:off x="4899571" y="1974966"/>
              <a:ext cx="1043214" cy="1538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AWS STS</a:t>
              </a:r>
            </a:p>
          </p:txBody>
        </p:sp>
      </p:grpSp>
      <p:grpSp>
        <p:nvGrpSpPr>
          <p:cNvPr id="36" name="Group 35"/>
          <p:cNvGrpSpPr/>
          <p:nvPr/>
        </p:nvGrpSpPr>
        <p:grpSpPr>
          <a:xfrm>
            <a:off x="7617729" y="2081988"/>
            <a:ext cx="3450512" cy="1044079"/>
            <a:chOff x="5891714" y="1486247"/>
            <a:chExt cx="2587884" cy="783059"/>
          </a:xfrm>
        </p:grpSpPr>
        <p:pic>
          <p:nvPicPr>
            <p:cNvPr id="22" name="Picture 21" descr="DynamoDB.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79435" y="1583515"/>
              <a:ext cx="536984" cy="536984"/>
            </a:xfrm>
            <a:prstGeom prst="rect">
              <a:avLst/>
            </a:prstGeom>
          </p:spPr>
        </p:pic>
        <p:sp>
          <p:nvSpPr>
            <p:cNvPr id="25" name="TextBox 37"/>
            <p:cNvSpPr txBox="1">
              <a:spLocks noChangeArrowheads="1"/>
            </p:cNvSpPr>
            <p:nvPr/>
          </p:nvSpPr>
          <p:spPr bwMode="auto">
            <a:xfrm>
              <a:off x="5960157" y="2061557"/>
              <a:ext cx="2519441" cy="207749"/>
            </a:xfrm>
            <a:prstGeom prst="rect">
              <a:avLst/>
            </a:prstGeom>
            <a:noFill/>
            <a:ln w="9525">
              <a:noFill/>
              <a:miter lim="800000"/>
              <a:headEnd/>
              <a:tailEnd/>
            </a:ln>
          </p:spPr>
          <p:txBody>
            <a:bodyPr wrap="square">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AWS Services</a:t>
              </a:r>
            </a:p>
          </p:txBody>
        </p:sp>
        <p:sp>
          <p:nvSpPr>
            <p:cNvPr id="31" name="Rounded Rectangle 30"/>
            <p:cNvSpPr/>
            <p:nvPr/>
          </p:nvSpPr>
          <p:spPr>
            <a:xfrm>
              <a:off x="5891714" y="1486247"/>
              <a:ext cx="2519441" cy="776624"/>
            </a:xfrm>
            <a:prstGeom prst="round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32" name="Picture 31" descr="AWS-Management-Consol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8211" y="3328076"/>
            <a:ext cx="735461" cy="735461"/>
          </a:xfrm>
          <a:prstGeom prst="rect">
            <a:avLst/>
          </a:prstGeom>
        </p:spPr>
      </p:pic>
      <p:sp>
        <p:nvSpPr>
          <p:cNvPr id="35" name="TextBox 37"/>
          <p:cNvSpPr txBox="1">
            <a:spLocks noChangeArrowheads="1"/>
          </p:cNvSpPr>
          <p:nvPr/>
        </p:nvSpPr>
        <p:spPr bwMode="auto">
          <a:xfrm>
            <a:off x="6800865" y="3936112"/>
            <a:ext cx="2053705" cy="276999"/>
          </a:xfrm>
          <a:prstGeom prst="rect">
            <a:avLst/>
          </a:prstGeom>
          <a:noFill/>
          <a:ln w="9525">
            <a:noFill/>
            <a:miter lim="800000"/>
            <a:headEnd/>
            <a:tailEnd/>
          </a:ln>
        </p:spPr>
        <p:txBody>
          <a:bodyPr wrap="square">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AWS Console</a:t>
            </a:r>
          </a:p>
        </p:txBody>
      </p:sp>
      <p:cxnSp>
        <p:nvCxnSpPr>
          <p:cNvPr id="45" name="Straight Arrow Connector 44"/>
          <p:cNvCxnSpPr>
            <a:stCxn id="16" idx="3"/>
            <a:endCxn id="31" idx="1"/>
          </p:cNvCxnSpPr>
          <p:nvPr/>
        </p:nvCxnSpPr>
        <p:spPr>
          <a:xfrm flipV="1">
            <a:off x="4359037" y="2599737"/>
            <a:ext cx="3258692" cy="1855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32" idx="1"/>
          </p:cNvCxnSpPr>
          <p:nvPr/>
        </p:nvCxnSpPr>
        <p:spPr>
          <a:xfrm>
            <a:off x="4359037" y="2800638"/>
            <a:ext cx="3099175" cy="8951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0" name="Group 49"/>
          <p:cNvGrpSpPr/>
          <p:nvPr/>
        </p:nvGrpSpPr>
        <p:grpSpPr>
          <a:xfrm>
            <a:off x="4940992" y="2849441"/>
            <a:ext cx="348904" cy="387556"/>
            <a:chOff x="2854384" y="2443655"/>
            <a:chExt cx="261678" cy="290667"/>
          </a:xfrm>
        </p:grpSpPr>
        <p:sp>
          <p:nvSpPr>
            <p:cNvPr id="52" name="Oval 51"/>
            <p:cNvSpPr/>
            <p:nvPr/>
          </p:nvSpPr>
          <p:spPr>
            <a:xfrm>
              <a:off x="2871262" y="2476870"/>
              <a:ext cx="244800" cy="257452"/>
            </a:xfrm>
            <a:prstGeom prst="ellipse">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TextBox 52"/>
            <p:cNvSpPr txBox="1"/>
            <p:nvPr/>
          </p:nvSpPr>
          <p:spPr>
            <a:xfrm>
              <a:off x="2854384" y="2443655"/>
              <a:ext cx="244800" cy="284742"/>
            </a:xfrm>
            <a:prstGeom prst="rect">
              <a:avLst/>
            </a:prstGeom>
            <a:noFill/>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4</a:t>
              </a:r>
            </a:p>
          </p:txBody>
        </p:sp>
      </p:grpSp>
      <p:sp>
        <p:nvSpPr>
          <p:cNvPr id="58" name="TextBox 37"/>
          <p:cNvSpPr txBox="1">
            <a:spLocks noChangeArrowheads="1"/>
          </p:cNvSpPr>
          <p:nvPr/>
        </p:nvSpPr>
        <p:spPr bwMode="auto">
          <a:xfrm rot="21388105">
            <a:off x="4133393" y="2427196"/>
            <a:ext cx="3608275" cy="276999"/>
          </a:xfrm>
          <a:prstGeom prst="rect">
            <a:avLst/>
          </a:prstGeom>
          <a:noFill/>
          <a:ln w="9525">
            <a:noFill/>
            <a:miter lim="800000"/>
            <a:headEnd/>
            <a:tailEnd/>
          </a:ln>
        </p:spPr>
        <p:txBody>
          <a:bodyPr wrap="square">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Access AWS APIs</a:t>
            </a:r>
          </a:p>
        </p:txBody>
      </p:sp>
      <p:sp>
        <p:nvSpPr>
          <p:cNvPr id="59" name="TextBox 37"/>
          <p:cNvSpPr txBox="1">
            <a:spLocks noChangeArrowheads="1"/>
          </p:cNvSpPr>
          <p:nvPr/>
        </p:nvSpPr>
        <p:spPr bwMode="auto">
          <a:xfrm rot="998933">
            <a:off x="4357155" y="3341553"/>
            <a:ext cx="3608275" cy="276999"/>
          </a:xfrm>
          <a:prstGeom prst="rect">
            <a:avLst/>
          </a:prstGeom>
          <a:noFill/>
          <a:ln w="9525">
            <a:noFill/>
            <a:miter lim="800000"/>
            <a:headEnd/>
            <a:tailEnd/>
          </a:ln>
        </p:spPr>
        <p:txBody>
          <a:bodyPr wrap="square">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Redirect to Console</a:t>
            </a:r>
          </a:p>
        </p:txBody>
      </p:sp>
      <p:grpSp>
        <p:nvGrpSpPr>
          <p:cNvPr id="37" name="Group 36"/>
          <p:cNvGrpSpPr/>
          <p:nvPr/>
        </p:nvGrpSpPr>
        <p:grpSpPr>
          <a:xfrm>
            <a:off x="4056255" y="4094522"/>
            <a:ext cx="3667139" cy="1044721"/>
            <a:chOff x="3042191" y="2929257"/>
            <a:chExt cx="2750354" cy="783539"/>
          </a:xfrm>
        </p:grpSpPr>
        <p:cxnSp>
          <p:nvCxnSpPr>
            <p:cNvPr id="61" name="Straight Arrow Connector 60"/>
            <p:cNvCxnSpPr>
              <a:endCxn id="28" idx="1"/>
            </p:cNvCxnSpPr>
            <p:nvPr/>
          </p:nvCxnSpPr>
          <p:spPr>
            <a:xfrm>
              <a:off x="3081543" y="3067497"/>
              <a:ext cx="2149262" cy="64529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3476733" y="2929257"/>
              <a:ext cx="261678" cy="290667"/>
              <a:chOff x="2854384" y="2443655"/>
              <a:chExt cx="261678" cy="290667"/>
            </a:xfrm>
          </p:grpSpPr>
          <p:sp>
            <p:nvSpPr>
              <p:cNvPr id="47" name="Oval 46"/>
              <p:cNvSpPr/>
              <p:nvPr/>
            </p:nvSpPr>
            <p:spPr>
              <a:xfrm>
                <a:off x="2871262" y="2476870"/>
                <a:ext cx="244800" cy="257452"/>
              </a:xfrm>
              <a:prstGeom prst="ellipse">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9" name="TextBox 48"/>
              <p:cNvSpPr txBox="1"/>
              <p:nvPr/>
            </p:nvSpPr>
            <p:spPr>
              <a:xfrm>
                <a:off x="2854384" y="2443655"/>
                <a:ext cx="244800" cy="284742"/>
              </a:xfrm>
              <a:prstGeom prst="rect">
                <a:avLst/>
              </a:prstGeom>
              <a:noFill/>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3</a:t>
                </a:r>
              </a:p>
            </p:txBody>
          </p:sp>
        </p:grpSp>
        <p:sp>
          <p:nvSpPr>
            <p:cNvPr id="60" name="TextBox 37"/>
            <p:cNvSpPr txBox="1">
              <a:spLocks noChangeArrowheads="1"/>
            </p:cNvSpPr>
            <p:nvPr/>
          </p:nvSpPr>
          <p:spPr bwMode="auto">
            <a:xfrm rot="977041">
              <a:off x="3086339" y="3125491"/>
              <a:ext cx="2706206" cy="207749"/>
            </a:xfrm>
            <a:prstGeom prst="rect">
              <a:avLst/>
            </a:prstGeom>
            <a:noFill/>
            <a:ln w="9525">
              <a:noFill/>
              <a:miter lim="800000"/>
              <a:headEnd/>
              <a:tailEnd/>
            </a:ln>
          </p:spPr>
          <p:txBody>
            <a:bodyPr wrap="square">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Get Temporary </a:t>
              </a:r>
            </a:p>
          </p:txBody>
        </p:sp>
        <p:sp>
          <p:nvSpPr>
            <p:cNvPr id="62" name="TextBox 37"/>
            <p:cNvSpPr txBox="1">
              <a:spLocks noChangeArrowheads="1"/>
            </p:cNvSpPr>
            <p:nvPr/>
          </p:nvSpPr>
          <p:spPr bwMode="auto">
            <a:xfrm rot="977041">
              <a:off x="3042191" y="3336162"/>
              <a:ext cx="2706206" cy="207749"/>
            </a:xfrm>
            <a:prstGeom prst="rect">
              <a:avLst/>
            </a:prstGeom>
            <a:noFill/>
            <a:ln w="9525">
              <a:noFill/>
              <a:miter lim="800000"/>
              <a:headEnd/>
              <a:tailEnd/>
            </a:ln>
          </p:spPr>
          <p:txBody>
            <a:bodyPr wrap="square">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Security Credentials</a:t>
              </a:r>
            </a:p>
          </p:txBody>
        </p:sp>
      </p:grpSp>
      <p:grpSp>
        <p:nvGrpSpPr>
          <p:cNvPr id="20" name="Group 19"/>
          <p:cNvGrpSpPr/>
          <p:nvPr/>
        </p:nvGrpSpPr>
        <p:grpSpPr>
          <a:xfrm>
            <a:off x="1833735" y="4788449"/>
            <a:ext cx="3608275" cy="780631"/>
            <a:chOff x="1375301" y="3449719"/>
            <a:chExt cx="2706206" cy="585476"/>
          </a:xfrm>
        </p:grpSpPr>
        <p:cxnSp>
          <p:nvCxnSpPr>
            <p:cNvPr id="51" name="Curved Connector 50"/>
            <p:cNvCxnSpPr>
              <a:endCxn id="19" idx="2"/>
            </p:cNvCxnSpPr>
            <p:nvPr/>
          </p:nvCxnSpPr>
          <p:spPr>
            <a:xfrm flipV="1">
              <a:off x="1588586" y="3449719"/>
              <a:ext cx="1351639" cy="474422"/>
            </a:xfrm>
            <a:prstGeom prst="curvedConnector2">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2" name="Group 41"/>
            <p:cNvGrpSpPr/>
            <p:nvPr/>
          </p:nvGrpSpPr>
          <p:grpSpPr>
            <a:xfrm>
              <a:off x="2212364" y="3552324"/>
              <a:ext cx="261678" cy="290667"/>
              <a:chOff x="2854384" y="2443655"/>
              <a:chExt cx="261678" cy="290667"/>
            </a:xfrm>
          </p:grpSpPr>
          <p:sp>
            <p:nvSpPr>
              <p:cNvPr id="43" name="Oval 42"/>
              <p:cNvSpPr/>
              <p:nvPr/>
            </p:nvSpPr>
            <p:spPr>
              <a:xfrm>
                <a:off x="2871262" y="2476870"/>
                <a:ext cx="244800" cy="257452"/>
              </a:xfrm>
              <a:prstGeom prst="ellipse">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TextBox 43"/>
              <p:cNvSpPr txBox="1"/>
              <p:nvPr/>
            </p:nvSpPr>
            <p:spPr>
              <a:xfrm>
                <a:off x="2854384" y="2443655"/>
                <a:ext cx="244800" cy="284742"/>
              </a:xfrm>
              <a:prstGeom prst="rect">
                <a:avLst/>
              </a:prstGeom>
              <a:noFill/>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2</a:t>
                </a:r>
              </a:p>
            </p:txBody>
          </p:sp>
        </p:grpSp>
        <p:sp>
          <p:nvSpPr>
            <p:cNvPr id="63" name="TextBox 37"/>
            <p:cNvSpPr txBox="1">
              <a:spLocks noChangeArrowheads="1"/>
            </p:cNvSpPr>
            <p:nvPr/>
          </p:nvSpPr>
          <p:spPr bwMode="auto">
            <a:xfrm>
              <a:off x="1375301" y="3827446"/>
              <a:ext cx="2706206" cy="207749"/>
            </a:xfrm>
            <a:prstGeom prst="rect">
              <a:avLst/>
            </a:prstGeom>
            <a:noFill/>
            <a:ln w="9525">
              <a:noFill/>
              <a:miter lim="800000"/>
              <a:headEnd/>
              <a:tailEnd/>
            </a:ln>
          </p:spPr>
          <p:txBody>
            <a:bodyPr wrap="square">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Authenticate user</a:t>
              </a:r>
            </a:p>
          </p:txBody>
        </p:sp>
      </p:grpSp>
      <p:grpSp>
        <p:nvGrpSpPr>
          <p:cNvPr id="4" name="Group 3"/>
          <p:cNvGrpSpPr/>
          <p:nvPr/>
        </p:nvGrpSpPr>
        <p:grpSpPr>
          <a:xfrm>
            <a:off x="2168358" y="3260137"/>
            <a:ext cx="1735513" cy="660674"/>
            <a:chOff x="1626268" y="2303470"/>
            <a:chExt cx="1301635" cy="495505"/>
          </a:xfrm>
        </p:grpSpPr>
        <p:cxnSp>
          <p:nvCxnSpPr>
            <p:cNvPr id="56" name="Straight Arrow Connector 55"/>
            <p:cNvCxnSpPr/>
            <p:nvPr/>
          </p:nvCxnSpPr>
          <p:spPr>
            <a:xfrm flipV="1">
              <a:off x="2924404" y="2303470"/>
              <a:ext cx="3499" cy="40653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2599029" y="2327600"/>
              <a:ext cx="261678" cy="290667"/>
              <a:chOff x="2854384" y="2443655"/>
              <a:chExt cx="261678" cy="290667"/>
            </a:xfrm>
          </p:grpSpPr>
          <p:sp>
            <p:nvSpPr>
              <p:cNvPr id="40" name="Oval 39"/>
              <p:cNvSpPr/>
              <p:nvPr/>
            </p:nvSpPr>
            <p:spPr>
              <a:xfrm>
                <a:off x="2871262" y="2476870"/>
                <a:ext cx="244800" cy="257452"/>
              </a:xfrm>
              <a:prstGeom prst="ellipse">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TextBox 40"/>
              <p:cNvSpPr txBox="1"/>
              <p:nvPr/>
            </p:nvSpPr>
            <p:spPr>
              <a:xfrm>
                <a:off x="2854384" y="2443655"/>
                <a:ext cx="244800" cy="284742"/>
              </a:xfrm>
              <a:prstGeom prst="rect">
                <a:avLst/>
              </a:prstGeom>
              <a:noFill/>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1</a:t>
                </a:r>
              </a:p>
            </p:txBody>
          </p:sp>
        </p:grpSp>
        <p:sp>
          <p:nvSpPr>
            <p:cNvPr id="64" name="TextBox 37"/>
            <p:cNvSpPr txBox="1">
              <a:spLocks noChangeArrowheads="1"/>
            </p:cNvSpPr>
            <p:nvPr/>
          </p:nvSpPr>
          <p:spPr bwMode="auto">
            <a:xfrm>
              <a:off x="1626268" y="2452726"/>
              <a:ext cx="1150104" cy="346249"/>
            </a:xfrm>
            <a:prstGeom prst="rect">
              <a:avLst/>
            </a:prstGeom>
            <a:noFill/>
            <a:ln w="9525">
              <a:noFill/>
              <a:miter lim="800000"/>
              <a:headEnd/>
              <a:tailEnd/>
            </a:ln>
          </p:spPr>
          <p:txBody>
            <a:bodyPr wrap="square">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User accesses broker</a:t>
              </a:r>
            </a:p>
          </p:txBody>
        </p:sp>
      </p:grpSp>
      <p:pic>
        <p:nvPicPr>
          <p:cNvPr id="65" name="Picture 6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55743" y="2185343"/>
            <a:ext cx="623627" cy="748353"/>
          </a:xfrm>
          <a:prstGeom prst="rect">
            <a:avLst/>
          </a:prstGeom>
        </p:spPr>
      </p:pic>
      <p:pic>
        <p:nvPicPr>
          <p:cNvPr id="66" name="Picture 6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15222" y="2180515"/>
            <a:ext cx="631325" cy="757591"/>
          </a:xfrm>
          <a:prstGeom prst="rect">
            <a:avLst/>
          </a:prstGeom>
        </p:spPr>
      </p:pic>
      <p:pic>
        <p:nvPicPr>
          <p:cNvPr id="3" name="Picture 2"/>
          <p:cNvPicPr>
            <a:picLocks noChangeAspect="1"/>
          </p:cNvPicPr>
          <p:nvPr/>
        </p:nvPicPr>
        <p:blipFill>
          <a:blip r:embed="rId14"/>
          <a:stretch>
            <a:fillRect/>
          </a:stretch>
        </p:blipFill>
        <p:spPr>
          <a:xfrm>
            <a:off x="8410495" y="3591380"/>
            <a:ext cx="3003256" cy="1753596"/>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67" name="Picture 66">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450081" y="6256677"/>
            <a:ext cx="1620111" cy="630043"/>
          </a:xfrm>
          <a:prstGeom prst="rect">
            <a:avLst/>
          </a:prstGeom>
        </p:spPr>
      </p:pic>
      <p:pic>
        <p:nvPicPr>
          <p:cNvPr id="68" name="Picture 6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433333" y="1537075"/>
            <a:ext cx="457200" cy="457200"/>
          </a:xfrm>
          <a:prstGeom prst="rect">
            <a:avLst/>
          </a:prstGeom>
        </p:spPr>
      </p:pic>
    </p:spTree>
    <p:custDataLst>
      <p:tags r:id="rId1"/>
    </p:custDataLst>
    <p:extLst>
      <p:ext uri="{BB962C8B-B14F-4D97-AF65-F5344CB8AC3E}">
        <p14:creationId xmlns:p14="http://schemas.microsoft.com/office/powerpoint/2010/main" val="16771733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SSO Federation Using SAML</a:t>
            </a:r>
          </a:p>
        </p:txBody>
      </p:sp>
      <p:sp>
        <p:nvSpPr>
          <p:cNvPr id="3" name="Content Placeholder 2"/>
          <p:cNvSpPr>
            <a:spLocks noGrp="1"/>
          </p:cNvSpPr>
          <p:nvPr>
            <p:ph idx="1"/>
          </p:nvPr>
        </p:nvSpPr>
        <p:spPr/>
        <p:txBody>
          <a:bodyPr>
            <a:normAutofit/>
          </a:bodyPr>
          <a:lstStyle/>
          <a:p>
            <a:pPr marL="0" indent="0">
              <a:spcBef>
                <a:spcPts val="800"/>
              </a:spcBef>
              <a:buNone/>
            </a:pPr>
            <a:r>
              <a:rPr lang="en-US" dirty="0"/>
              <a:t>AWS supports identity federation with</a:t>
            </a:r>
            <a:r>
              <a:rPr lang="en-US" dirty="0">
                <a:solidFill>
                  <a:schemeClr val="accent1"/>
                </a:solidFill>
              </a:rPr>
              <a:t> </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SAML 2.0 (Security Assertion Markup Language)</a:t>
            </a:r>
            <a:r>
              <a:rPr lang="en-US" dirty="0">
                <a:latin typeface="Amazon Ember" panose="020B0603020204020204" pitchFamily="34" charset="0"/>
                <a:ea typeface="Amazon Ember" panose="020B0603020204020204" pitchFamily="34" charset="0"/>
                <a:cs typeface="Amazon Ember" panose="020B0603020204020204" pitchFamily="34" charset="0"/>
              </a:rPr>
              <a:t>.</a:t>
            </a:r>
          </a:p>
          <a:p>
            <a:pPr lvl="1">
              <a:spcBef>
                <a:spcPts val="800"/>
              </a:spcBef>
            </a:pPr>
            <a:endParaRPr lang="en-US" sz="1867" dirty="0"/>
          </a:p>
          <a:p>
            <a:pPr marL="0" indent="0">
              <a:spcBef>
                <a:spcPts val="800"/>
              </a:spcBef>
              <a:buNone/>
            </a:pP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Benefits:</a:t>
            </a:r>
          </a:p>
          <a:p>
            <a:pPr marL="609585" lvl="1">
              <a:lnSpc>
                <a:spcPct val="110000"/>
              </a:lnSpc>
              <a:spcBef>
                <a:spcPts val="1200"/>
              </a:spcBef>
            </a:pPr>
            <a:r>
              <a:rPr lang="en-US" sz="2600" dirty="0"/>
              <a:t>Open standards.</a:t>
            </a:r>
          </a:p>
          <a:p>
            <a:pPr marL="609585" lvl="1">
              <a:lnSpc>
                <a:spcPct val="110000"/>
              </a:lnSpc>
              <a:spcBef>
                <a:spcPts val="1200"/>
              </a:spcBef>
            </a:pPr>
            <a:r>
              <a:rPr lang="en-US" sz="2600" dirty="0"/>
              <a:t>Quicker to implement federation.</a:t>
            </a:r>
          </a:p>
          <a:p>
            <a:pPr marL="609585" lvl="1">
              <a:lnSpc>
                <a:spcPct val="110000"/>
              </a:lnSpc>
              <a:spcBef>
                <a:spcPts val="1200"/>
              </a:spcBef>
            </a:pPr>
            <a:r>
              <a:rPr lang="en-US" sz="2600" dirty="0"/>
              <a:t>Use existing identity management software to manage access to AWS resources.</a:t>
            </a:r>
          </a:p>
          <a:p>
            <a:pPr marL="609585" lvl="1">
              <a:lnSpc>
                <a:spcPct val="110000"/>
              </a:lnSpc>
              <a:spcBef>
                <a:spcPts val="1200"/>
              </a:spcBef>
            </a:pPr>
            <a:r>
              <a:rPr lang="en-US" sz="2600" b="1" dirty="0">
                <a:latin typeface="Amazon Ember" panose="020B0603020204020204" pitchFamily="34" charset="0"/>
                <a:ea typeface="Amazon Ember" panose="020B0603020204020204" pitchFamily="34" charset="0"/>
                <a:cs typeface="Amazon Ember" panose="020B0603020204020204" pitchFamily="34" charset="0"/>
              </a:rPr>
              <a:t>No coding required.</a:t>
            </a:r>
          </a:p>
          <a:p>
            <a:pPr>
              <a:spcBef>
                <a:spcPts val="800"/>
              </a:spcBef>
            </a:pPr>
            <a:endParaRPr lang="en-US" dirty="0"/>
          </a:p>
        </p:txBody>
      </p:sp>
    </p:spTree>
    <p:custDataLst>
      <p:tags r:id="rId1"/>
    </p:custDataLst>
    <p:extLst>
      <p:ext uri="{BB962C8B-B14F-4D97-AF65-F5344CB8AC3E}">
        <p14:creationId xmlns:p14="http://schemas.microsoft.com/office/powerpoint/2010/main" val="588705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SSO Federation Using SAML </a:t>
            </a:r>
          </a:p>
        </p:txBody>
      </p:sp>
      <p:sp>
        <p:nvSpPr>
          <p:cNvPr id="3" name="Content Placeholder 2"/>
          <p:cNvSpPr>
            <a:spLocks noGrp="1"/>
          </p:cNvSpPr>
          <p:nvPr>
            <p:ph idx="1"/>
          </p:nvPr>
        </p:nvSpPr>
        <p:spPr/>
        <p:txBody>
          <a:bodyPr>
            <a:normAutofit/>
          </a:bodyPr>
          <a:lstStyle/>
          <a:p>
            <a:pPr marL="0" indent="0">
              <a:spcBef>
                <a:spcPts val="2400"/>
              </a:spcBef>
              <a:buNone/>
            </a:pPr>
            <a:r>
              <a:rPr lang="en-US" dirty="0"/>
              <a:t>AWS Management Console SSO:</a:t>
            </a:r>
            <a:endParaRPr lang="en-US" sz="1067" dirty="0"/>
          </a:p>
          <a:p>
            <a:pPr marL="609585" lvl="1">
              <a:lnSpc>
                <a:spcPct val="110000"/>
              </a:lnSpc>
              <a:spcBef>
                <a:spcPts val="1200"/>
              </a:spcBef>
            </a:pPr>
            <a:r>
              <a:rPr lang="en-US" sz="2600" dirty="0"/>
              <a:t>IdP-initiated web SSO via SAML 2.0 using the HTTP-POST binding (web SSO profile).</a:t>
            </a:r>
          </a:p>
          <a:p>
            <a:pPr marL="609585" lvl="1">
              <a:lnSpc>
                <a:spcPct val="110000"/>
              </a:lnSpc>
              <a:spcBef>
                <a:spcPts val="1200"/>
              </a:spcBef>
            </a:pPr>
            <a:r>
              <a:rPr lang="en-US" sz="2600" dirty="0"/>
              <a:t>New sign-in URL that greatly simplifies SSO:</a:t>
            </a:r>
          </a:p>
          <a:p>
            <a:pPr marL="154512" lvl="3" indent="0">
              <a:spcBef>
                <a:spcPts val="2400"/>
              </a:spcBef>
              <a:buNone/>
            </a:pPr>
            <a:r>
              <a:rPr lang="en-US" b="1" dirty="0">
                <a:solidFill>
                  <a:srgbClr val="0070C0"/>
                </a:solidFill>
              </a:rPr>
              <a:t>	</a:t>
            </a:r>
            <a:r>
              <a:rPr lang="en-US" sz="2667" dirty="0">
                <a:solidFill>
                  <a:schemeClr val="tx1"/>
                </a:solidFill>
                <a:latin typeface="Arial" panose="020B0604020202020204" pitchFamily="34" charset="0"/>
                <a:cs typeface="Arial" panose="020B0604020202020204" pitchFamily="34" charset="0"/>
              </a:rPr>
              <a:t>https://signin.aws.amazon.com/saml&lt;SAML_AuthN_response   </a:t>
            </a:r>
          </a:p>
          <a:p>
            <a:pPr marL="609585" lvl="1">
              <a:spcBef>
                <a:spcPts val="2400"/>
              </a:spcBef>
            </a:pPr>
            <a:r>
              <a:rPr lang="en-US" sz="2600" dirty="0"/>
              <a:t>API federation using new </a:t>
            </a:r>
            <a:r>
              <a:rPr lang="en-US" b="1" dirty="0">
                <a:latin typeface="Courier New" panose="02070309020205020404" pitchFamily="49" charset="0"/>
                <a:cs typeface="Courier New" panose="02070309020205020404" pitchFamily="49" charset="0"/>
              </a:rPr>
              <a:t>assumeRoleWithSAML</a:t>
            </a:r>
            <a:r>
              <a:rPr lang="en-US" dirty="0"/>
              <a:t> </a:t>
            </a:r>
            <a:r>
              <a:rPr lang="en-US" sz="2600" dirty="0"/>
              <a:t>operation.</a:t>
            </a:r>
          </a:p>
        </p:txBody>
      </p:sp>
    </p:spTree>
    <p:custDataLst>
      <p:tags r:id="rId1"/>
    </p:custDataLst>
    <p:extLst>
      <p:ext uri="{BB962C8B-B14F-4D97-AF65-F5344CB8AC3E}">
        <p14:creationId xmlns:p14="http://schemas.microsoft.com/office/powerpoint/2010/main" val="1750398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p:cNvPicPr>
            <a:picLocks noChangeAspect="1"/>
          </p:cNvPicPr>
          <p:nvPr/>
        </p:nvPicPr>
        <p:blipFill>
          <a:blip r:embed="rId4"/>
          <a:stretch>
            <a:fillRect/>
          </a:stretch>
        </p:blipFill>
        <p:spPr>
          <a:xfrm>
            <a:off x="8360800" y="3728386"/>
            <a:ext cx="3003256" cy="1753596"/>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a:t>SSO Federation Using SAML 	</a:t>
            </a:r>
          </a:p>
        </p:txBody>
      </p:sp>
      <p:grpSp>
        <p:nvGrpSpPr>
          <p:cNvPr id="4" name="Group 23"/>
          <p:cNvGrpSpPr/>
          <p:nvPr/>
        </p:nvGrpSpPr>
        <p:grpSpPr>
          <a:xfrm>
            <a:off x="540011" y="1624829"/>
            <a:ext cx="4756109" cy="4383770"/>
            <a:chOff x="4676775" y="4879368"/>
            <a:chExt cx="1752600" cy="1733550"/>
          </a:xfrm>
        </p:grpSpPr>
        <p:sp>
          <p:nvSpPr>
            <p:cNvPr id="5" name="Rounded Rectangle 24"/>
            <p:cNvSpPr/>
            <p:nvPr/>
          </p:nvSpPr>
          <p:spPr>
            <a:xfrm>
              <a:off x="4676775" y="4879368"/>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TextBox 37"/>
            <p:cNvSpPr txBox="1">
              <a:spLocks noChangeArrowheads="1"/>
            </p:cNvSpPr>
            <p:nvPr/>
          </p:nvSpPr>
          <p:spPr bwMode="auto">
            <a:xfrm>
              <a:off x="4736422" y="6472948"/>
              <a:ext cx="1555750" cy="117627"/>
            </a:xfrm>
            <a:prstGeom prst="rect">
              <a:avLst/>
            </a:prstGeom>
            <a:noFill/>
            <a:ln w="9525">
              <a:noFill/>
              <a:miter lim="800000"/>
              <a:headEnd/>
              <a:tailEnd/>
            </a:ln>
          </p:spPr>
          <p:txBody>
            <a:bodyPr>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Corporate Data Center</a:t>
              </a:r>
            </a:p>
          </p:txBody>
        </p:sp>
      </p:grpSp>
      <p:pic>
        <p:nvPicPr>
          <p:cNvPr id="7" name="Picture 6" descr="Corporate-Data-Cen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183" y="1348406"/>
            <a:ext cx="601583" cy="601583"/>
          </a:xfrm>
          <a:prstGeom prst="rect">
            <a:avLst/>
          </a:prstGeom>
        </p:spPr>
      </p:pic>
      <p:sp>
        <p:nvSpPr>
          <p:cNvPr id="8" name="Rounded Rectangle 7"/>
          <p:cNvSpPr/>
          <p:nvPr/>
        </p:nvSpPr>
        <p:spPr>
          <a:xfrm>
            <a:off x="7798166" y="1739025"/>
            <a:ext cx="3906175" cy="426957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descr="AWS-Management-Consol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6365" y="2075791"/>
            <a:ext cx="975360" cy="975360"/>
          </a:xfrm>
          <a:prstGeom prst="rect">
            <a:avLst/>
          </a:prstGeom>
        </p:spPr>
      </p:pic>
      <p:sp>
        <p:nvSpPr>
          <p:cNvPr id="12" name="Rounded Rectangle 11"/>
          <p:cNvSpPr/>
          <p:nvPr/>
        </p:nvSpPr>
        <p:spPr>
          <a:xfrm>
            <a:off x="1037731" y="2075790"/>
            <a:ext cx="3676316" cy="975360"/>
          </a:xfrm>
          <a:prstGeom prst="round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3" name="Picture 12" descr="Clie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6956" y="2138282"/>
            <a:ext cx="850375" cy="850375"/>
          </a:xfrm>
          <a:prstGeom prst="rect">
            <a:avLst/>
          </a:prstGeom>
        </p:spPr>
      </p:pic>
      <p:pic>
        <p:nvPicPr>
          <p:cNvPr id="14" name="Picture 13" descr="User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82884" y="2109233"/>
            <a:ext cx="664943" cy="664943"/>
          </a:xfrm>
          <a:prstGeom prst="rect">
            <a:avLst/>
          </a:prstGeom>
        </p:spPr>
      </p:pic>
      <p:sp>
        <p:nvSpPr>
          <p:cNvPr id="17" name="TextBox 16"/>
          <p:cNvSpPr txBox="1"/>
          <p:nvPr/>
        </p:nvSpPr>
        <p:spPr>
          <a:xfrm>
            <a:off x="1361358" y="1303809"/>
            <a:ext cx="3352689" cy="338554"/>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Enterprise (Identity Provider)</a:t>
            </a:r>
          </a:p>
        </p:txBody>
      </p:sp>
      <p:sp>
        <p:nvSpPr>
          <p:cNvPr id="18" name="TextBox 17"/>
          <p:cNvSpPr txBox="1"/>
          <p:nvPr/>
        </p:nvSpPr>
        <p:spPr>
          <a:xfrm>
            <a:off x="8515061" y="1414082"/>
            <a:ext cx="3352689" cy="338554"/>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AWS (Service Provider)</a:t>
            </a:r>
          </a:p>
        </p:txBody>
      </p:sp>
      <p:sp>
        <p:nvSpPr>
          <p:cNvPr id="19" name="TextBox 18"/>
          <p:cNvSpPr txBox="1"/>
          <p:nvPr/>
        </p:nvSpPr>
        <p:spPr>
          <a:xfrm>
            <a:off x="1504654" y="2232242"/>
            <a:ext cx="1521932" cy="584775"/>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Browser interface</a:t>
            </a:r>
          </a:p>
        </p:txBody>
      </p:sp>
      <p:sp>
        <p:nvSpPr>
          <p:cNvPr id="20" name="TextBox 19"/>
          <p:cNvSpPr txBox="1"/>
          <p:nvPr/>
        </p:nvSpPr>
        <p:spPr>
          <a:xfrm>
            <a:off x="552954" y="3790431"/>
            <a:ext cx="1497612" cy="297454"/>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Identity Store</a:t>
            </a:r>
          </a:p>
        </p:txBody>
      </p:sp>
      <p:sp>
        <p:nvSpPr>
          <p:cNvPr id="21" name="TextBox 20"/>
          <p:cNvSpPr txBox="1"/>
          <p:nvPr/>
        </p:nvSpPr>
        <p:spPr>
          <a:xfrm>
            <a:off x="3052178" y="5194177"/>
            <a:ext cx="1250303" cy="297454"/>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Portal</a:t>
            </a:r>
          </a:p>
        </p:txBody>
      </p:sp>
      <p:cxnSp>
        <p:nvCxnSpPr>
          <p:cNvPr id="23" name="Straight Arrow Connector 22"/>
          <p:cNvCxnSpPr/>
          <p:nvPr/>
        </p:nvCxnSpPr>
        <p:spPr>
          <a:xfrm>
            <a:off x="3539887" y="2847796"/>
            <a:ext cx="4396" cy="1781724"/>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3783588" y="2847796"/>
            <a:ext cx="0" cy="1815811"/>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pic>
        <p:nvPicPr>
          <p:cNvPr id="15" name="Picture 14" descr="Traditional-Server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1484" y="4503930"/>
            <a:ext cx="771691" cy="771691"/>
          </a:xfrm>
          <a:prstGeom prst="rect">
            <a:avLst/>
          </a:prstGeom>
        </p:spPr>
      </p:pic>
      <p:cxnSp>
        <p:nvCxnSpPr>
          <p:cNvPr id="34" name="Curved Connector 33"/>
          <p:cNvCxnSpPr>
            <a:stCxn id="43" idx="3"/>
          </p:cNvCxnSpPr>
          <p:nvPr/>
        </p:nvCxnSpPr>
        <p:spPr>
          <a:xfrm>
            <a:off x="1707135" y="4375434"/>
            <a:ext cx="1740692" cy="615388"/>
          </a:xfrm>
          <a:prstGeom prst="curvedConnector3">
            <a:avLst/>
          </a:prstGeom>
          <a:ln w="1905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3" idx="3"/>
            <a:endCxn id="11" idx="1"/>
          </p:cNvCxnSpPr>
          <p:nvPr/>
        </p:nvCxnSpPr>
        <p:spPr>
          <a:xfrm>
            <a:off x="4157330" y="2563471"/>
            <a:ext cx="4179035" cy="1"/>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44" name="Curved Connector 43"/>
          <p:cNvCxnSpPr>
            <a:stCxn id="13" idx="3"/>
          </p:cNvCxnSpPr>
          <p:nvPr/>
        </p:nvCxnSpPr>
        <p:spPr>
          <a:xfrm>
            <a:off x="4157331" y="2563470"/>
            <a:ext cx="4496093" cy="2362231"/>
          </a:xfrm>
          <a:prstGeom prst="curvedConnector3">
            <a:avLst/>
          </a:prstGeom>
          <a:ln w="19050">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3343916" y="3351147"/>
            <a:ext cx="348904" cy="387556"/>
            <a:chOff x="2854384" y="2443655"/>
            <a:chExt cx="261678" cy="290667"/>
          </a:xfrm>
        </p:grpSpPr>
        <p:sp>
          <p:nvSpPr>
            <p:cNvPr id="46" name="Oval 45"/>
            <p:cNvSpPr/>
            <p:nvPr/>
          </p:nvSpPr>
          <p:spPr>
            <a:xfrm>
              <a:off x="2871262" y="2476870"/>
              <a:ext cx="244800" cy="257452"/>
            </a:xfrm>
            <a:prstGeom prst="ellipse">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TextBox 46"/>
            <p:cNvSpPr txBox="1"/>
            <p:nvPr/>
          </p:nvSpPr>
          <p:spPr>
            <a:xfrm>
              <a:off x="2854384" y="2443655"/>
              <a:ext cx="244800" cy="284742"/>
            </a:xfrm>
            <a:prstGeom prst="rect">
              <a:avLst/>
            </a:prstGeom>
            <a:noFill/>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1</a:t>
              </a:r>
            </a:p>
          </p:txBody>
        </p:sp>
      </p:grpSp>
      <p:grpSp>
        <p:nvGrpSpPr>
          <p:cNvPr id="49" name="Group 48"/>
          <p:cNvGrpSpPr/>
          <p:nvPr/>
        </p:nvGrpSpPr>
        <p:grpSpPr>
          <a:xfrm>
            <a:off x="3607318" y="3815735"/>
            <a:ext cx="348904" cy="387556"/>
            <a:chOff x="2854384" y="2443655"/>
            <a:chExt cx="261678" cy="290667"/>
          </a:xfrm>
        </p:grpSpPr>
        <p:sp>
          <p:nvSpPr>
            <p:cNvPr id="50" name="Oval 49"/>
            <p:cNvSpPr/>
            <p:nvPr/>
          </p:nvSpPr>
          <p:spPr>
            <a:xfrm>
              <a:off x="2871262" y="2476870"/>
              <a:ext cx="244800" cy="257452"/>
            </a:xfrm>
            <a:prstGeom prst="ellipse">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1" name="TextBox 50"/>
            <p:cNvSpPr txBox="1"/>
            <p:nvPr/>
          </p:nvSpPr>
          <p:spPr>
            <a:xfrm>
              <a:off x="2854384" y="2443655"/>
              <a:ext cx="244800" cy="284742"/>
            </a:xfrm>
            <a:prstGeom prst="rect">
              <a:avLst/>
            </a:prstGeom>
            <a:noFill/>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3</a:t>
              </a:r>
            </a:p>
          </p:txBody>
        </p:sp>
      </p:grpSp>
      <p:grpSp>
        <p:nvGrpSpPr>
          <p:cNvPr id="52" name="Group 51"/>
          <p:cNvGrpSpPr/>
          <p:nvPr/>
        </p:nvGrpSpPr>
        <p:grpSpPr>
          <a:xfrm>
            <a:off x="2315062" y="4421464"/>
            <a:ext cx="348904" cy="387556"/>
            <a:chOff x="2854384" y="2443655"/>
            <a:chExt cx="261678" cy="290667"/>
          </a:xfrm>
        </p:grpSpPr>
        <p:sp>
          <p:nvSpPr>
            <p:cNvPr id="53" name="Oval 52"/>
            <p:cNvSpPr/>
            <p:nvPr/>
          </p:nvSpPr>
          <p:spPr>
            <a:xfrm>
              <a:off x="2871262" y="2476870"/>
              <a:ext cx="244800" cy="257452"/>
            </a:xfrm>
            <a:prstGeom prst="ellipse">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4" name="TextBox 53"/>
            <p:cNvSpPr txBox="1"/>
            <p:nvPr/>
          </p:nvSpPr>
          <p:spPr>
            <a:xfrm>
              <a:off x="2854384" y="2443655"/>
              <a:ext cx="244800" cy="284742"/>
            </a:xfrm>
            <a:prstGeom prst="rect">
              <a:avLst/>
            </a:prstGeom>
            <a:noFill/>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2</a:t>
              </a:r>
            </a:p>
          </p:txBody>
        </p:sp>
      </p:grpSp>
      <p:grpSp>
        <p:nvGrpSpPr>
          <p:cNvPr id="55" name="Group 54"/>
          <p:cNvGrpSpPr/>
          <p:nvPr/>
        </p:nvGrpSpPr>
        <p:grpSpPr>
          <a:xfrm>
            <a:off x="6080980" y="2363806"/>
            <a:ext cx="371408" cy="387556"/>
            <a:chOff x="2837506" y="2443655"/>
            <a:chExt cx="278556" cy="290667"/>
          </a:xfrm>
        </p:grpSpPr>
        <p:sp>
          <p:nvSpPr>
            <p:cNvPr id="56" name="Oval 55"/>
            <p:cNvSpPr/>
            <p:nvPr/>
          </p:nvSpPr>
          <p:spPr>
            <a:xfrm>
              <a:off x="2871262" y="2476870"/>
              <a:ext cx="244800" cy="257452"/>
            </a:xfrm>
            <a:prstGeom prst="ellipse">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TextBox 56"/>
            <p:cNvSpPr txBox="1"/>
            <p:nvPr/>
          </p:nvSpPr>
          <p:spPr>
            <a:xfrm>
              <a:off x="2837506" y="2443655"/>
              <a:ext cx="261678" cy="284742"/>
            </a:xfrm>
            <a:prstGeom prst="rect">
              <a:avLst/>
            </a:prstGeom>
            <a:noFill/>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4</a:t>
              </a:r>
            </a:p>
          </p:txBody>
        </p:sp>
      </p:grpSp>
      <p:grpSp>
        <p:nvGrpSpPr>
          <p:cNvPr id="58" name="Group 57"/>
          <p:cNvGrpSpPr/>
          <p:nvPr/>
        </p:nvGrpSpPr>
        <p:grpSpPr>
          <a:xfrm>
            <a:off x="6261313" y="3738656"/>
            <a:ext cx="348904" cy="387556"/>
            <a:chOff x="2854384" y="2443655"/>
            <a:chExt cx="261678" cy="290667"/>
          </a:xfrm>
        </p:grpSpPr>
        <p:sp>
          <p:nvSpPr>
            <p:cNvPr id="59" name="Oval 58"/>
            <p:cNvSpPr/>
            <p:nvPr/>
          </p:nvSpPr>
          <p:spPr>
            <a:xfrm>
              <a:off x="2871262" y="2476870"/>
              <a:ext cx="244800" cy="257452"/>
            </a:xfrm>
            <a:prstGeom prst="ellipse">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TextBox 59"/>
            <p:cNvSpPr txBox="1"/>
            <p:nvPr/>
          </p:nvSpPr>
          <p:spPr>
            <a:xfrm>
              <a:off x="2854384" y="2443655"/>
              <a:ext cx="244800" cy="284742"/>
            </a:xfrm>
            <a:prstGeom prst="rect">
              <a:avLst/>
            </a:prstGeom>
            <a:noFill/>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5</a:t>
              </a:r>
            </a:p>
          </p:txBody>
        </p:sp>
      </p:grpSp>
      <p:sp>
        <p:nvSpPr>
          <p:cNvPr id="65" name="TextBox 64"/>
          <p:cNvSpPr txBox="1"/>
          <p:nvPr/>
        </p:nvSpPr>
        <p:spPr>
          <a:xfrm>
            <a:off x="8129599" y="2956468"/>
            <a:ext cx="1372588" cy="297454"/>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AWS Sign-in</a:t>
            </a:r>
          </a:p>
        </p:txBody>
      </p:sp>
      <p:pic>
        <p:nvPicPr>
          <p:cNvPr id="43" name="Picture 42" descr="Generic-Databas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5836" y="4020919"/>
            <a:ext cx="841299" cy="709029"/>
          </a:xfrm>
          <a:prstGeom prst="rect">
            <a:avLst/>
          </a:prstGeom>
        </p:spPr>
      </p:pic>
      <p:sp>
        <p:nvSpPr>
          <p:cNvPr id="16" name="TextBox 15"/>
          <p:cNvSpPr txBox="1"/>
          <p:nvPr/>
        </p:nvSpPr>
        <p:spPr>
          <a:xfrm rot="16200000">
            <a:off x="2374032" y="3555822"/>
            <a:ext cx="1782191" cy="276999"/>
          </a:xfrm>
          <a:prstGeom prst="rect">
            <a:avLst/>
          </a:prstGeom>
          <a:noFill/>
        </p:spPr>
        <p:txBody>
          <a:bodyPr wrap="square" rtlCol="0">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User logs in to Portal</a:t>
            </a:r>
          </a:p>
        </p:txBody>
      </p:sp>
      <p:sp>
        <p:nvSpPr>
          <p:cNvPr id="22" name="TextBox 21"/>
          <p:cNvSpPr txBox="1"/>
          <p:nvPr/>
        </p:nvSpPr>
        <p:spPr>
          <a:xfrm>
            <a:off x="1464194" y="4897080"/>
            <a:ext cx="1586475" cy="276999"/>
          </a:xfrm>
          <a:prstGeom prst="rect">
            <a:avLst/>
          </a:prstGeom>
          <a:noFill/>
        </p:spPr>
        <p:txBody>
          <a:bodyPr wrap="square" rtlCol="0">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User authenticated</a:t>
            </a:r>
          </a:p>
        </p:txBody>
      </p:sp>
      <p:sp>
        <p:nvSpPr>
          <p:cNvPr id="61" name="TextBox 60"/>
          <p:cNvSpPr txBox="1"/>
          <p:nvPr/>
        </p:nvSpPr>
        <p:spPr>
          <a:xfrm rot="5400000">
            <a:off x="3293812" y="3847355"/>
            <a:ext cx="1782191" cy="461665"/>
          </a:xfrm>
          <a:prstGeom prst="rect">
            <a:avLst/>
          </a:prstGeom>
          <a:noFill/>
        </p:spPr>
        <p:txBody>
          <a:bodyPr wrap="square" rtlCol="0">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Receive response</a:t>
            </a:r>
          </a:p>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(SAML assertion)</a:t>
            </a:r>
          </a:p>
        </p:txBody>
      </p:sp>
      <p:sp>
        <p:nvSpPr>
          <p:cNvPr id="62" name="TextBox 61"/>
          <p:cNvSpPr txBox="1"/>
          <p:nvPr/>
        </p:nvSpPr>
        <p:spPr>
          <a:xfrm>
            <a:off x="5219162" y="2136671"/>
            <a:ext cx="2710377" cy="276999"/>
          </a:xfrm>
          <a:prstGeom prst="rect">
            <a:avLst/>
          </a:prstGeom>
          <a:noFill/>
        </p:spPr>
        <p:txBody>
          <a:bodyPr wrap="square" rtlCol="0">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Post the SAML assertion to sign-in</a:t>
            </a:r>
          </a:p>
        </p:txBody>
      </p:sp>
      <p:sp>
        <p:nvSpPr>
          <p:cNvPr id="63" name="TextBox 62"/>
          <p:cNvSpPr txBox="1"/>
          <p:nvPr/>
        </p:nvSpPr>
        <p:spPr>
          <a:xfrm>
            <a:off x="5219141" y="4121449"/>
            <a:ext cx="1861613" cy="461665"/>
          </a:xfrm>
          <a:prstGeom prst="rect">
            <a:avLst/>
          </a:prstGeom>
          <a:noFill/>
        </p:spPr>
        <p:txBody>
          <a:bodyPr wrap="square" rtlCol="0">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Redirected to AWS Management Console</a:t>
            </a:r>
          </a:p>
        </p:txBody>
      </p:sp>
      <p:pic>
        <p:nvPicPr>
          <p:cNvPr id="64" name="Picture 6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9539" y="1457014"/>
            <a:ext cx="457200" cy="457200"/>
          </a:xfrm>
          <a:prstGeom prst="rect">
            <a:avLst/>
          </a:prstGeom>
        </p:spPr>
      </p:pic>
    </p:spTree>
    <p:custDataLst>
      <p:tags r:id="rId1"/>
    </p:custDataLst>
    <p:extLst>
      <p:ext uri="{BB962C8B-B14F-4D97-AF65-F5344CB8AC3E}">
        <p14:creationId xmlns:p14="http://schemas.microsoft.com/office/powerpoint/2010/main" val="4135056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Design Principles</a:t>
            </a:r>
          </a:p>
        </p:txBody>
      </p:sp>
      <p:sp>
        <p:nvSpPr>
          <p:cNvPr id="3" name="Content Placeholder 2"/>
          <p:cNvSpPr>
            <a:spLocks noGrp="1"/>
          </p:cNvSpPr>
          <p:nvPr>
            <p:ph idx="4294967295"/>
          </p:nvPr>
        </p:nvSpPr>
        <p:spPr>
          <a:xfrm>
            <a:off x="238539" y="1440305"/>
            <a:ext cx="10515600" cy="4913308"/>
          </a:xfrm>
        </p:spPr>
        <p:txBody>
          <a:bodyPr>
            <a:normAutofit/>
          </a:bodyPr>
          <a:lstStyle/>
          <a:p>
            <a:pPr marL="457200" indent="-457200">
              <a:spcBef>
                <a:spcPts val="1800"/>
              </a:spcBef>
              <a:buBlip>
                <a:blip r:embed="rId4"/>
              </a:buBlip>
            </a:pPr>
            <a:r>
              <a:rPr lang="en-US" dirty="0">
                <a:latin typeface="Amazon Ember Light" charset="0"/>
                <a:ea typeface="Amazon Ember Light" charset="0"/>
                <a:cs typeface="Amazon Ember Light" charset="0"/>
              </a:rPr>
              <a:t>Implement a strong identity foundation.</a:t>
            </a:r>
          </a:p>
          <a:p>
            <a:pPr marL="457200" indent="-457200">
              <a:spcBef>
                <a:spcPts val="1800"/>
              </a:spcBef>
              <a:buBlip>
                <a:blip r:embed="rId4"/>
              </a:buBlip>
            </a:pPr>
            <a:r>
              <a:rPr lang="en-US" dirty="0">
                <a:latin typeface="Amazon Ember Light" charset="0"/>
                <a:ea typeface="Amazon Ember Light" charset="0"/>
                <a:cs typeface="Amazon Ember Light" charset="0"/>
              </a:rPr>
              <a:t>Enable traceability.</a:t>
            </a:r>
          </a:p>
          <a:p>
            <a:pPr marL="457200" indent="-457200">
              <a:spcBef>
                <a:spcPts val="1800"/>
              </a:spcBef>
              <a:buBlip>
                <a:blip r:embed="rId4"/>
              </a:buBlip>
            </a:pPr>
            <a:r>
              <a:rPr lang="en-US" dirty="0">
                <a:latin typeface="Amazon Ember Light" charset="0"/>
                <a:ea typeface="Amazon Ember Light" charset="0"/>
                <a:cs typeface="Amazon Ember Light" charset="0"/>
              </a:rPr>
              <a:t>Apply security at all layers. </a:t>
            </a:r>
          </a:p>
          <a:p>
            <a:pPr marL="457200" indent="-457200">
              <a:spcBef>
                <a:spcPts val="1800"/>
              </a:spcBef>
              <a:buBlip>
                <a:blip r:embed="rId4"/>
              </a:buBlip>
            </a:pPr>
            <a:r>
              <a:rPr lang="en-US" dirty="0">
                <a:latin typeface="Amazon Ember Light" charset="0"/>
                <a:ea typeface="Amazon Ember Light" charset="0"/>
                <a:cs typeface="Amazon Ember Light" charset="0"/>
              </a:rPr>
              <a:t>Automate security best practices.</a:t>
            </a:r>
          </a:p>
          <a:p>
            <a:pPr marL="457200" indent="-457200">
              <a:spcBef>
                <a:spcPts val="1800"/>
              </a:spcBef>
              <a:buBlip>
                <a:blip r:embed="rId4"/>
              </a:buBlip>
            </a:pPr>
            <a:r>
              <a:rPr lang="en-US" dirty="0">
                <a:latin typeface="Amazon Ember Light" charset="0"/>
                <a:ea typeface="Amazon Ember Light" charset="0"/>
                <a:cs typeface="Amazon Ember Light" charset="0"/>
              </a:rPr>
              <a:t>Protect data in transit and at rest.</a:t>
            </a:r>
          </a:p>
          <a:p>
            <a:pPr marL="457200" indent="-457200">
              <a:spcBef>
                <a:spcPts val="1800"/>
              </a:spcBef>
              <a:buBlip>
                <a:blip r:embed="rId4"/>
              </a:buBlip>
            </a:pPr>
            <a:r>
              <a:rPr lang="en-US" dirty="0">
                <a:latin typeface="Amazon Ember Light" charset="0"/>
                <a:ea typeface="Amazon Ember Light" charset="0"/>
                <a:cs typeface="Amazon Ember Light" charset="0"/>
              </a:rPr>
              <a:t>Prepare for security events.</a:t>
            </a:r>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4212" y="4999919"/>
            <a:ext cx="1567421" cy="1567421"/>
          </a:xfrm>
          <a:prstGeom prst="rect">
            <a:avLst/>
          </a:prstGeom>
        </p:spPr>
      </p:pic>
    </p:spTree>
    <p:custDataLst>
      <p:tags r:id="rId1"/>
    </p:custDataLst>
    <p:extLst>
      <p:ext uri="{BB962C8B-B14F-4D97-AF65-F5344CB8AC3E}">
        <p14:creationId xmlns:p14="http://schemas.microsoft.com/office/powerpoint/2010/main" val="31136343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Identity Federation</a:t>
            </a:r>
          </a:p>
        </p:txBody>
      </p:sp>
      <p:sp>
        <p:nvSpPr>
          <p:cNvPr id="3" name="Content Placeholder 2"/>
          <p:cNvSpPr>
            <a:spLocks noGrp="1"/>
          </p:cNvSpPr>
          <p:nvPr>
            <p:ph idx="1"/>
          </p:nvPr>
        </p:nvSpPr>
        <p:spPr>
          <a:xfrm>
            <a:off x="238539" y="1440304"/>
            <a:ext cx="11352570" cy="5417695"/>
          </a:xfrm>
        </p:spPr>
        <p:txBody>
          <a:bodyPr>
            <a:normAutofit/>
          </a:bodyPr>
          <a:lstStyle/>
          <a:p>
            <a:pPr marL="0" lvl="1" indent="0">
              <a:spcBef>
                <a:spcPts val="2400"/>
              </a:spcBef>
              <a:buNone/>
            </a:pPr>
            <a:r>
              <a:rPr lang="en-US" sz="3000" dirty="0"/>
              <a:t>Use STS API, </a:t>
            </a:r>
            <a:r>
              <a:rPr lang="en-US" sz="3000" b="1" dirty="0">
                <a:latin typeface="Courier New" panose="02070309020205020404" pitchFamily="49" charset="0"/>
                <a:cs typeface="Courier New" panose="02070309020205020404" pitchFamily="49" charset="0"/>
              </a:rPr>
              <a:t>AssumeRoleWithWebIdentity</a:t>
            </a:r>
          </a:p>
          <a:p>
            <a:pPr marL="609585" lvl="1">
              <a:lnSpc>
                <a:spcPct val="110000"/>
              </a:lnSpc>
              <a:spcBef>
                <a:spcPts val="1200"/>
              </a:spcBef>
            </a:pPr>
            <a:r>
              <a:rPr lang="en-US" sz="2600" dirty="0"/>
              <a:t>Lets you request temporary security credentials to access AWS resources.</a:t>
            </a:r>
          </a:p>
          <a:p>
            <a:pPr marL="0" lvl="1" indent="0">
              <a:spcBef>
                <a:spcPts val="2400"/>
              </a:spcBef>
              <a:buNone/>
            </a:pPr>
            <a:r>
              <a:rPr lang="en-US" sz="3000" dirty="0"/>
              <a:t>Supported web identity providers:</a:t>
            </a:r>
          </a:p>
          <a:p>
            <a:pPr marL="609585" lvl="1">
              <a:lnSpc>
                <a:spcPct val="110000"/>
              </a:lnSpc>
              <a:spcBef>
                <a:spcPts val="1200"/>
              </a:spcBef>
            </a:pPr>
            <a:r>
              <a:rPr lang="en-US" sz="2600" dirty="0"/>
              <a:t>Amazon</a:t>
            </a:r>
          </a:p>
          <a:p>
            <a:pPr marL="609585" lvl="1">
              <a:lnSpc>
                <a:spcPct val="110000"/>
              </a:lnSpc>
              <a:spcBef>
                <a:spcPts val="1200"/>
              </a:spcBef>
            </a:pPr>
            <a:r>
              <a:rPr lang="en-US" sz="2600" dirty="0"/>
              <a:t>Google</a:t>
            </a:r>
          </a:p>
          <a:p>
            <a:pPr marL="609585" lvl="1">
              <a:lnSpc>
                <a:spcPct val="110000"/>
              </a:lnSpc>
              <a:spcBef>
                <a:spcPts val="1200"/>
              </a:spcBef>
            </a:pPr>
            <a:r>
              <a:rPr lang="en-US" sz="2600" dirty="0"/>
              <a:t>Facebook</a:t>
            </a:r>
          </a:p>
          <a:p>
            <a:pPr marL="0" indent="0">
              <a:spcBef>
                <a:spcPts val="2400"/>
              </a:spcBef>
              <a:buNone/>
            </a:pPr>
            <a:r>
              <a:rPr lang="en-US" dirty="0"/>
              <a:t>A mobile app can be developed without server-side code and without distributing long-term credentials with the mobile app.</a:t>
            </a:r>
          </a:p>
        </p:txBody>
      </p:sp>
      <p:pic>
        <p:nvPicPr>
          <p:cNvPr id="4" name="Picture 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0081" y="6256677"/>
            <a:ext cx="1620111" cy="630043"/>
          </a:xfrm>
          <a:prstGeom prst="rect">
            <a:avLst/>
          </a:prstGeom>
        </p:spPr>
      </p:pic>
    </p:spTree>
    <p:custDataLst>
      <p:tags r:id="rId1"/>
    </p:custDataLst>
    <p:extLst>
      <p:ext uri="{BB962C8B-B14F-4D97-AF65-F5344CB8AC3E}">
        <p14:creationId xmlns:p14="http://schemas.microsoft.com/office/powerpoint/2010/main" val="34240483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ounded Rectangle 72"/>
          <p:cNvSpPr/>
          <p:nvPr/>
        </p:nvSpPr>
        <p:spPr>
          <a:xfrm>
            <a:off x="7652729" y="3454994"/>
            <a:ext cx="3259871" cy="2002363"/>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Rounded Rectangle 70"/>
          <p:cNvSpPr/>
          <p:nvPr/>
        </p:nvSpPr>
        <p:spPr>
          <a:xfrm>
            <a:off x="7409618" y="3106946"/>
            <a:ext cx="3259871" cy="2002363"/>
          </a:xfrm>
          <a:prstGeom prst="roundRect">
            <a:avLst>
              <a:gd name="adj" fmla="val 9818"/>
            </a:avLst>
          </a:prstGeom>
          <a:solidFill>
            <a:schemeClr val="bg1"/>
          </a:solid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lstStyle/>
          <a:p>
            <a:r>
              <a:rPr lang="en-US" dirty="0"/>
              <a:t>Use Case: Web Identity Federation</a:t>
            </a:r>
          </a:p>
        </p:txBody>
      </p:sp>
      <p:sp>
        <p:nvSpPr>
          <p:cNvPr id="8" name="Rounded Rectangle 7"/>
          <p:cNvSpPr/>
          <p:nvPr/>
        </p:nvSpPr>
        <p:spPr>
          <a:xfrm>
            <a:off x="6704265" y="2406956"/>
            <a:ext cx="4594740" cy="384719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37"/>
          <p:cNvSpPr txBox="1">
            <a:spLocks noChangeArrowheads="1"/>
          </p:cNvSpPr>
          <p:nvPr/>
        </p:nvSpPr>
        <p:spPr bwMode="auto">
          <a:xfrm>
            <a:off x="629133" y="4891408"/>
            <a:ext cx="2532848" cy="318100"/>
          </a:xfrm>
          <a:prstGeom prst="rect">
            <a:avLst/>
          </a:prstGeom>
          <a:noFill/>
          <a:ln w="9525">
            <a:noFill/>
            <a:miter lim="800000"/>
            <a:headEnd/>
            <a:tailEnd/>
          </a:ln>
        </p:spPr>
        <p:txBody>
          <a:bodyPr wrap="square">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Web Identity Provider</a:t>
            </a:r>
          </a:p>
        </p:txBody>
      </p:sp>
      <p:grpSp>
        <p:nvGrpSpPr>
          <p:cNvPr id="20" name="Group 19"/>
          <p:cNvGrpSpPr/>
          <p:nvPr/>
        </p:nvGrpSpPr>
        <p:grpSpPr>
          <a:xfrm>
            <a:off x="6109552" y="4968875"/>
            <a:ext cx="1390952" cy="892019"/>
            <a:chOff x="4899571" y="1502819"/>
            <a:chExt cx="1043214" cy="669014"/>
          </a:xfrm>
        </p:grpSpPr>
        <p:grpSp>
          <p:nvGrpSpPr>
            <p:cNvPr id="53" name="Group 52"/>
            <p:cNvGrpSpPr/>
            <p:nvPr/>
          </p:nvGrpSpPr>
          <p:grpSpPr>
            <a:xfrm>
              <a:off x="5086013" y="1502819"/>
              <a:ext cx="650319" cy="669014"/>
              <a:chOff x="5086013" y="1502819"/>
              <a:chExt cx="650319" cy="669014"/>
            </a:xfrm>
          </p:grpSpPr>
          <p:sp>
            <p:nvSpPr>
              <p:cNvPr id="55" name="Rectangle 54"/>
              <p:cNvSpPr/>
              <p:nvPr/>
            </p:nvSpPr>
            <p:spPr>
              <a:xfrm>
                <a:off x="5086014" y="1617720"/>
                <a:ext cx="650318" cy="55411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6" name="Picture 55" descr="IAM-Security-Token-Servi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6013" y="1502819"/>
                <a:ext cx="639984" cy="639984"/>
              </a:xfrm>
              <a:prstGeom prst="rect">
                <a:avLst/>
              </a:prstGeom>
            </p:spPr>
          </p:pic>
        </p:grpSp>
        <p:sp>
          <p:nvSpPr>
            <p:cNvPr id="54" name="TextBox 53"/>
            <p:cNvSpPr txBox="1"/>
            <p:nvPr/>
          </p:nvSpPr>
          <p:spPr>
            <a:xfrm>
              <a:off x="4899571" y="1974966"/>
              <a:ext cx="1043214" cy="1538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AWS STS</a:t>
              </a:r>
            </a:p>
          </p:txBody>
        </p:sp>
      </p:grpSp>
      <p:cxnSp>
        <p:nvCxnSpPr>
          <p:cNvPr id="25" name="Straight Arrow Connector 24"/>
          <p:cNvCxnSpPr/>
          <p:nvPr/>
        </p:nvCxnSpPr>
        <p:spPr>
          <a:xfrm>
            <a:off x="3997887" y="2672148"/>
            <a:ext cx="3133872" cy="81039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3899069" y="3238488"/>
            <a:ext cx="2428800" cy="1990411"/>
          </a:xfrm>
          <a:prstGeom prst="straightConnector1">
            <a:avLst/>
          </a:prstGeom>
          <a:ln w="28575">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731592" y="2352530"/>
            <a:ext cx="348904" cy="387556"/>
            <a:chOff x="2854384" y="2443655"/>
            <a:chExt cx="261678" cy="290667"/>
          </a:xfrm>
        </p:grpSpPr>
        <p:sp>
          <p:nvSpPr>
            <p:cNvPr id="46" name="Oval 45"/>
            <p:cNvSpPr/>
            <p:nvPr/>
          </p:nvSpPr>
          <p:spPr>
            <a:xfrm>
              <a:off x="2871262" y="2476870"/>
              <a:ext cx="244800" cy="257452"/>
            </a:xfrm>
            <a:prstGeom prst="ellipse">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TextBox 46"/>
            <p:cNvSpPr txBox="1"/>
            <p:nvPr/>
          </p:nvSpPr>
          <p:spPr>
            <a:xfrm>
              <a:off x="2854384" y="2443655"/>
              <a:ext cx="244800" cy="284742"/>
            </a:xfrm>
            <a:prstGeom prst="rect">
              <a:avLst/>
            </a:prstGeom>
            <a:noFill/>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1</a:t>
              </a:r>
            </a:p>
          </p:txBody>
        </p:sp>
      </p:grpSp>
      <p:grpSp>
        <p:nvGrpSpPr>
          <p:cNvPr id="32" name="Group 31"/>
          <p:cNvGrpSpPr/>
          <p:nvPr/>
        </p:nvGrpSpPr>
        <p:grpSpPr>
          <a:xfrm>
            <a:off x="6191895" y="3029437"/>
            <a:ext cx="348904" cy="387556"/>
            <a:chOff x="2854384" y="2443655"/>
            <a:chExt cx="261678" cy="290667"/>
          </a:xfrm>
        </p:grpSpPr>
        <p:sp>
          <p:nvSpPr>
            <p:cNvPr id="42" name="Oval 41"/>
            <p:cNvSpPr/>
            <p:nvPr/>
          </p:nvSpPr>
          <p:spPr>
            <a:xfrm>
              <a:off x="2871262" y="2476870"/>
              <a:ext cx="244800" cy="257452"/>
            </a:xfrm>
            <a:prstGeom prst="ellipse">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42"/>
            <p:cNvSpPr txBox="1"/>
            <p:nvPr/>
          </p:nvSpPr>
          <p:spPr>
            <a:xfrm>
              <a:off x="2854384" y="2443655"/>
              <a:ext cx="244800" cy="284742"/>
            </a:xfrm>
            <a:prstGeom prst="rect">
              <a:avLst/>
            </a:prstGeom>
            <a:noFill/>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3</a:t>
              </a:r>
            </a:p>
          </p:txBody>
        </p:sp>
      </p:grpSp>
      <p:sp>
        <p:nvSpPr>
          <p:cNvPr id="34" name="TextBox 37"/>
          <p:cNvSpPr txBox="1">
            <a:spLocks noChangeArrowheads="1"/>
          </p:cNvSpPr>
          <p:nvPr/>
        </p:nvSpPr>
        <p:spPr bwMode="auto">
          <a:xfrm rot="855652">
            <a:off x="3579388" y="2671508"/>
            <a:ext cx="3135969" cy="318100"/>
          </a:xfrm>
          <a:prstGeom prst="rect">
            <a:avLst/>
          </a:prstGeom>
          <a:noFill/>
          <a:ln w="9525">
            <a:noFill/>
            <a:miter lim="800000"/>
            <a:headEnd/>
            <a:tailEnd/>
          </a:ln>
        </p:spPr>
        <p:txBody>
          <a:bodyPr wrap="square">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Access AWS Services</a:t>
            </a:r>
          </a:p>
        </p:txBody>
      </p:sp>
      <p:sp>
        <p:nvSpPr>
          <p:cNvPr id="35" name="TextBox 37"/>
          <p:cNvSpPr txBox="1">
            <a:spLocks noChangeArrowheads="1"/>
          </p:cNvSpPr>
          <p:nvPr/>
        </p:nvSpPr>
        <p:spPr bwMode="auto">
          <a:xfrm rot="2359244">
            <a:off x="3413056" y="3932892"/>
            <a:ext cx="3608275" cy="318100"/>
          </a:xfrm>
          <a:prstGeom prst="rect">
            <a:avLst/>
          </a:prstGeom>
          <a:noFill/>
          <a:ln w="9525">
            <a:noFill/>
            <a:miter lim="800000"/>
            <a:headEnd/>
            <a:tailEnd/>
          </a:ln>
        </p:spPr>
        <p:txBody>
          <a:bodyPr wrap="square">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Authorization</a:t>
            </a:r>
          </a:p>
        </p:txBody>
      </p:sp>
      <p:sp>
        <p:nvSpPr>
          <p:cNvPr id="62" name="Can 61"/>
          <p:cNvSpPr/>
          <p:nvPr/>
        </p:nvSpPr>
        <p:spPr>
          <a:xfrm>
            <a:off x="906044" y="3355112"/>
            <a:ext cx="1826139" cy="1490264"/>
          </a:xfrm>
          <a:prstGeom prst="can">
            <a:avLst/>
          </a:prstGeom>
          <a:solidFill>
            <a:schemeClr val="bg1"/>
          </a:solidFill>
          <a:ln w="57150">
            <a:solidFill>
              <a:srgbClr val="FF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1" name="Picture 60"/>
          <p:cNvPicPr>
            <a:picLocks noChangeAspect="1"/>
          </p:cNvPicPr>
          <p:nvPr/>
        </p:nvPicPr>
        <p:blipFill>
          <a:blip r:embed="rId5"/>
          <a:stretch>
            <a:fillRect/>
          </a:stretch>
        </p:blipFill>
        <p:spPr>
          <a:xfrm>
            <a:off x="1405317" y="3807724"/>
            <a:ext cx="753265" cy="952381"/>
          </a:xfrm>
          <a:prstGeom prst="rect">
            <a:avLst/>
          </a:prstGeom>
          <a:solidFill>
            <a:schemeClr val="accent1">
              <a:lumMod val="20000"/>
              <a:lumOff val="80000"/>
            </a:schemeClr>
          </a:solidFill>
        </p:spPr>
      </p:pic>
      <p:pic>
        <p:nvPicPr>
          <p:cNvPr id="63" name="Picture 62" descr="Mobile-Clien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3202" y="1382239"/>
            <a:ext cx="1454645" cy="1454645"/>
          </a:xfrm>
          <a:prstGeom prst="rect">
            <a:avLst/>
          </a:prstGeom>
        </p:spPr>
      </p:pic>
      <p:sp>
        <p:nvSpPr>
          <p:cNvPr id="68" name="Rounded Rectangle 67"/>
          <p:cNvSpPr/>
          <p:nvPr/>
        </p:nvSpPr>
        <p:spPr>
          <a:xfrm>
            <a:off x="7184534" y="2827310"/>
            <a:ext cx="3257807" cy="1870548"/>
          </a:xfrm>
          <a:prstGeom prst="roundRect">
            <a:avLst>
              <a:gd name="adj" fmla="val 9818"/>
            </a:avLst>
          </a:prstGeom>
          <a:solidFill>
            <a:schemeClr val="bg1"/>
          </a:solid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8" name="Picture 47" descr="S3-Bucket-with-object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6528" y="3118575"/>
            <a:ext cx="761657" cy="761657"/>
          </a:xfrm>
          <a:prstGeom prst="rect">
            <a:avLst/>
          </a:prstGeom>
        </p:spPr>
      </p:pic>
      <p:pic>
        <p:nvPicPr>
          <p:cNvPr id="49" name="Picture 48" descr="DynamoDB.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0292" y="3141413"/>
            <a:ext cx="715979" cy="715979"/>
          </a:xfrm>
          <a:prstGeom prst="rect">
            <a:avLst/>
          </a:prstGeom>
        </p:spPr>
      </p:pic>
      <p:pic>
        <p:nvPicPr>
          <p:cNvPr id="50" name="Picture 49" descr="EC2-Instanc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58440" y="3011722"/>
            <a:ext cx="975360" cy="975360"/>
          </a:xfrm>
          <a:prstGeom prst="rect">
            <a:avLst/>
          </a:prstGeom>
        </p:spPr>
      </p:pic>
      <p:sp>
        <p:nvSpPr>
          <p:cNvPr id="51" name="TextBox 37"/>
          <p:cNvSpPr txBox="1">
            <a:spLocks noChangeArrowheads="1"/>
          </p:cNvSpPr>
          <p:nvPr/>
        </p:nvSpPr>
        <p:spPr bwMode="auto">
          <a:xfrm>
            <a:off x="7131759" y="4091943"/>
            <a:ext cx="3359255" cy="307777"/>
          </a:xfrm>
          <a:prstGeom prst="rect">
            <a:avLst/>
          </a:prstGeom>
          <a:noFill/>
          <a:ln w="9525">
            <a:noFill/>
            <a:miter lim="800000"/>
            <a:headEnd/>
            <a:tailEnd/>
          </a:ln>
        </p:spPr>
        <p:txBody>
          <a:bodyPr wrap="square">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AWS Services</a:t>
            </a:r>
          </a:p>
        </p:txBody>
      </p:sp>
      <p:cxnSp>
        <p:nvCxnSpPr>
          <p:cNvPr id="77" name="Curved Connector 76"/>
          <p:cNvCxnSpPr>
            <a:endCxn id="62" idx="1"/>
          </p:cNvCxnSpPr>
          <p:nvPr/>
        </p:nvCxnSpPr>
        <p:spPr>
          <a:xfrm rot="10800000" flipV="1">
            <a:off x="1819115" y="2587995"/>
            <a:ext cx="1404540" cy="767116"/>
          </a:xfrm>
          <a:prstGeom prst="curvedConnector2">
            <a:avLst/>
          </a:prstGeom>
          <a:ln w="28575">
            <a:headEnd type="triangle"/>
            <a:tailEnd type="triangle"/>
          </a:ln>
        </p:spPr>
        <p:style>
          <a:lnRef idx="2">
            <a:schemeClr val="accent1"/>
          </a:lnRef>
          <a:fillRef idx="0">
            <a:schemeClr val="accent1"/>
          </a:fillRef>
          <a:effectRef idx="1">
            <a:schemeClr val="accent1"/>
          </a:effectRef>
          <a:fontRef idx="minor">
            <a:schemeClr val="tx1"/>
          </a:fontRef>
        </p:style>
      </p:cxnSp>
      <p:sp>
        <p:nvSpPr>
          <p:cNvPr id="80" name="TextBox 37"/>
          <p:cNvSpPr txBox="1">
            <a:spLocks noChangeArrowheads="1"/>
          </p:cNvSpPr>
          <p:nvPr/>
        </p:nvSpPr>
        <p:spPr bwMode="auto">
          <a:xfrm>
            <a:off x="906045" y="2406956"/>
            <a:ext cx="1996844" cy="318100"/>
          </a:xfrm>
          <a:prstGeom prst="rect">
            <a:avLst/>
          </a:prstGeom>
          <a:noFill/>
          <a:ln w="9525">
            <a:noFill/>
            <a:miter lim="800000"/>
            <a:headEnd/>
            <a:tailEnd/>
          </a:ln>
        </p:spPr>
        <p:txBody>
          <a:bodyPr wrap="square">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Authentication</a:t>
            </a:r>
          </a:p>
        </p:txBody>
      </p:sp>
      <p:grpSp>
        <p:nvGrpSpPr>
          <p:cNvPr id="31" name="Group 30"/>
          <p:cNvGrpSpPr/>
          <p:nvPr/>
        </p:nvGrpSpPr>
        <p:grpSpPr>
          <a:xfrm>
            <a:off x="4219336" y="3359776"/>
            <a:ext cx="348904" cy="387556"/>
            <a:chOff x="2854384" y="2443655"/>
            <a:chExt cx="261678" cy="290667"/>
          </a:xfrm>
        </p:grpSpPr>
        <p:sp>
          <p:nvSpPr>
            <p:cNvPr id="44" name="Oval 43"/>
            <p:cNvSpPr/>
            <p:nvPr/>
          </p:nvSpPr>
          <p:spPr>
            <a:xfrm>
              <a:off x="2871262" y="2476870"/>
              <a:ext cx="244800" cy="257452"/>
            </a:xfrm>
            <a:prstGeom prst="ellipse">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TextBox 44"/>
            <p:cNvSpPr txBox="1"/>
            <p:nvPr/>
          </p:nvSpPr>
          <p:spPr>
            <a:xfrm>
              <a:off x="2854384" y="2443655"/>
              <a:ext cx="244800" cy="284742"/>
            </a:xfrm>
            <a:prstGeom prst="rect">
              <a:avLst/>
            </a:prstGeom>
            <a:noFill/>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2</a:t>
              </a:r>
            </a:p>
          </p:txBody>
        </p:sp>
      </p:grpSp>
      <p:sp>
        <p:nvSpPr>
          <p:cNvPr id="92" name="TextBox 37"/>
          <p:cNvSpPr txBox="1">
            <a:spLocks noChangeArrowheads="1"/>
          </p:cNvSpPr>
          <p:nvPr/>
        </p:nvSpPr>
        <p:spPr bwMode="auto">
          <a:xfrm>
            <a:off x="4478883" y="5552259"/>
            <a:ext cx="2532848" cy="543867"/>
          </a:xfrm>
          <a:prstGeom prst="rect">
            <a:avLst/>
          </a:prstGeom>
          <a:noFill/>
          <a:ln w="9525">
            <a:noFill/>
            <a:miter lim="800000"/>
            <a:headEnd/>
            <a:tailEnd/>
          </a:ln>
        </p:spPr>
        <p:txBody>
          <a:bodyPr wrap="square">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Web Identity </a:t>
            </a:r>
          </a:p>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Federation</a:t>
            </a:r>
          </a:p>
        </p:txBody>
      </p:sp>
      <p:grpSp>
        <p:nvGrpSpPr>
          <p:cNvPr id="39" name="Group 38"/>
          <p:cNvGrpSpPr/>
          <p:nvPr/>
        </p:nvGrpSpPr>
        <p:grpSpPr>
          <a:xfrm>
            <a:off x="4219337" y="3359774"/>
            <a:ext cx="348904" cy="387556"/>
            <a:chOff x="2854384" y="2443655"/>
            <a:chExt cx="261668" cy="290667"/>
          </a:xfrm>
        </p:grpSpPr>
        <p:sp>
          <p:nvSpPr>
            <p:cNvPr id="40" name="Oval 39"/>
            <p:cNvSpPr/>
            <p:nvPr/>
          </p:nvSpPr>
          <p:spPr>
            <a:xfrm>
              <a:off x="2871253" y="2476870"/>
              <a:ext cx="244799" cy="257452"/>
            </a:xfrm>
            <a:prstGeom prst="ellipse">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TextBox 40"/>
            <p:cNvSpPr txBox="1"/>
            <p:nvPr/>
          </p:nvSpPr>
          <p:spPr>
            <a:xfrm>
              <a:off x="2854384" y="2443655"/>
              <a:ext cx="244800" cy="284742"/>
            </a:xfrm>
            <a:prstGeom prst="rect">
              <a:avLst/>
            </a:prstGeom>
            <a:noFill/>
          </p:spPr>
          <p:txBody>
            <a:bodyPr wrap="square" rtlCol="0">
              <a:spAutoFit/>
            </a:bodyPr>
            <a:lstStyle/>
            <a:p>
              <a:r>
                <a:rPr lang="en-US" sz="1867" dirty="0">
                  <a:latin typeface="Amazon Ember" panose="020B0603020204020204" pitchFamily="34" charset="0"/>
                  <a:ea typeface="Amazon Ember" panose="020B0603020204020204" pitchFamily="34" charset="0"/>
                  <a:cs typeface="Amazon Ember" panose="020B0603020204020204" pitchFamily="34" charset="0"/>
                </a:rPr>
                <a:t>2</a:t>
              </a:r>
            </a:p>
          </p:txBody>
        </p:sp>
      </p:grpSp>
      <p:pic>
        <p:nvPicPr>
          <p:cNvPr id="52" name="Picture 5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63092" y="2155019"/>
            <a:ext cx="457200" cy="457200"/>
          </a:xfrm>
          <a:prstGeom prst="rect">
            <a:avLst/>
          </a:prstGeom>
        </p:spPr>
      </p:pic>
    </p:spTree>
    <p:custDataLst>
      <p:tags r:id="rId1"/>
    </p:custDataLst>
    <p:extLst>
      <p:ext uri="{BB962C8B-B14F-4D97-AF65-F5344CB8AC3E}">
        <p14:creationId xmlns:p14="http://schemas.microsoft.com/office/powerpoint/2010/main" val="1992906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305001"/>
            <a:ext cx="11095836" cy="2047305"/>
          </a:xfrm>
        </p:spPr>
        <p:txBody>
          <a:bodyPr>
            <a:noAutofit/>
          </a:bodyPr>
          <a:lstStyle/>
          <a:p>
            <a:r>
              <a:rPr lang="en-US" sz="4800" dirty="0"/>
              <a:t>Exercise: Improve This Architecture</a:t>
            </a:r>
          </a:p>
        </p:txBody>
      </p:sp>
    </p:spTree>
    <p:custDataLst>
      <p:tags r:id="rId1"/>
    </p:custDataLst>
    <p:extLst>
      <p:ext uri="{BB962C8B-B14F-4D97-AF65-F5344CB8AC3E}">
        <p14:creationId xmlns:p14="http://schemas.microsoft.com/office/powerpoint/2010/main" val="5670540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
        <p:nvSpPr>
          <p:cNvPr id="3" name="Content Placeholder 2"/>
          <p:cNvSpPr>
            <a:spLocks noGrp="1"/>
          </p:cNvSpPr>
          <p:nvPr>
            <p:ph idx="1"/>
          </p:nvPr>
        </p:nvSpPr>
        <p:spPr/>
        <p:txBody>
          <a:bodyPr>
            <a:normAutofit/>
          </a:bodyPr>
          <a:lstStyle/>
          <a:p>
            <a:pPr marL="457200" lvl="1">
              <a:spcBef>
                <a:spcPts val="2400"/>
              </a:spcBef>
            </a:pPr>
            <a:r>
              <a:rPr lang="en-US" sz="2800" dirty="0"/>
              <a:t>GoGreen has purchased a small company that was running a hybrid cloud architecture. </a:t>
            </a:r>
          </a:p>
          <a:p>
            <a:pPr marL="457200" lvl="1">
              <a:spcBef>
                <a:spcPts val="2400"/>
              </a:spcBef>
            </a:pPr>
            <a:r>
              <a:rPr lang="en-US" sz="2800" dirty="0"/>
              <a:t>As their cloud expert, you were asked to review their design and determine how to improve the application in accordance with the Well-Architected framework.</a:t>
            </a:r>
          </a:p>
          <a:p>
            <a:pPr marL="457200" lvl="1">
              <a:spcBef>
                <a:spcPts val="2400"/>
              </a:spcBef>
            </a:pPr>
            <a:r>
              <a:rPr lang="en-US" sz="2800" dirty="0"/>
              <a:t>Review the sample diagram and ask questions to identify where improvements can be made to the security of the system.</a:t>
            </a:r>
          </a:p>
          <a:p>
            <a:pPr marL="457200" lvl="1">
              <a:spcBef>
                <a:spcPts val="2400"/>
              </a:spcBef>
            </a:pPr>
            <a:r>
              <a:rPr lang="en-US" sz="2800" dirty="0"/>
              <a:t>Recommend security enhancements in accordance with the Well-Architected Security pillar.</a:t>
            </a:r>
          </a:p>
          <a:p>
            <a:pPr lvl="1">
              <a:spcBef>
                <a:spcPts val="2400"/>
              </a:spcBef>
            </a:pPr>
            <a:endParaRPr lang="en-US" dirty="0"/>
          </a:p>
        </p:txBody>
      </p:sp>
    </p:spTree>
    <p:custDataLst>
      <p:tags r:id="rId1"/>
    </p:custDataLst>
    <p:extLst>
      <p:ext uri="{BB962C8B-B14F-4D97-AF65-F5344CB8AC3E}">
        <p14:creationId xmlns:p14="http://schemas.microsoft.com/office/powerpoint/2010/main" val="28806054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descr=" 8"/>
          <p:cNvSpPr/>
          <p:nvPr/>
        </p:nvSpPr>
        <p:spPr>
          <a:xfrm>
            <a:off x="535183" y="1503034"/>
            <a:ext cx="8939944" cy="4859672"/>
          </a:xfrm>
          <a:prstGeom prst="roundRect">
            <a:avLst>
              <a:gd name="adj" fmla="val 9818"/>
            </a:avLst>
          </a:prstGeom>
          <a:no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Rounded Rectangle 3" descr=" 9"/>
          <p:cNvSpPr/>
          <p:nvPr/>
        </p:nvSpPr>
        <p:spPr>
          <a:xfrm>
            <a:off x="2125846" y="1944469"/>
            <a:ext cx="6938092" cy="3944103"/>
          </a:xfrm>
          <a:prstGeom prst="roundRect">
            <a:avLst>
              <a:gd name="adj" fmla="val 9818"/>
            </a:avLst>
          </a:prstGeom>
          <a:no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 name="Picture 7" descr=" 9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046" y="2431901"/>
            <a:ext cx="1231687" cy="1231687"/>
          </a:xfrm>
          <a:prstGeom prst="rect">
            <a:avLst/>
          </a:prstGeom>
        </p:spPr>
      </p:pic>
      <p:pic>
        <p:nvPicPr>
          <p:cNvPr id="9" name="Picture 8" descr="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095" y="1938160"/>
            <a:ext cx="975360" cy="97536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2726" y="1603701"/>
            <a:ext cx="798895" cy="521500"/>
          </a:xfrm>
          <a:prstGeom prst="rect">
            <a:avLst/>
          </a:prstGeom>
        </p:spPr>
      </p:pic>
      <p:pic>
        <p:nvPicPr>
          <p:cNvPr id="12" name="Picture 11" descr=" 9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6267" y="4206565"/>
            <a:ext cx="1231687" cy="1231687"/>
          </a:xfrm>
          <a:prstGeom prst="rect">
            <a:avLst/>
          </a:prstGeom>
        </p:spPr>
      </p:pic>
      <p:pic>
        <p:nvPicPr>
          <p:cNvPr id="14" name="Picture 13" descr="IAM.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52080" y="2639547"/>
            <a:ext cx="833669" cy="833669"/>
          </a:xfrm>
          <a:prstGeom prst="rect">
            <a:avLst/>
          </a:prstGeom>
        </p:spPr>
      </p:pic>
      <p:pic>
        <p:nvPicPr>
          <p:cNvPr id="16" name="Picture 15" descr="CloudWatch.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6524" y="3389692"/>
            <a:ext cx="700907" cy="700907"/>
          </a:xfrm>
          <a:prstGeom prst="rect">
            <a:avLst/>
          </a:prstGeom>
        </p:spPr>
      </p:pic>
      <p:pic>
        <p:nvPicPr>
          <p:cNvPr id="17" name="Picture 24"/>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758468" y="5088077"/>
            <a:ext cx="534645" cy="639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Rounded Rectangle 17"/>
          <p:cNvSpPr/>
          <p:nvPr/>
        </p:nvSpPr>
        <p:spPr>
          <a:xfrm>
            <a:off x="9678327" y="1473614"/>
            <a:ext cx="2077739" cy="2046396"/>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30"/>
          <p:cNvSpPr txBox="1"/>
          <p:nvPr/>
        </p:nvSpPr>
        <p:spPr>
          <a:xfrm>
            <a:off x="9775504" y="1200466"/>
            <a:ext cx="1854419"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Customer Network</a:t>
            </a:r>
          </a:p>
        </p:txBody>
      </p:sp>
      <p:pic>
        <p:nvPicPr>
          <p:cNvPr id="22" name="Picture 21" descr="Traditional-Server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48163" y="1473614"/>
            <a:ext cx="975360" cy="975360"/>
          </a:xfrm>
          <a:prstGeom prst="rect">
            <a:avLst/>
          </a:prstGeom>
        </p:spPr>
      </p:pic>
      <p:pic>
        <p:nvPicPr>
          <p:cNvPr id="23" name="Picture 22" descr="Traditional-Server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51363" y="1676814"/>
            <a:ext cx="975360" cy="975360"/>
          </a:xfrm>
          <a:prstGeom prst="rect">
            <a:avLst/>
          </a:prstGeom>
        </p:spPr>
      </p:pic>
      <p:pic>
        <p:nvPicPr>
          <p:cNvPr id="24" name="Picture 23" descr="Traditional-Server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54563" y="1880014"/>
            <a:ext cx="975360" cy="975360"/>
          </a:xfrm>
          <a:prstGeom prst="rect">
            <a:avLst/>
          </a:prstGeom>
        </p:spPr>
      </p:pic>
      <p:sp>
        <p:nvSpPr>
          <p:cNvPr id="26" name="TextBox 39"/>
          <p:cNvSpPr txBox="1"/>
          <p:nvPr/>
        </p:nvSpPr>
        <p:spPr>
          <a:xfrm>
            <a:off x="10170307" y="2686023"/>
            <a:ext cx="1315092"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Remote Servers</a:t>
            </a:r>
          </a:p>
        </p:txBody>
      </p:sp>
      <p:pic>
        <p:nvPicPr>
          <p:cNvPr id="27" name="Picture 26" descr="RDS-DB-Instace.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44009" y="2652617"/>
            <a:ext cx="851555" cy="748999"/>
          </a:xfrm>
          <a:prstGeom prst="rect">
            <a:avLst/>
          </a:prstGeom>
        </p:spPr>
      </p:pic>
      <p:pic>
        <p:nvPicPr>
          <p:cNvPr id="28" name="Picture 27" descr="RDS-DB-Instace-tandby-Multi-AZ-.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44010" y="4572629"/>
            <a:ext cx="836484" cy="700077"/>
          </a:xfrm>
          <a:prstGeom prst="rect">
            <a:avLst/>
          </a:prstGeom>
        </p:spPr>
      </p:pic>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89051" y="4135773"/>
            <a:ext cx="579395" cy="607431"/>
          </a:xfrm>
          <a:prstGeom prst="rect">
            <a:avLst/>
          </a:prstGeom>
        </p:spPr>
      </p:pic>
      <p:sp>
        <p:nvSpPr>
          <p:cNvPr id="30" name="Rounded Rectangle 29"/>
          <p:cNvSpPr/>
          <p:nvPr/>
        </p:nvSpPr>
        <p:spPr>
          <a:xfrm>
            <a:off x="2527285" y="2367696"/>
            <a:ext cx="5254723" cy="1447849"/>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Box 11"/>
          <p:cNvSpPr txBox="1"/>
          <p:nvPr/>
        </p:nvSpPr>
        <p:spPr>
          <a:xfrm>
            <a:off x="2492171" y="3781617"/>
            <a:ext cx="1896555"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sp>
        <p:nvSpPr>
          <p:cNvPr id="32" name="Rounded Rectangle 31"/>
          <p:cNvSpPr/>
          <p:nvPr/>
        </p:nvSpPr>
        <p:spPr>
          <a:xfrm>
            <a:off x="2527285" y="4153152"/>
            <a:ext cx="5254723" cy="1447849"/>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Box 11"/>
          <p:cNvSpPr txBox="1"/>
          <p:nvPr/>
        </p:nvSpPr>
        <p:spPr>
          <a:xfrm>
            <a:off x="2457056" y="5567071"/>
            <a:ext cx="1896555"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sp>
        <p:nvSpPr>
          <p:cNvPr id="2" name="TextBox 1"/>
          <p:cNvSpPr txBox="1"/>
          <p:nvPr/>
        </p:nvSpPr>
        <p:spPr>
          <a:xfrm>
            <a:off x="2934164" y="3277071"/>
            <a:ext cx="1239221" cy="276999"/>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RDS Master</a:t>
            </a:r>
          </a:p>
        </p:txBody>
      </p:sp>
      <p:sp>
        <p:nvSpPr>
          <p:cNvPr id="34" name="TextBox 33"/>
          <p:cNvSpPr txBox="1"/>
          <p:nvPr/>
        </p:nvSpPr>
        <p:spPr>
          <a:xfrm>
            <a:off x="2865589" y="5140799"/>
            <a:ext cx="1382743" cy="276999"/>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RDS Standby</a:t>
            </a:r>
          </a:p>
        </p:txBody>
      </p:sp>
      <p:sp>
        <p:nvSpPr>
          <p:cNvPr id="35" name="TextBox 34"/>
          <p:cNvSpPr txBox="1"/>
          <p:nvPr/>
        </p:nvSpPr>
        <p:spPr>
          <a:xfrm>
            <a:off x="5328304" y="3439992"/>
            <a:ext cx="1239221" cy="276999"/>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Web Tier</a:t>
            </a:r>
          </a:p>
        </p:txBody>
      </p:sp>
      <p:sp>
        <p:nvSpPr>
          <p:cNvPr id="36" name="TextBox 35"/>
          <p:cNvSpPr txBox="1"/>
          <p:nvPr/>
        </p:nvSpPr>
        <p:spPr>
          <a:xfrm>
            <a:off x="5258352" y="5226652"/>
            <a:ext cx="1239221" cy="276999"/>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Web Tier</a:t>
            </a:r>
          </a:p>
        </p:txBody>
      </p:sp>
      <p:sp>
        <p:nvSpPr>
          <p:cNvPr id="37" name="TextBox 36"/>
          <p:cNvSpPr txBox="1"/>
          <p:nvPr/>
        </p:nvSpPr>
        <p:spPr>
          <a:xfrm>
            <a:off x="7481798" y="4275342"/>
            <a:ext cx="1239221" cy="276999"/>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ELB</a:t>
            </a:r>
          </a:p>
        </p:txBody>
      </p:sp>
      <p:sp>
        <p:nvSpPr>
          <p:cNvPr id="38" name="TextBox 37"/>
          <p:cNvSpPr txBox="1"/>
          <p:nvPr/>
        </p:nvSpPr>
        <p:spPr>
          <a:xfrm>
            <a:off x="424108" y="2728018"/>
            <a:ext cx="1239221" cy="276999"/>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Users</a:t>
            </a:r>
          </a:p>
        </p:txBody>
      </p:sp>
      <p:sp>
        <p:nvSpPr>
          <p:cNvPr id="39" name="TextBox 38"/>
          <p:cNvSpPr txBox="1"/>
          <p:nvPr/>
        </p:nvSpPr>
        <p:spPr>
          <a:xfrm>
            <a:off x="1121600" y="3450102"/>
            <a:ext cx="1239221" cy="276999"/>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IAM</a:t>
            </a:r>
          </a:p>
        </p:txBody>
      </p:sp>
      <p:sp>
        <p:nvSpPr>
          <p:cNvPr id="40" name="TextBox 39"/>
          <p:cNvSpPr txBox="1"/>
          <p:nvPr/>
        </p:nvSpPr>
        <p:spPr>
          <a:xfrm>
            <a:off x="408756" y="4050034"/>
            <a:ext cx="1239221" cy="461665"/>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Amazon CloudWatch</a:t>
            </a:r>
          </a:p>
        </p:txBody>
      </p:sp>
      <p:sp>
        <p:nvSpPr>
          <p:cNvPr id="42" name="TextBox 41"/>
          <p:cNvSpPr txBox="1"/>
          <p:nvPr/>
        </p:nvSpPr>
        <p:spPr>
          <a:xfrm>
            <a:off x="1330628" y="5052003"/>
            <a:ext cx="952827" cy="461665"/>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43" name="TextBox 42"/>
          <p:cNvSpPr txBox="1"/>
          <p:nvPr/>
        </p:nvSpPr>
        <p:spPr>
          <a:xfrm>
            <a:off x="379671" y="5630816"/>
            <a:ext cx="1239221" cy="461665"/>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Amazon Glacier</a:t>
            </a:r>
          </a:p>
        </p:txBody>
      </p:sp>
      <p:pic>
        <p:nvPicPr>
          <p:cNvPr id="46" name="Picture 45" descr="VPC-Router.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118534" y="3160945"/>
            <a:ext cx="709319" cy="709319"/>
          </a:xfrm>
          <a:prstGeom prst="rect">
            <a:avLst/>
          </a:prstGeom>
        </p:spPr>
      </p:pic>
      <p:cxnSp>
        <p:nvCxnSpPr>
          <p:cNvPr id="48" name="Straight Connector 47"/>
          <p:cNvCxnSpPr/>
          <p:nvPr/>
        </p:nvCxnSpPr>
        <p:spPr>
          <a:xfrm>
            <a:off x="9368446" y="4452546"/>
            <a:ext cx="876437" cy="0"/>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cxnSp>
        <p:nvCxnSpPr>
          <p:cNvPr id="49" name="Straight Connector 48"/>
          <p:cNvCxnSpPr/>
          <p:nvPr/>
        </p:nvCxnSpPr>
        <p:spPr>
          <a:xfrm flipH="1">
            <a:off x="10473193" y="3550590"/>
            <a:ext cx="1" cy="794597"/>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pic>
        <p:nvPicPr>
          <p:cNvPr id="44" name="Picture 43" descr="Internet.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96670" y="3851100"/>
            <a:ext cx="1324645" cy="1202897"/>
          </a:xfrm>
          <a:prstGeom prst="rect">
            <a:avLst/>
          </a:prstGeom>
        </p:spPr>
      </p:pic>
      <p:sp>
        <p:nvSpPr>
          <p:cNvPr id="45" name="TextBox 44"/>
          <p:cNvSpPr txBox="1"/>
          <p:nvPr/>
        </p:nvSpPr>
        <p:spPr>
          <a:xfrm>
            <a:off x="8654927" y="4655805"/>
            <a:ext cx="1239221" cy="461665"/>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Internet gateway</a:t>
            </a:r>
          </a:p>
        </p:txBody>
      </p:sp>
      <p:sp>
        <p:nvSpPr>
          <p:cNvPr id="47" name="TextBox 37"/>
          <p:cNvSpPr txBox="1">
            <a:spLocks noChangeArrowheads="1"/>
          </p:cNvSpPr>
          <p:nvPr/>
        </p:nvSpPr>
        <p:spPr bwMode="auto">
          <a:xfrm>
            <a:off x="6395207" y="2462807"/>
            <a:ext cx="1457908" cy="276999"/>
          </a:xfrm>
          <a:prstGeom prst="rect">
            <a:avLst/>
          </a:prstGeom>
          <a:noFill/>
        </p:spPr>
        <p:txBody>
          <a:bodyPr wrap="square" rtlCol="0">
            <a:spAutoFit/>
          </a:bodyPr>
          <a:lstStyle>
            <a:defPPr>
              <a:defRPr lang="en-US"/>
            </a:defPPr>
            <a:lvl1pPr algn="ctr" defTabSz="457200">
              <a:defRPr sz="1333" b="1">
                <a:solidFill>
                  <a:srgbClr val="F7981F"/>
                </a:solidFill>
                <a:ea typeface="Verdana" panose="020B0604030504040204" pitchFamily="34" charset="0"/>
                <a:cs typeface="Verdana" panose="020B0604030504040204" pitchFamily="34" charset="0"/>
              </a:defRPr>
            </a:lvl1pPr>
            <a:lvl2pPr defTabSz="457200"/>
            <a:lvl3pPr defTabSz="457200"/>
            <a:lvl4pPr defTabSz="457200"/>
            <a:lvl5pPr defTabSz="457200"/>
            <a:lvl6pPr defTabSz="457200"/>
            <a:lvl7pPr defTabSz="457200"/>
            <a:lvl8pPr defTabSz="457200"/>
            <a:lvl9pPr defTabSz="457200"/>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Public Subnet</a:t>
            </a:r>
          </a:p>
        </p:txBody>
      </p:sp>
      <p:sp>
        <p:nvSpPr>
          <p:cNvPr id="54" name="Rounded Rectangle 53"/>
          <p:cNvSpPr/>
          <p:nvPr/>
        </p:nvSpPr>
        <p:spPr>
          <a:xfrm>
            <a:off x="2670337" y="2462806"/>
            <a:ext cx="5017027" cy="126498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5" name="Picture 54"/>
          <p:cNvPicPr>
            <a:picLocks noChangeAspect="1"/>
          </p:cNvPicPr>
          <p:nvPr/>
        </p:nvPicPr>
        <p:blipFill>
          <a:blip r:embed="rId16"/>
          <a:stretch>
            <a:fillRect/>
          </a:stretch>
        </p:blipFill>
        <p:spPr>
          <a:xfrm>
            <a:off x="2849726" y="2300414"/>
            <a:ext cx="215900" cy="241300"/>
          </a:xfrm>
          <a:prstGeom prst="rect">
            <a:avLst/>
          </a:prstGeom>
        </p:spPr>
      </p:pic>
      <p:sp>
        <p:nvSpPr>
          <p:cNvPr id="56" name="TextBox 37"/>
          <p:cNvSpPr txBox="1">
            <a:spLocks noChangeArrowheads="1"/>
          </p:cNvSpPr>
          <p:nvPr/>
        </p:nvSpPr>
        <p:spPr bwMode="auto">
          <a:xfrm>
            <a:off x="6395207" y="4250951"/>
            <a:ext cx="1457908" cy="276999"/>
          </a:xfrm>
          <a:prstGeom prst="rect">
            <a:avLst/>
          </a:prstGeom>
          <a:noFill/>
        </p:spPr>
        <p:txBody>
          <a:bodyPr wrap="square" rtlCol="0">
            <a:spAutoFit/>
          </a:bodyPr>
          <a:lstStyle>
            <a:defPPr>
              <a:defRPr lang="en-US"/>
            </a:defPPr>
            <a:lvl1pPr algn="ctr" defTabSz="457200">
              <a:defRPr sz="1333" b="1">
                <a:solidFill>
                  <a:srgbClr val="F7981F"/>
                </a:solidFill>
                <a:ea typeface="Verdana" panose="020B0604030504040204" pitchFamily="34" charset="0"/>
                <a:cs typeface="Verdana" panose="020B0604030504040204" pitchFamily="34" charset="0"/>
              </a:defRPr>
            </a:lvl1pPr>
            <a:lvl2pPr defTabSz="457200"/>
            <a:lvl3pPr defTabSz="457200"/>
            <a:lvl4pPr defTabSz="457200"/>
            <a:lvl5pPr defTabSz="457200"/>
            <a:lvl6pPr defTabSz="457200"/>
            <a:lvl7pPr defTabSz="457200"/>
            <a:lvl8pPr defTabSz="457200"/>
            <a:lvl9pPr defTabSz="457200"/>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Public Subnet</a:t>
            </a:r>
          </a:p>
        </p:txBody>
      </p:sp>
      <p:sp>
        <p:nvSpPr>
          <p:cNvPr id="57" name="Rounded Rectangle 56"/>
          <p:cNvSpPr/>
          <p:nvPr/>
        </p:nvSpPr>
        <p:spPr>
          <a:xfrm>
            <a:off x="2670337" y="4250950"/>
            <a:ext cx="5017027" cy="126498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8" name="Picture 57"/>
          <p:cNvPicPr>
            <a:picLocks noChangeAspect="1"/>
          </p:cNvPicPr>
          <p:nvPr/>
        </p:nvPicPr>
        <p:blipFill>
          <a:blip r:embed="rId16"/>
          <a:stretch>
            <a:fillRect/>
          </a:stretch>
        </p:blipFill>
        <p:spPr>
          <a:xfrm>
            <a:off x="2849726" y="4088558"/>
            <a:ext cx="215900" cy="241300"/>
          </a:xfrm>
          <a:prstGeom prst="rect">
            <a:avLst/>
          </a:prstGeom>
        </p:spPr>
      </p:pic>
      <p:pic>
        <p:nvPicPr>
          <p:cNvPr id="11" name="Picture 1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44974" y="3532612"/>
            <a:ext cx="726375" cy="871649"/>
          </a:xfrm>
          <a:prstGeom prst="rect">
            <a:avLst/>
          </a:prstGeom>
        </p:spPr>
      </p:pic>
      <p:pic>
        <p:nvPicPr>
          <p:cNvPr id="59" name="Picture 5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45075" y="4455652"/>
            <a:ext cx="521367" cy="625641"/>
          </a:xfrm>
          <a:prstGeom prst="rect">
            <a:avLst/>
          </a:prstGeom>
        </p:spPr>
      </p:pic>
      <p:sp>
        <p:nvSpPr>
          <p:cNvPr id="6" name="Title 5"/>
          <p:cNvSpPr>
            <a:spLocks noGrp="1"/>
          </p:cNvSpPr>
          <p:nvPr>
            <p:ph type="title"/>
          </p:nvPr>
        </p:nvSpPr>
        <p:spPr>
          <a:xfrm>
            <a:off x="238540" y="263527"/>
            <a:ext cx="9439788" cy="779463"/>
          </a:xfrm>
        </p:spPr>
        <p:txBody>
          <a:bodyPr/>
          <a:lstStyle/>
          <a:p>
            <a:r>
              <a:rPr lang="en-US" dirty="0"/>
              <a:t>GoGreen</a:t>
            </a:r>
          </a:p>
        </p:txBody>
      </p:sp>
      <p:pic>
        <p:nvPicPr>
          <p:cNvPr id="52" name="Picture 5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47280" y="1268911"/>
            <a:ext cx="548640" cy="548640"/>
          </a:xfrm>
          <a:prstGeom prst="rect">
            <a:avLst/>
          </a:prstGeom>
        </p:spPr>
      </p:pic>
    </p:spTree>
    <p:custDataLst>
      <p:tags r:id="rId1"/>
    </p:custDataLst>
    <p:extLst>
      <p:ext uri="{BB962C8B-B14F-4D97-AF65-F5344CB8AC3E}">
        <p14:creationId xmlns:p14="http://schemas.microsoft.com/office/powerpoint/2010/main" val="1817934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descr=" 8"/>
          <p:cNvSpPr/>
          <p:nvPr/>
        </p:nvSpPr>
        <p:spPr>
          <a:xfrm>
            <a:off x="535183" y="1503037"/>
            <a:ext cx="8939944" cy="4859672"/>
          </a:xfrm>
          <a:prstGeom prst="roundRect">
            <a:avLst>
              <a:gd name="adj" fmla="val 9818"/>
            </a:avLst>
          </a:prstGeom>
          <a:no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Rounded Rectangle 3" descr=" 9"/>
          <p:cNvSpPr/>
          <p:nvPr/>
        </p:nvSpPr>
        <p:spPr>
          <a:xfrm>
            <a:off x="2125846" y="1944472"/>
            <a:ext cx="6938092" cy="3944103"/>
          </a:xfrm>
          <a:prstGeom prst="roundRect">
            <a:avLst>
              <a:gd name="adj" fmla="val 9818"/>
            </a:avLst>
          </a:prstGeom>
          <a:no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 name="Picture 7" descr=" 9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7084" y="2461747"/>
            <a:ext cx="1041115" cy="1041115"/>
          </a:xfrm>
          <a:prstGeom prst="rect">
            <a:avLst/>
          </a:prstGeom>
        </p:spPr>
      </p:pic>
      <p:pic>
        <p:nvPicPr>
          <p:cNvPr id="9" name="Picture 8" descr="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095" y="1938163"/>
            <a:ext cx="975360" cy="97536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2726" y="1603704"/>
            <a:ext cx="798895" cy="521500"/>
          </a:xfrm>
          <a:prstGeom prst="rect">
            <a:avLst/>
          </a:prstGeom>
        </p:spPr>
      </p:pic>
      <p:pic>
        <p:nvPicPr>
          <p:cNvPr id="14" name="Picture 13" descr="IAM.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52080" y="2639550"/>
            <a:ext cx="833669" cy="833669"/>
          </a:xfrm>
          <a:prstGeom prst="rect">
            <a:avLst/>
          </a:prstGeom>
        </p:spPr>
      </p:pic>
      <p:pic>
        <p:nvPicPr>
          <p:cNvPr id="16" name="Picture 15" descr="CloudWatch.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6524" y="3389695"/>
            <a:ext cx="700907" cy="700907"/>
          </a:xfrm>
          <a:prstGeom prst="rect">
            <a:avLst/>
          </a:prstGeom>
        </p:spPr>
      </p:pic>
      <p:pic>
        <p:nvPicPr>
          <p:cNvPr id="17" name="Picture 24"/>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758468" y="5088080"/>
            <a:ext cx="534645" cy="639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Rounded Rectangle 17"/>
          <p:cNvSpPr/>
          <p:nvPr/>
        </p:nvSpPr>
        <p:spPr>
          <a:xfrm>
            <a:off x="9678327" y="1473617"/>
            <a:ext cx="2077739" cy="2046396"/>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 name="Picture 21" descr="Traditional-Server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48163" y="1473617"/>
            <a:ext cx="975360" cy="975360"/>
          </a:xfrm>
          <a:prstGeom prst="rect">
            <a:avLst/>
          </a:prstGeom>
        </p:spPr>
      </p:pic>
      <p:pic>
        <p:nvPicPr>
          <p:cNvPr id="23" name="Picture 22" descr="Traditional-Server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51363" y="1676817"/>
            <a:ext cx="975360" cy="975360"/>
          </a:xfrm>
          <a:prstGeom prst="rect">
            <a:avLst/>
          </a:prstGeom>
        </p:spPr>
      </p:pic>
      <p:pic>
        <p:nvPicPr>
          <p:cNvPr id="24" name="Picture 23" descr="Traditional-Server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54563" y="1880017"/>
            <a:ext cx="975360" cy="975360"/>
          </a:xfrm>
          <a:prstGeom prst="rect">
            <a:avLst/>
          </a:prstGeom>
        </p:spPr>
      </p:pic>
      <p:sp>
        <p:nvSpPr>
          <p:cNvPr id="26" name="TextBox 39"/>
          <p:cNvSpPr txBox="1"/>
          <p:nvPr/>
        </p:nvSpPr>
        <p:spPr>
          <a:xfrm>
            <a:off x="10170307" y="2686026"/>
            <a:ext cx="1315092"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Remote Servers</a:t>
            </a:r>
          </a:p>
        </p:txBody>
      </p:sp>
      <p:pic>
        <p:nvPicPr>
          <p:cNvPr id="27" name="Picture 26" descr="RDS-DB-Instace.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90449" y="2596615"/>
            <a:ext cx="851555" cy="748999"/>
          </a:xfrm>
          <a:prstGeom prst="rect">
            <a:avLst/>
          </a:prstGeom>
        </p:spPr>
      </p:pic>
      <p:pic>
        <p:nvPicPr>
          <p:cNvPr id="28" name="Picture 27" descr="RDS-DB-Instace-tandby-Multi-AZ-.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26757" y="4381218"/>
            <a:ext cx="836484" cy="700077"/>
          </a:xfrm>
          <a:prstGeom prst="rect">
            <a:avLst/>
          </a:prstGeom>
        </p:spPr>
      </p:pic>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89051" y="4135776"/>
            <a:ext cx="579395" cy="607431"/>
          </a:xfrm>
          <a:prstGeom prst="rect">
            <a:avLst/>
          </a:prstGeom>
        </p:spPr>
      </p:pic>
      <p:sp>
        <p:nvSpPr>
          <p:cNvPr id="30" name="Rounded Rectangle 29"/>
          <p:cNvSpPr/>
          <p:nvPr/>
        </p:nvSpPr>
        <p:spPr>
          <a:xfrm>
            <a:off x="2527285" y="2367699"/>
            <a:ext cx="5254723" cy="1447849"/>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Box 11"/>
          <p:cNvSpPr txBox="1"/>
          <p:nvPr/>
        </p:nvSpPr>
        <p:spPr>
          <a:xfrm>
            <a:off x="2384505" y="3781076"/>
            <a:ext cx="1896555"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sp>
        <p:nvSpPr>
          <p:cNvPr id="32" name="Rounded Rectangle 31"/>
          <p:cNvSpPr/>
          <p:nvPr/>
        </p:nvSpPr>
        <p:spPr>
          <a:xfrm>
            <a:off x="2492171" y="4153155"/>
            <a:ext cx="5254723" cy="1447849"/>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Box 11"/>
          <p:cNvSpPr txBox="1"/>
          <p:nvPr/>
        </p:nvSpPr>
        <p:spPr>
          <a:xfrm>
            <a:off x="2352165" y="5578192"/>
            <a:ext cx="1896555"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sp>
        <p:nvSpPr>
          <p:cNvPr id="2" name="TextBox 1"/>
          <p:cNvSpPr txBox="1"/>
          <p:nvPr/>
        </p:nvSpPr>
        <p:spPr>
          <a:xfrm>
            <a:off x="2904343" y="3256330"/>
            <a:ext cx="1239221" cy="276999"/>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RDS Master</a:t>
            </a:r>
          </a:p>
        </p:txBody>
      </p:sp>
      <p:sp>
        <p:nvSpPr>
          <p:cNvPr id="34" name="TextBox 33"/>
          <p:cNvSpPr txBox="1"/>
          <p:nvPr/>
        </p:nvSpPr>
        <p:spPr>
          <a:xfrm>
            <a:off x="2847413" y="5078542"/>
            <a:ext cx="1382743" cy="276999"/>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RDS Standby</a:t>
            </a:r>
          </a:p>
        </p:txBody>
      </p:sp>
      <p:sp>
        <p:nvSpPr>
          <p:cNvPr id="35" name="TextBox 34"/>
          <p:cNvSpPr txBox="1"/>
          <p:nvPr/>
        </p:nvSpPr>
        <p:spPr>
          <a:xfrm>
            <a:off x="4441655" y="3457800"/>
            <a:ext cx="1239221" cy="276999"/>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Web Tier</a:t>
            </a:r>
          </a:p>
        </p:txBody>
      </p:sp>
      <p:sp>
        <p:nvSpPr>
          <p:cNvPr id="37" name="TextBox 36"/>
          <p:cNvSpPr txBox="1"/>
          <p:nvPr/>
        </p:nvSpPr>
        <p:spPr>
          <a:xfrm>
            <a:off x="7445020" y="3665301"/>
            <a:ext cx="1239221" cy="276999"/>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ELB</a:t>
            </a:r>
          </a:p>
        </p:txBody>
      </p:sp>
      <p:sp>
        <p:nvSpPr>
          <p:cNvPr id="38" name="TextBox 37"/>
          <p:cNvSpPr txBox="1"/>
          <p:nvPr/>
        </p:nvSpPr>
        <p:spPr>
          <a:xfrm>
            <a:off x="424108" y="2728021"/>
            <a:ext cx="1239221" cy="276999"/>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Users</a:t>
            </a:r>
          </a:p>
        </p:txBody>
      </p:sp>
      <p:sp>
        <p:nvSpPr>
          <p:cNvPr id="39" name="TextBox 38"/>
          <p:cNvSpPr txBox="1"/>
          <p:nvPr/>
        </p:nvSpPr>
        <p:spPr>
          <a:xfrm>
            <a:off x="1121600" y="3450105"/>
            <a:ext cx="1239221" cy="276999"/>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IAM</a:t>
            </a:r>
          </a:p>
        </p:txBody>
      </p:sp>
      <p:sp>
        <p:nvSpPr>
          <p:cNvPr id="42" name="TextBox 41"/>
          <p:cNvSpPr txBox="1"/>
          <p:nvPr/>
        </p:nvSpPr>
        <p:spPr>
          <a:xfrm>
            <a:off x="1367797" y="5052576"/>
            <a:ext cx="876129" cy="461665"/>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43" name="TextBox 42"/>
          <p:cNvSpPr txBox="1"/>
          <p:nvPr/>
        </p:nvSpPr>
        <p:spPr>
          <a:xfrm>
            <a:off x="379671" y="5630819"/>
            <a:ext cx="1239221" cy="461665"/>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Amazon Glacier</a:t>
            </a:r>
          </a:p>
        </p:txBody>
      </p:sp>
      <p:pic>
        <p:nvPicPr>
          <p:cNvPr id="46" name="Picture 45" descr="VPC-Router.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118534" y="3160948"/>
            <a:ext cx="709319" cy="709319"/>
          </a:xfrm>
          <a:prstGeom prst="rect">
            <a:avLst/>
          </a:prstGeom>
        </p:spPr>
      </p:pic>
      <p:cxnSp>
        <p:nvCxnSpPr>
          <p:cNvPr id="48" name="Straight Connector 47"/>
          <p:cNvCxnSpPr/>
          <p:nvPr/>
        </p:nvCxnSpPr>
        <p:spPr>
          <a:xfrm>
            <a:off x="9368446" y="4452549"/>
            <a:ext cx="876437" cy="0"/>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cxnSp>
        <p:nvCxnSpPr>
          <p:cNvPr id="49" name="Straight Connector 48"/>
          <p:cNvCxnSpPr/>
          <p:nvPr/>
        </p:nvCxnSpPr>
        <p:spPr>
          <a:xfrm flipH="1">
            <a:off x="10473193" y="3550593"/>
            <a:ext cx="1" cy="794597"/>
          </a:xfrm>
          <a:prstGeom prst="line">
            <a:avLst/>
          </a:prstGeom>
          <a:ln w="28575">
            <a:solidFill>
              <a:srgbClr val="0070C0"/>
            </a:solidFill>
          </a:ln>
        </p:spPr>
        <p:style>
          <a:lnRef idx="2">
            <a:schemeClr val="dk1"/>
          </a:lnRef>
          <a:fillRef idx="0">
            <a:schemeClr val="dk1"/>
          </a:fillRef>
          <a:effectRef idx="1">
            <a:schemeClr val="dk1"/>
          </a:effectRef>
          <a:fontRef idx="minor">
            <a:schemeClr val="tx1"/>
          </a:fontRef>
        </p:style>
      </p:cxnSp>
      <p:pic>
        <p:nvPicPr>
          <p:cNvPr id="44" name="Picture 43" descr="Internet.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96670" y="3851103"/>
            <a:ext cx="1324645" cy="1202897"/>
          </a:xfrm>
          <a:prstGeom prst="rect">
            <a:avLst/>
          </a:prstGeom>
        </p:spPr>
      </p:pic>
      <p:sp>
        <p:nvSpPr>
          <p:cNvPr id="45" name="TextBox 44"/>
          <p:cNvSpPr txBox="1"/>
          <p:nvPr/>
        </p:nvSpPr>
        <p:spPr>
          <a:xfrm>
            <a:off x="8654927" y="4696752"/>
            <a:ext cx="1239221" cy="461665"/>
          </a:xfrm>
          <a:prstGeom prst="rect">
            <a:avLst/>
          </a:prstGeom>
          <a:noFill/>
        </p:spPr>
        <p:txBody>
          <a:bodyPr wrap="square" rtlCol="0">
            <a:spAutoFit/>
          </a:bodyPr>
          <a:lstStyle/>
          <a:p>
            <a:pPr algn="ctr"/>
            <a:r>
              <a:rPr lang="en-US" sz="1200" b="1" dirty="0" err="1">
                <a:latin typeface="Amazon Ember" panose="020B0603020204020204" pitchFamily="34" charset="0"/>
                <a:ea typeface="Amazon Ember" panose="020B0603020204020204" pitchFamily="34" charset="0"/>
                <a:cs typeface="Amazon Ember" panose="020B0603020204020204" pitchFamily="34" charset="0"/>
              </a:rPr>
              <a:t>Intenet</a:t>
            </a:r>
            <a:endParaRPr lang="en-US" sz="1200" b="1"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gateway</a:t>
            </a:r>
          </a:p>
        </p:txBody>
      </p:sp>
      <p:grpSp>
        <p:nvGrpSpPr>
          <p:cNvPr id="51" name="Group 21"/>
          <p:cNvGrpSpPr>
            <a:grpSpLocks/>
          </p:cNvGrpSpPr>
          <p:nvPr/>
        </p:nvGrpSpPr>
        <p:grpSpPr bwMode="auto">
          <a:xfrm>
            <a:off x="3147832" y="2507279"/>
            <a:ext cx="745845" cy="761720"/>
            <a:chOff x="545458" y="4783771"/>
            <a:chExt cx="2293787" cy="1733798"/>
          </a:xfrm>
        </p:grpSpPr>
        <p:sp>
          <p:nvSpPr>
            <p:cNvPr id="52" name="Rounded Rectangle 51"/>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4" name="Rounded Rectangle 53"/>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5" name="Group 21"/>
          <p:cNvGrpSpPr>
            <a:grpSpLocks/>
          </p:cNvGrpSpPr>
          <p:nvPr/>
        </p:nvGrpSpPr>
        <p:grpSpPr bwMode="auto">
          <a:xfrm>
            <a:off x="3172076" y="4335853"/>
            <a:ext cx="745845" cy="761720"/>
            <a:chOff x="545458" y="4783771"/>
            <a:chExt cx="2293787" cy="1733798"/>
          </a:xfrm>
        </p:grpSpPr>
        <p:sp>
          <p:nvSpPr>
            <p:cNvPr id="56" name="Rounded Rectangle 55"/>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Rounded Rectangle 56"/>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8" name="Group 21"/>
          <p:cNvGrpSpPr>
            <a:grpSpLocks/>
          </p:cNvGrpSpPr>
          <p:nvPr/>
        </p:nvGrpSpPr>
        <p:grpSpPr bwMode="auto">
          <a:xfrm>
            <a:off x="4599097" y="2477117"/>
            <a:ext cx="885243" cy="972988"/>
            <a:chOff x="545458" y="4783771"/>
            <a:chExt cx="2293787" cy="1733798"/>
          </a:xfrm>
        </p:grpSpPr>
        <p:sp>
          <p:nvSpPr>
            <p:cNvPr id="59" name="Rounded Rectangle 58"/>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ounded Rectangle 59"/>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61" name="Picture 60" descr=" 9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692" y="4329610"/>
            <a:ext cx="1041115" cy="1041115"/>
          </a:xfrm>
          <a:prstGeom prst="rect">
            <a:avLst/>
          </a:prstGeom>
        </p:spPr>
      </p:pic>
      <p:sp>
        <p:nvSpPr>
          <p:cNvPr id="62" name="TextBox 61"/>
          <p:cNvSpPr txBox="1"/>
          <p:nvPr/>
        </p:nvSpPr>
        <p:spPr>
          <a:xfrm>
            <a:off x="4388726" y="5292917"/>
            <a:ext cx="1239221" cy="276999"/>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Web Tier</a:t>
            </a:r>
          </a:p>
        </p:txBody>
      </p:sp>
      <p:grpSp>
        <p:nvGrpSpPr>
          <p:cNvPr id="65" name="Group 21"/>
          <p:cNvGrpSpPr>
            <a:grpSpLocks/>
          </p:cNvGrpSpPr>
          <p:nvPr/>
        </p:nvGrpSpPr>
        <p:grpSpPr bwMode="auto">
          <a:xfrm>
            <a:off x="4566952" y="4332177"/>
            <a:ext cx="885243" cy="972988"/>
            <a:chOff x="545458" y="4783771"/>
            <a:chExt cx="2293787" cy="1733798"/>
          </a:xfrm>
        </p:grpSpPr>
        <p:sp>
          <p:nvSpPr>
            <p:cNvPr id="66" name="Rounded Rectangle 65"/>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7" name="Rounded Rectangle 66"/>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63" name="TextBox 37"/>
          <p:cNvSpPr txBox="1">
            <a:spLocks noChangeArrowheads="1"/>
          </p:cNvSpPr>
          <p:nvPr/>
        </p:nvSpPr>
        <p:spPr bwMode="auto">
          <a:xfrm>
            <a:off x="2564122" y="3496242"/>
            <a:ext cx="1457908" cy="276999"/>
          </a:xfrm>
          <a:prstGeom prst="rect">
            <a:avLst/>
          </a:prstGeom>
          <a:noFill/>
        </p:spPr>
        <p:txBody>
          <a:bodyPr wrap="square" rtlCol="0">
            <a:spAutoFit/>
          </a:bodyPr>
          <a:lstStyle>
            <a:defPPr>
              <a:defRPr lang="en-US"/>
            </a:defPPr>
            <a:lvl1pPr algn="ctr" defTabSz="457200">
              <a:defRPr sz="1333" b="1">
                <a:solidFill>
                  <a:srgbClr val="F7981F"/>
                </a:solidFill>
                <a:ea typeface="Verdana" panose="020B0604030504040204" pitchFamily="34" charset="0"/>
                <a:cs typeface="Verdana" panose="020B0604030504040204" pitchFamily="34" charset="0"/>
              </a:defRPr>
            </a:lvl1pPr>
            <a:lvl2pPr defTabSz="457200"/>
            <a:lvl3pPr defTabSz="457200"/>
            <a:lvl4pPr defTabSz="457200"/>
            <a:lvl5pPr defTabSz="457200"/>
            <a:lvl6pPr defTabSz="457200"/>
            <a:lvl7pPr defTabSz="457200"/>
            <a:lvl8pPr defTabSz="457200"/>
            <a:lvl9pPr defTabSz="457200"/>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Private Subnet</a:t>
            </a:r>
          </a:p>
        </p:txBody>
      </p:sp>
      <p:sp>
        <p:nvSpPr>
          <p:cNvPr id="64" name="Rounded Rectangle 63"/>
          <p:cNvSpPr/>
          <p:nvPr/>
        </p:nvSpPr>
        <p:spPr>
          <a:xfrm>
            <a:off x="2670338" y="2441379"/>
            <a:ext cx="3064695" cy="128641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9" name="Picture 68"/>
          <p:cNvPicPr>
            <a:picLocks noChangeAspect="1"/>
          </p:cNvPicPr>
          <p:nvPr/>
        </p:nvPicPr>
        <p:blipFill>
          <a:blip r:embed="rId16"/>
          <a:stretch>
            <a:fillRect/>
          </a:stretch>
        </p:blipFill>
        <p:spPr>
          <a:xfrm>
            <a:off x="2816582" y="2312093"/>
            <a:ext cx="215900" cy="241300"/>
          </a:xfrm>
          <a:prstGeom prst="rect">
            <a:avLst/>
          </a:prstGeom>
        </p:spPr>
      </p:pic>
      <p:sp>
        <p:nvSpPr>
          <p:cNvPr id="70" name="TextBox 37"/>
          <p:cNvSpPr txBox="1">
            <a:spLocks noChangeArrowheads="1"/>
          </p:cNvSpPr>
          <p:nvPr/>
        </p:nvSpPr>
        <p:spPr bwMode="auto">
          <a:xfrm>
            <a:off x="2566855" y="5294888"/>
            <a:ext cx="1457908" cy="276999"/>
          </a:xfrm>
          <a:prstGeom prst="rect">
            <a:avLst/>
          </a:prstGeom>
          <a:noFill/>
        </p:spPr>
        <p:txBody>
          <a:bodyPr wrap="square" rtlCol="0">
            <a:spAutoFit/>
          </a:bodyPr>
          <a:lstStyle>
            <a:defPPr>
              <a:defRPr lang="en-US"/>
            </a:defPPr>
            <a:lvl1pPr algn="ctr" defTabSz="457200">
              <a:defRPr sz="1333" b="1">
                <a:solidFill>
                  <a:srgbClr val="F7981F"/>
                </a:solidFill>
                <a:ea typeface="Verdana" panose="020B0604030504040204" pitchFamily="34" charset="0"/>
                <a:cs typeface="Verdana" panose="020B0604030504040204" pitchFamily="34" charset="0"/>
              </a:defRPr>
            </a:lvl1pPr>
            <a:lvl2pPr defTabSz="457200"/>
            <a:lvl3pPr defTabSz="457200"/>
            <a:lvl4pPr defTabSz="457200"/>
            <a:lvl5pPr defTabSz="457200"/>
            <a:lvl6pPr defTabSz="457200"/>
            <a:lvl7pPr defTabSz="457200"/>
            <a:lvl8pPr defTabSz="457200"/>
            <a:lvl9pPr defTabSz="457200"/>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Private Subnet</a:t>
            </a:r>
          </a:p>
        </p:txBody>
      </p:sp>
      <p:sp>
        <p:nvSpPr>
          <p:cNvPr id="76" name="Rounded Rectangle 75"/>
          <p:cNvSpPr/>
          <p:nvPr/>
        </p:nvSpPr>
        <p:spPr>
          <a:xfrm>
            <a:off x="2673070" y="4240025"/>
            <a:ext cx="3064695" cy="128641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7" name="Picture 76"/>
          <p:cNvPicPr>
            <a:picLocks noChangeAspect="1"/>
          </p:cNvPicPr>
          <p:nvPr/>
        </p:nvPicPr>
        <p:blipFill>
          <a:blip r:embed="rId16"/>
          <a:stretch>
            <a:fillRect/>
          </a:stretch>
        </p:blipFill>
        <p:spPr>
          <a:xfrm>
            <a:off x="2819315" y="4110740"/>
            <a:ext cx="215900" cy="241300"/>
          </a:xfrm>
          <a:prstGeom prst="rect">
            <a:avLst/>
          </a:prstGeom>
        </p:spPr>
      </p:pic>
      <p:sp>
        <p:nvSpPr>
          <p:cNvPr id="78" name="TextBox 37"/>
          <p:cNvSpPr txBox="1">
            <a:spLocks noChangeArrowheads="1"/>
          </p:cNvSpPr>
          <p:nvPr/>
        </p:nvSpPr>
        <p:spPr bwMode="auto">
          <a:xfrm>
            <a:off x="5715803" y="3486060"/>
            <a:ext cx="1457908" cy="276999"/>
          </a:xfrm>
          <a:prstGeom prst="rect">
            <a:avLst/>
          </a:prstGeom>
          <a:noFill/>
        </p:spPr>
        <p:txBody>
          <a:bodyPr wrap="square" rtlCol="0">
            <a:spAutoFit/>
          </a:bodyPr>
          <a:lstStyle>
            <a:defPPr>
              <a:defRPr lang="en-US"/>
            </a:defPPr>
            <a:lvl1pPr algn="ctr" defTabSz="457200">
              <a:defRPr sz="1333" b="1">
                <a:solidFill>
                  <a:srgbClr val="F7981F"/>
                </a:solidFill>
                <a:ea typeface="Verdana" panose="020B0604030504040204" pitchFamily="34" charset="0"/>
                <a:cs typeface="Verdana" panose="020B0604030504040204" pitchFamily="34" charset="0"/>
              </a:defRPr>
            </a:lvl1pPr>
            <a:lvl2pPr defTabSz="457200"/>
            <a:lvl3pPr defTabSz="457200"/>
            <a:lvl4pPr defTabSz="457200"/>
            <a:lvl5pPr defTabSz="457200"/>
            <a:lvl6pPr defTabSz="457200"/>
            <a:lvl7pPr defTabSz="457200"/>
            <a:lvl8pPr defTabSz="457200"/>
            <a:lvl9pPr defTabSz="457200"/>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Public Subnet</a:t>
            </a:r>
          </a:p>
        </p:txBody>
      </p:sp>
      <p:sp>
        <p:nvSpPr>
          <p:cNvPr id="79" name="Rounded Rectangle 78"/>
          <p:cNvSpPr/>
          <p:nvPr/>
        </p:nvSpPr>
        <p:spPr>
          <a:xfrm>
            <a:off x="5822019" y="2431197"/>
            <a:ext cx="1843672" cy="128641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0" name="Picture 79"/>
          <p:cNvPicPr>
            <a:picLocks noChangeAspect="1"/>
          </p:cNvPicPr>
          <p:nvPr/>
        </p:nvPicPr>
        <p:blipFill>
          <a:blip r:embed="rId16"/>
          <a:stretch>
            <a:fillRect/>
          </a:stretch>
        </p:blipFill>
        <p:spPr>
          <a:xfrm>
            <a:off x="5968263" y="2301912"/>
            <a:ext cx="215900" cy="241300"/>
          </a:xfrm>
          <a:prstGeom prst="rect">
            <a:avLst/>
          </a:prstGeom>
        </p:spPr>
      </p:pic>
      <p:sp>
        <p:nvSpPr>
          <p:cNvPr id="81" name="TextBox 37"/>
          <p:cNvSpPr txBox="1">
            <a:spLocks noChangeArrowheads="1"/>
          </p:cNvSpPr>
          <p:nvPr/>
        </p:nvSpPr>
        <p:spPr bwMode="auto">
          <a:xfrm>
            <a:off x="5718886" y="5305166"/>
            <a:ext cx="1457908" cy="276999"/>
          </a:xfrm>
          <a:prstGeom prst="rect">
            <a:avLst/>
          </a:prstGeom>
          <a:noFill/>
        </p:spPr>
        <p:txBody>
          <a:bodyPr wrap="square" rtlCol="0">
            <a:spAutoFit/>
          </a:bodyPr>
          <a:lstStyle>
            <a:defPPr>
              <a:defRPr lang="en-US"/>
            </a:defPPr>
            <a:lvl1pPr algn="ctr" defTabSz="457200">
              <a:defRPr sz="1333" b="1">
                <a:solidFill>
                  <a:srgbClr val="F7981F"/>
                </a:solidFill>
                <a:ea typeface="Verdana" panose="020B0604030504040204" pitchFamily="34" charset="0"/>
                <a:cs typeface="Verdana" panose="020B0604030504040204" pitchFamily="34" charset="0"/>
              </a:defRPr>
            </a:lvl1pPr>
            <a:lvl2pPr defTabSz="457200"/>
            <a:lvl3pPr defTabSz="457200"/>
            <a:lvl4pPr defTabSz="457200"/>
            <a:lvl5pPr defTabSz="457200"/>
            <a:lvl6pPr defTabSz="457200"/>
            <a:lvl7pPr defTabSz="457200"/>
            <a:lvl8pPr defTabSz="457200"/>
            <a:lvl9pPr defTabSz="457200"/>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Public Subnet</a:t>
            </a:r>
          </a:p>
        </p:txBody>
      </p:sp>
      <p:sp>
        <p:nvSpPr>
          <p:cNvPr id="82" name="Rounded Rectangle 81"/>
          <p:cNvSpPr/>
          <p:nvPr/>
        </p:nvSpPr>
        <p:spPr>
          <a:xfrm>
            <a:off x="5825101" y="4250303"/>
            <a:ext cx="1843672" cy="128641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3" name="Picture 82"/>
          <p:cNvPicPr>
            <a:picLocks noChangeAspect="1"/>
          </p:cNvPicPr>
          <p:nvPr/>
        </p:nvPicPr>
        <p:blipFill>
          <a:blip r:embed="rId16"/>
          <a:stretch>
            <a:fillRect/>
          </a:stretch>
        </p:blipFill>
        <p:spPr>
          <a:xfrm>
            <a:off x="5971346" y="4121017"/>
            <a:ext cx="215900" cy="241300"/>
          </a:xfrm>
          <a:prstGeom prst="rect">
            <a:avLst/>
          </a:prstGeom>
        </p:spPr>
      </p:pic>
      <p:pic>
        <p:nvPicPr>
          <p:cNvPr id="11" name="Picture 1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212362" y="3563735"/>
            <a:ext cx="726375" cy="871649"/>
          </a:xfrm>
          <a:prstGeom prst="rect">
            <a:avLst/>
          </a:prstGeom>
        </p:spPr>
      </p:pic>
      <p:pic>
        <p:nvPicPr>
          <p:cNvPr id="84" name="Picture 83" descr="CloudTrail.eps"/>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60605" y="5515134"/>
            <a:ext cx="427599" cy="513117"/>
          </a:xfrm>
          <a:prstGeom prst="rect">
            <a:avLst/>
          </a:prstGeom>
        </p:spPr>
      </p:pic>
      <p:sp>
        <p:nvSpPr>
          <p:cNvPr id="85" name="TextBox 125"/>
          <p:cNvSpPr txBox="1"/>
          <p:nvPr/>
        </p:nvSpPr>
        <p:spPr>
          <a:xfrm>
            <a:off x="1025695" y="5982977"/>
            <a:ext cx="1509432" cy="276999"/>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CloudTrail</a:t>
            </a: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6" name="Picture 8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45075" y="4455655"/>
            <a:ext cx="521367" cy="625641"/>
          </a:xfrm>
          <a:prstGeom prst="rect">
            <a:avLst/>
          </a:prstGeom>
        </p:spPr>
      </p:pic>
      <p:sp>
        <p:nvSpPr>
          <p:cNvPr id="87" name="TextBox 86"/>
          <p:cNvSpPr txBox="1"/>
          <p:nvPr/>
        </p:nvSpPr>
        <p:spPr>
          <a:xfrm>
            <a:off x="408756" y="4050037"/>
            <a:ext cx="1239221" cy="461665"/>
          </a:xfrm>
          <a:prstGeom prst="rect">
            <a:avLst/>
          </a:prstGeom>
          <a:noFill/>
        </p:spPr>
        <p:txBody>
          <a:bodyPr wrap="square"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Amazon CloudWatch</a:t>
            </a:r>
          </a:p>
        </p:txBody>
      </p:sp>
      <p:sp>
        <p:nvSpPr>
          <p:cNvPr id="6" name="Title 5"/>
          <p:cNvSpPr>
            <a:spLocks noGrp="1"/>
          </p:cNvSpPr>
          <p:nvPr>
            <p:ph type="title"/>
          </p:nvPr>
        </p:nvSpPr>
        <p:spPr/>
        <p:txBody>
          <a:bodyPr/>
          <a:lstStyle/>
          <a:p>
            <a:r>
              <a:rPr lang="en-US" dirty="0"/>
              <a:t>GoGreen</a:t>
            </a:r>
          </a:p>
        </p:txBody>
      </p:sp>
      <p:sp>
        <p:nvSpPr>
          <p:cNvPr id="72" name="TextBox 30"/>
          <p:cNvSpPr txBox="1"/>
          <p:nvPr/>
        </p:nvSpPr>
        <p:spPr>
          <a:xfrm>
            <a:off x="9775504" y="1200466"/>
            <a:ext cx="1854419"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Customer Network</a:t>
            </a:r>
          </a:p>
        </p:txBody>
      </p:sp>
      <p:pic>
        <p:nvPicPr>
          <p:cNvPr id="71" name="Picture 7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47280" y="1268911"/>
            <a:ext cx="548640" cy="548640"/>
          </a:xfrm>
          <a:prstGeom prst="rect">
            <a:avLst/>
          </a:prstGeom>
        </p:spPr>
      </p:pic>
    </p:spTree>
    <p:custDataLst>
      <p:tags r:id="rId1"/>
    </p:custDataLst>
    <p:extLst>
      <p:ext uri="{BB962C8B-B14F-4D97-AF65-F5344CB8AC3E}">
        <p14:creationId xmlns:p14="http://schemas.microsoft.com/office/powerpoint/2010/main" val="1954764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Resources</a:t>
            </a:r>
          </a:p>
        </p:txBody>
      </p:sp>
      <p:sp>
        <p:nvSpPr>
          <p:cNvPr id="5" name="Content Placeholder 4"/>
          <p:cNvSpPr>
            <a:spLocks noGrp="1"/>
          </p:cNvSpPr>
          <p:nvPr>
            <p:ph idx="1"/>
          </p:nvPr>
        </p:nvSpPr>
        <p:spPr/>
        <p:txBody>
          <a:bodyPr>
            <a:normAutofit lnSpcReduction="10000"/>
          </a:bodyPr>
          <a:lstStyle/>
          <a:p>
            <a:pPr marL="385224" lvl="1"/>
            <a:r>
              <a:rPr lang="en-US" sz="2800" dirty="0"/>
              <a:t>Documentation</a:t>
            </a:r>
          </a:p>
          <a:p>
            <a:pPr marL="918610" lvl="2"/>
            <a:r>
              <a:rPr lang="en-US" sz="2400" dirty="0">
                <a:hlinkClick r:id="rId4"/>
              </a:rPr>
              <a:t>AWS Security Center</a:t>
            </a:r>
            <a:endParaRPr lang="en-US" sz="2400" dirty="0"/>
          </a:p>
          <a:p>
            <a:pPr marL="918610" lvl="2"/>
            <a:r>
              <a:rPr lang="en-US" sz="2400" dirty="0">
                <a:hlinkClick r:id="rId5"/>
              </a:rPr>
              <a:t>AWS Compliance</a:t>
            </a:r>
            <a:endParaRPr lang="en-US" sz="2400" dirty="0"/>
          </a:p>
          <a:p>
            <a:pPr marL="918610" lvl="2"/>
            <a:r>
              <a:rPr lang="en-US" sz="2400" dirty="0">
                <a:hlinkClick r:id="rId6"/>
              </a:rPr>
              <a:t>AWS Security Blog</a:t>
            </a:r>
            <a:endParaRPr lang="en-US" sz="2400" dirty="0"/>
          </a:p>
          <a:p>
            <a:pPr marL="918610" lvl="2">
              <a:buFont typeface="Arial" panose="020B0604020202020204" pitchFamily="34" charset="0"/>
              <a:buChar char="•"/>
            </a:pPr>
            <a:endParaRPr lang="en-US" sz="2133" dirty="0"/>
          </a:p>
          <a:p>
            <a:pPr marL="385224" lvl="1"/>
            <a:r>
              <a:rPr lang="en-US" sz="2800" dirty="0"/>
              <a:t>Whitepapers</a:t>
            </a:r>
          </a:p>
          <a:p>
            <a:pPr marL="918610" lvl="2"/>
            <a:r>
              <a:rPr lang="en-US" sz="2400" dirty="0">
                <a:hlinkClick r:id="rId7" invalidUrl="https://d0.awsstatic.com/whitepapers/Security/AWS Security Whitepaper.pdf"/>
              </a:rPr>
              <a:t>AWS Security Overview</a:t>
            </a:r>
            <a:endParaRPr lang="en-US" sz="2400" dirty="0"/>
          </a:p>
          <a:p>
            <a:pPr marL="918610" lvl="2"/>
            <a:r>
              <a:rPr lang="en-US" sz="2400" dirty="0">
                <a:hlinkClick r:id="rId8"/>
              </a:rPr>
              <a:t>AWS Security Best Practices</a:t>
            </a:r>
            <a:endParaRPr lang="en-US" sz="2400" dirty="0"/>
          </a:p>
          <a:p>
            <a:pPr marL="918610" lvl="2"/>
            <a:r>
              <a:rPr lang="en-US" sz="2400" dirty="0">
                <a:hlinkClick r:id="rId9"/>
              </a:rPr>
              <a:t>AWS Risk and Compliance</a:t>
            </a:r>
            <a:endParaRPr lang="en-US" sz="2400" dirty="0"/>
          </a:p>
          <a:p>
            <a:pPr marL="918610" lvl="2"/>
            <a:endParaRPr lang="en-US" sz="2133" dirty="0"/>
          </a:p>
          <a:p>
            <a:pPr marL="385224" lvl="1"/>
            <a:r>
              <a:rPr lang="en-US" sz="2800" dirty="0"/>
              <a:t>Videos</a:t>
            </a:r>
          </a:p>
          <a:p>
            <a:pPr marL="918610" lvl="2"/>
            <a:r>
              <a:rPr lang="en-US" sz="2400" dirty="0">
                <a:hlinkClick r:id="rId10"/>
              </a:rPr>
              <a:t>Security of the AWS Cloud</a:t>
            </a:r>
            <a:endParaRPr lang="en-US" sz="2400" dirty="0"/>
          </a:p>
          <a:p>
            <a:pPr marL="918610" lvl="2"/>
            <a:r>
              <a:rPr lang="en-US" sz="2400" dirty="0">
                <a:hlinkClick r:id="rId11"/>
              </a:rPr>
              <a:t>Shared Responsibility Overview</a:t>
            </a:r>
            <a:endParaRPr lang="en-US" sz="2400" dirty="0"/>
          </a:p>
        </p:txBody>
      </p:sp>
    </p:spTree>
    <p:custDataLst>
      <p:tags r:id="rId1"/>
    </p:custDataLst>
    <p:extLst>
      <p:ext uri="{BB962C8B-B14F-4D97-AF65-F5344CB8AC3E}">
        <p14:creationId xmlns:p14="http://schemas.microsoft.com/office/powerpoint/2010/main" val="23200979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4800" dirty="0"/>
              <a:t>Security Pillar Questions</a:t>
            </a:r>
          </a:p>
        </p:txBody>
      </p:sp>
    </p:spTree>
    <p:custDataLst>
      <p:tags r:id="rId1"/>
    </p:custDataLst>
    <p:extLst>
      <p:ext uri="{BB962C8B-B14F-4D97-AF65-F5344CB8AC3E}">
        <p14:creationId xmlns:p14="http://schemas.microsoft.com/office/powerpoint/2010/main" val="3086750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Security Question #1</a:t>
            </a:r>
          </a:p>
        </p:txBody>
      </p:sp>
      <p:sp>
        <p:nvSpPr>
          <p:cNvPr id="24" name="Content Placeholder 2"/>
          <p:cNvSpPr txBox="1">
            <a:spLocks/>
          </p:cNvSpPr>
          <p:nvPr/>
        </p:nvSpPr>
        <p:spPr>
          <a:xfrm>
            <a:off x="176007" y="3675119"/>
            <a:ext cx="5250758" cy="2798756"/>
          </a:xfrm>
          <a:prstGeom prst="rect">
            <a:avLst/>
          </a:prstGeom>
        </p:spPr>
        <p:txBody>
          <a:bodyPr vert="horz" lIns="121920" tIns="60960" rIns="121920" bIns="6096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90000"/>
              </a:lnSpc>
              <a:spcBef>
                <a:spcPts val="1800"/>
              </a:spcBef>
              <a:buClr>
                <a:schemeClr val="bg2">
                  <a:lumMod val="10000"/>
                </a:schemeClr>
              </a:buClr>
              <a:buBlip>
                <a:blip r:embed="rId5"/>
              </a:buBlip>
            </a:pPr>
            <a:r>
              <a:rPr lang="en-US" sz="2300" dirty="0">
                <a:latin typeface="Amazon Ember Light" panose="020B0403020204020204" pitchFamily="34" charset="0"/>
                <a:ea typeface="Amazon Ember Light" panose="020B0403020204020204" pitchFamily="34" charset="0"/>
                <a:cs typeface="Amazon Ember Light" panose="020B0403020204020204" pitchFamily="34" charset="0"/>
              </a:rPr>
              <a:t>Use AWS service-specific controls, such as:</a:t>
            </a:r>
          </a:p>
          <a:p>
            <a:pPr marL="738187" lvl="2" indent="-457200" defTabSz="914400">
              <a:lnSpc>
                <a:spcPct val="90000"/>
              </a:lnSpc>
              <a:spcBef>
                <a:spcPts val="6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S3 SSE</a:t>
            </a:r>
          </a:p>
          <a:p>
            <a:pPr marL="738187" lvl="2" indent="-457200" defTabSz="914400">
              <a:lnSpc>
                <a:spcPct val="90000"/>
              </a:lnSpc>
              <a:spcBef>
                <a:spcPts val="6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EBS Encrypted Volumes</a:t>
            </a:r>
          </a:p>
          <a:p>
            <a:pPr marL="738187" lvl="2" indent="-457200" defTabSz="914400">
              <a:lnSpc>
                <a:spcPct val="90000"/>
              </a:lnSpc>
              <a:spcBef>
                <a:spcPts val="6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RDS Transparent Data Encryption (TDE)</a:t>
            </a:r>
          </a:p>
          <a:p>
            <a:pPr lvl="1">
              <a:buClr>
                <a:schemeClr val="bg2">
                  <a:lumMod val="10000"/>
                </a:schemeClr>
              </a:buClr>
              <a:buFont typeface="Arial" panose="020B0604020202020204" pitchFamily="34" charset="0"/>
              <a:buChar char="•"/>
            </a:pPr>
            <a:endParaRPr lang="en-US" sz="2933" dirty="0"/>
          </a:p>
          <a:p>
            <a:pPr lvl="1">
              <a:buClr>
                <a:schemeClr val="bg2">
                  <a:lumMod val="10000"/>
                </a:schemeClr>
              </a:buClr>
              <a:buFont typeface="Arial" panose="020B0604020202020204" pitchFamily="34" charset="0"/>
              <a:buChar char="•"/>
            </a:pPr>
            <a:endParaRPr lang="en-US" sz="2933" dirty="0"/>
          </a:p>
        </p:txBody>
      </p:sp>
      <p:sp>
        <p:nvSpPr>
          <p:cNvPr id="25" name="TextBox 24"/>
          <p:cNvSpPr txBox="1"/>
          <p:nvPr/>
        </p:nvSpPr>
        <p:spPr>
          <a:xfrm>
            <a:off x="4836859" y="2956124"/>
            <a:ext cx="2438584" cy="461665"/>
          </a:xfrm>
          <a:prstGeom prst="rect">
            <a:avLst/>
          </a:prstGeom>
          <a:noFill/>
          <a:ln>
            <a:noFill/>
          </a:ln>
          <a:effectLst/>
        </p:spPr>
        <p:txBody>
          <a:bodyPr wrap="square" rtlCol="0">
            <a:spAutoFit/>
          </a:bodyPr>
          <a:lstStyle/>
          <a:p>
            <a:pPr algn="ctr"/>
            <a:r>
              <a:rPr lang="en-US" sz="2400" b="1" dirty="0">
                <a:solidFill>
                  <a:srgbClr val="00B050"/>
                </a:solidFill>
                <a:latin typeface="Amazon Ember" panose="020B0603020204020204" pitchFamily="34" charset="0"/>
                <a:ea typeface="Amazon Ember" panose="020B0603020204020204" pitchFamily="34" charset="0"/>
                <a:cs typeface="Amazon Ember" panose="020B0603020204020204" pitchFamily="34" charset="0"/>
              </a:rPr>
              <a:t>Best practices</a:t>
            </a:r>
          </a:p>
        </p:txBody>
      </p:sp>
      <p:sp>
        <p:nvSpPr>
          <p:cNvPr id="26" name="Content Placeholder 2"/>
          <p:cNvSpPr txBox="1">
            <a:spLocks/>
          </p:cNvSpPr>
          <p:nvPr/>
        </p:nvSpPr>
        <p:spPr>
          <a:xfrm>
            <a:off x="6077788" y="3675116"/>
            <a:ext cx="5421781" cy="2926484"/>
          </a:xfrm>
          <a:prstGeom prst="rect">
            <a:avLst/>
          </a:prstGeom>
        </p:spPr>
        <p:txBody>
          <a:bodyPr vert="horz" lIns="121920" tIns="60960" rIns="121920" bIns="60960" rtlCol="0">
            <a:normAutofit fontScale="25000" lnSpcReduction="20000"/>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110000"/>
              </a:lnSpc>
              <a:spcBef>
                <a:spcPts val="1800"/>
              </a:spcBef>
              <a:buClr>
                <a:schemeClr val="bg2">
                  <a:lumMod val="10000"/>
                </a:schemeClr>
              </a:buClr>
              <a:buBlip>
                <a:blip r:embed="rId5"/>
              </a:buBlip>
            </a:pPr>
            <a:r>
              <a:rPr lang="en-US" sz="9200" dirty="0">
                <a:latin typeface="Amazon Ember Light" panose="020B0403020204020204" pitchFamily="34" charset="0"/>
                <a:ea typeface="Amazon Ember Light" panose="020B0403020204020204" pitchFamily="34" charset="0"/>
                <a:cs typeface="Amazon Ember Light" panose="020B0403020204020204" pitchFamily="34" charset="0"/>
              </a:rPr>
              <a:t>Use client-side techniques, such as:</a:t>
            </a:r>
          </a:p>
          <a:p>
            <a:pPr marL="738187" lvl="2" indent="-457200" defTabSz="914400">
              <a:lnSpc>
                <a:spcPct val="110000"/>
              </a:lnSpc>
              <a:spcBef>
                <a:spcPts val="600"/>
              </a:spcBef>
              <a:buClr>
                <a:schemeClr val="bg2">
                  <a:lumMod val="10000"/>
                </a:schemeClr>
              </a:buClr>
              <a:buBlip>
                <a:blip r:embed="rId5"/>
              </a:buBlip>
            </a:pPr>
            <a:r>
              <a:rPr lang="en-US" sz="8000" dirty="0">
                <a:latin typeface="Amazon Ember Light" panose="020B0403020204020204" pitchFamily="34" charset="0"/>
                <a:ea typeface="Amazon Ember Light" panose="020B0403020204020204" pitchFamily="34" charset="0"/>
                <a:cs typeface="Amazon Ember Light" panose="020B0403020204020204" pitchFamily="34" charset="0"/>
              </a:rPr>
              <a:t>SDK-supported</a:t>
            </a:r>
          </a:p>
          <a:p>
            <a:pPr marL="738187" lvl="2" indent="-457200" defTabSz="914400">
              <a:lnSpc>
                <a:spcPct val="110000"/>
              </a:lnSpc>
              <a:spcBef>
                <a:spcPts val="600"/>
              </a:spcBef>
              <a:buClr>
                <a:schemeClr val="bg2">
                  <a:lumMod val="10000"/>
                </a:schemeClr>
              </a:buClr>
              <a:buBlip>
                <a:blip r:embed="rId5"/>
              </a:buBlip>
            </a:pPr>
            <a:r>
              <a:rPr lang="en-US" sz="8000" dirty="0">
                <a:latin typeface="Amazon Ember Light" panose="020B0403020204020204" pitchFamily="34" charset="0"/>
                <a:ea typeface="Amazon Ember Light" panose="020B0403020204020204" pitchFamily="34" charset="0"/>
                <a:cs typeface="Amazon Ember Light" panose="020B0403020204020204" pitchFamily="34" charset="0"/>
              </a:rPr>
              <a:t>OS-supported</a:t>
            </a:r>
          </a:p>
          <a:p>
            <a:pPr marL="738187" lvl="2" indent="-457200" defTabSz="914400">
              <a:lnSpc>
                <a:spcPct val="110000"/>
              </a:lnSpc>
              <a:spcBef>
                <a:spcPts val="600"/>
              </a:spcBef>
              <a:buClr>
                <a:schemeClr val="bg2">
                  <a:lumMod val="10000"/>
                </a:schemeClr>
              </a:buClr>
              <a:buBlip>
                <a:blip r:embed="rId5"/>
              </a:buBlip>
            </a:pPr>
            <a:r>
              <a:rPr lang="en-US" sz="8000" dirty="0">
                <a:latin typeface="Amazon Ember Light" panose="020B0403020204020204" pitchFamily="34" charset="0"/>
                <a:ea typeface="Amazon Ember Light" panose="020B0403020204020204" pitchFamily="34" charset="0"/>
                <a:cs typeface="Amazon Ember Light" panose="020B0403020204020204" pitchFamily="34" charset="0"/>
              </a:rPr>
              <a:t>Windows BitLocker</a:t>
            </a:r>
          </a:p>
          <a:p>
            <a:pPr marL="738187" lvl="2" indent="-457200" defTabSz="914400">
              <a:lnSpc>
                <a:spcPct val="110000"/>
              </a:lnSpc>
              <a:spcBef>
                <a:spcPts val="600"/>
              </a:spcBef>
              <a:buClr>
                <a:schemeClr val="bg2">
                  <a:lumMod val="10000"/>
                </a:schemeClr>
              </a:buClr>
              <a:buBlip>
                <a:blip r:embed="rId5"/>
              </a:buBlip>
            </a:pPr>
            <a:r>
              <a:rPr lang="en-US" sz="8000" dirty="0">
                <a:latin typeface="Amazon Ember Light" panose="020B0403020204020204" pitchFamily="34" charset="0"/>
                <a:ea typeface="Amazon Ember Light" panose="020B0403020204020204" pitchFamily="34" charset="0"/>
                <a:cs typeface="Amazon Ember Light" panose="020B0403020204020204" pitchFamily="34" charset="0"/>
              </a:rPr>
              <a:t>dm-crypt</a:t>
            </a:r>
          </a:p>
          <a:p>
            <a:pPr marL="457200" lvl="1" indent="-457200" defTabSz="914400">
              <a:lnSpc>
                <a:spcPct val="110000"/>
              </a:lnSpc>
              <a:spcBef>
                <a:spcPts val="1800"/>
              </a:spcBef>
              <a:buClr>
                <a:schemeClr val="bg2">
                  <a:lumMod val="10000"/>
                </a:schemeClr>
              </a:buClr>
              <a:buBlip>
                <a:blip r:embed="rId5"/>
              </a:buBlip>
            </a:pPr>
            <a:r>
              <a:rPr lang="en-US" sz="9200" dirty="0">
                <a:latin typeface="Amazon Ember Light" panose="020B0403020204020204" pitchFamily="34" charset="0"/>
                <a:ea typeface="Amazon Ember Light" panose="020B0403020204020204" pitchFamily="34" charset="0"/>
                <a:cs typeface="Amazon Ember Light" panose="020B0403020204020204" pitchFamily="34" charset="0"/>
              </a:rPr>
              <a:t>Use a solution from the AWS      Marketplace or APN Partner</a:t>
            </a:r>
          </a:p>
        </p:txBody>
      </p:sp>
      <p:sp>
        <p:nvSpPr>
          <p:cNvPr id="9" name="Content Placeholder 2"/>
          <p:cNvSpPr txBox="1">
            <a:spLocks/>
          </p:cNvSpPr>
          <p:nvPr/>
        </p:nvSpPr>
        <p:spPr>
          <a:xfrm>
            <a:off x="2097213" y="1601005"/>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lvl1pPr marL="0" indent="0" algn="l" defTabSz="457200" rtl="0" eaLnBrk="1" latinLnBrk="0" hangingPunct="1">
              <a:spcBef>
                <a:spcPct val="20000"/>
              </a:spcBef>
              <a:buFontTx/>
              <a:buNone/>
              <a:defRPr sz="2400" b="0" i="0" kern="1200">
                <a:solidFill>
                  <a:srgbClr val="4D4D4C"/>
                </a:solidFill>
                <a:latin typeface="+mn-lt"/>
                <a:ea typeface="+mn-ea"/>
                <a:cs typeface="+mn-cs"/>
              </a:defRPr>
            </a:lvl1pPr>
            <a:lvl2pPr marL="742950" indent="-285750" algn="l" defTabSz="457200" rtl="0" eaLnBrk="1" latinLnBrk="0" hangingPunct="1">
              <a:spcBef>
                <a:spcPct val="20000"/>
              </a:spcBef>
              <a:buFont typeface="Arial"/>
              <a:buChar char="•"/>
              <a:defRPr sz="2000" b="0" i="0" kern="1200">
                <a:solidFill>
                  <a:srgbClr val="4D4D4C"/>
                </a:solidFill>
                <a:latin typeface="+mn-lt"/>
                <a:ea typeface="+mn-ea"/>
                <a:cs typeface="+mn-cs"/>
              </a:defRPr>
            </a:lvl2pPr>
            <a:lvl3pPr marL="1143000" indent="-228600" algn="l" defTabSz="457200" rtl="0" eaLnBrk="1" latinLnBrk="0" hangingPunct="1">
              <a:spcBef>
                <a:spcPct val="20000"/>
              </a:spcBef>
              <a:buFont typeface="Arial"/>
              <a:buChar char="•"/>
              <a:defRPr sz="1800" b="0" i="0" kern="1200">
                <a:solidFill>
                  <a:srgbClr val="4D4D4C"/>
                </a:solidFill>
                <a:latin typeface="+mn-lt"/>
                <a:ea typeface="+mn-ea"/>
                <a:cs typeface="+mn-cs"/>
              </a:defRPr>
            </a:lvl3pPr>
            <a:lvl4pPr marL="16002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Tx/>
              <a:buSzTx/>
              <a:buFontTx/>
              <a:buNone/>
              <a:tabLst/>
              <a:defRPr/>
            </a:pPr>
            <a: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How are you encrypting and protecting your      data at rest?</a:t>
            </a:r>
          </a:p>
        </p:txBody>
      </p:sp>
    </p:spTree>
    <p:custDataLst>
      <p:tags r:id="rId1"/>
    </p:custDataLst>
    <p:extLst>
      <p:ext uri="{BB962C8B-B14F-4D97-AF65-F5344CB8AC3E}">
        <p14:creationId xmlns:p14="http://schemas.microsoft.com/office/powerpoint/2010/main" val="20780785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Security Question #2</a:t>
            </a:r>
          </a:p>
        </p:txBody>
      </p:sp>
      <p:sp>
        <p:nvSpPr>
          <p:cNvPr id="25" name="TextBox 24"/>
          <p:cNvSpPr txBox="1"/>
          <p:nvPr/>
        </p:nvSpPr>
        <p:spPr>
          <a:xfrm>
            <a:off x="4939983" y="2944137"/>
            <a:ext cx="2355339"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
        <p:nvSpPr>
          <p:cNvPr id="26" name="Content Placeholder 2"/>
          <p:cNvSpPr txBox="1">
            <a:spLocks/>
          </p:cNvSpPr>
          <p:nvPr/>
        </p:nvSpPr>
        <p:spPr>
          <a:xfrm>
            <a:off x="695058" y="3436579"/>
            <a:ext cx="10986041" cy="2926484"/>
          </a:xfrm>
          <a:prstGeom prst="rect">
            <a:avLst/>
          </a:prstGeom>
        </p:spPr>
        <p:txBody>
          <a:bodyPr vert="horz" lIns="121920" tIns="60960" rIns="121920" bIns="60960" rtlCol="0">
            <a:normAutofit fontScale="85000" lnSpcReduction="20000"/>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110000"/>
              </a:lnSpc>
              <a:spcBef>
                <a:spcPts val="1800"/>
              </a:spcBef>
              <a:buClr>
                <a:schemeClr val="bg2">
                  <a:lumMod val="10000"/>
                </a:schemeClr>
              </a:buClr>
              <a:buBlip>
                <a:blip r:embed="rId5"/>
              </a:buBlip>
            </a:pPr>
            <a:r>
              <a:rPr lang="en-US" sz="3100" dirty="0">
                <a:latin typeface="Amazon Ember Light" panose="020B0403020204020204" pitchFamily="34" charset="0"/>
                <a:ea typeface="Amazon Ember Light" panose="020B0403020204020204" pitchFamily="34" charset="0"/>
                <a:cs typeface="Amazon Ember Light" panose="020B0403020204020204" pitchFamily="34" charset="0"/>
              </a:rPr>
              <a:t>SSL/TLS enabled AWS APIs.</a:t>
            </a:r>
          </a:p>
          <a:p>
            <a:pPr marL="457200" lvl="1" indent="-457200" defTabSz="914400">
              <a:lnSpc>
                <a:spcPct val="110000"/>
              </a:lnSpc>
              <a:spcBef>
                <a:spcPts val="1800"/>
              </a:spcBef>
              <a:buClr>
                <a:schemeClr val="bg2">
                  <a:lumMod val="10000"/>
                </a:schemeClr>
              </a:buClr>
              <a:buBlip>
                <a:blip r:embed="rId5"/>
              </a:buBlip>
            </a:pPr>
            <a:r>
              <a:rPr lang="en-US" sz="3100" dirty="0">
                <a:latin typeface="Amazon Ember Light" panose="020B0403020204020204" pitchFamily="34" charset="0"/>
                <a:ea typeface="Amazon Ember Light" panose="020B0403020204020204" pitchFamily="34" charset="0"/>
                <a:cs typeface="Amazon Ember Light" panose="020B0403020204020204" pitchFamily="34" charset="0"/>
              </a:rPr>
              <a:t>SSL/TLS or equivalent is used for communication.</a:t>
            </a:r>
          </a:p>
          <a:p>
            <a:pPr marL="457200" lvl="1" indent="-457200" defTabSz="914400">
              <a:lnSpc>
                <a:spcPct val="110000"/>
              </a:lnSpc>
              <a:spcBef>
                <a:spcPts val="1800"/>
              </a:spcBef>
              <a:buClr>
                <a:schemeClr val="bg2">
                  <a:lumMod val="10000"/>
                </a:schemeClr>
              </a:buClr>
              <a:buBlip>
                <a:blip r:embed="rId5"/>
              </a:buBlip>
            </a:pPr>
            <a:r>
              <a:rPr lang="en-US" sz="3100" dirty="0">
                <a:latin typeface="Amazon Ember Light" panose="020B0403020204020204" pitchFamily="34" charset="0"/>
                <a:ea typeface="Amazon Ember Light" panose="020B0403020204020204" pitchFamily="34" charset="0"/>
                <a:cs typeface="Amazon Ember Light" panose="020B0403020204020204" pitchFamily="34" charset="0"/>
              </a:rPr>
              <a:t>VPN based solution.</a:t>
            </a:r>
          </a:p>
          <a:p>
            <a:pPr marL="457200" lvl="1" indent="-457200" defTabSz="914400">
              <a:lnSpc>
                <a:spcPct val="110000"/>
              </a:lnSpc>
              <a:spcBef>
                <a:spcPts val="1800"/>
              </a:spcBef>
              <a:buClr>
                <a:schemeClr val="bg2">
                  <a:lumMod val="10000"/>
                </a:schemeClr>
              </a:buClr>
              <a:buBlip>
                <a:blip r:embed="rId5"/>
              </a:buBlip>
            </a:pPr>
            <a:r>
              <a:rPr lang="en-US" sz="3100" dirty="0">
                <a:latin typeface="Amazon Ember Light" panose="020B0403020204020204" pitchFamily="34" charset="0"/>
                <a:ea typeface="Amazon Ember Light" panose="020B0403020204020204" pitchFamily="34" charset="0"/>
                <a:cs typeface="Amazon Ember Light" panose="020B0403020204020204" pitchFamily="34" charset="0"/>
              </a:rPr>
              <a:t>Private connectivity (AWS Direct Connect).</a:t>
            </a:r>
          </a:p>
          <a:p>
            <a:pPr marL="457200" lvl="1" indent="-457200" defTabSz="914400">
              <a:lnSpc>
                <a:spcPct val="110000"/>
              </a:lnSpc>
              <a:spcBef>
                <a:spcPts val="1800"/>
              </a:spcBef>
              <a:buClr>
                <a:schemeClr val="bg2">
                  <a:lumMod val="10000"/>
                </a:schemeClr>
              </a:buClr>
              <a:buBlip>
                <a:blip r:embed="rId5"/>
              </a:buBlip>
            </a:pPr>
            <a:r>
              <a:rPr lang="en-US" sz="3100" dirty="0">
                <a:latin typeface="Amazon Ember Light" panose="020B0403020204020204" pitchFamily="34" charset="0"/>
                <a:ea typeface="Amazon Ember Light" panose="020B0403020204020204" pitchFamily="34" charset="0"/>
                <a:cs typeface="Amazon Ember Light" panose="020B0403020204020204" pitchFamily="34" charset="0"/>
              </a:rPr>
              <a:t>AWS Marketplace solution.</a:t>
            </a:r>
          </a:p>
          <a:p>
            <a:pPr lvl="1"/>
            <a:endParaRPr lang="en-US" sz="2933" dirty="0"/>
          </a:p>
          <a:p>
            <a:pPr lvl="1"/>
            <a:endParaRPr lang="en-US" sz="2933" dirty="0"/>
          </a:p>
          <a:p>
            <a:pPr lvl="1"/>
            <a:endParaRPr lang="en-US" sz="2933" dirty="0"/>
          </a:p>
        </p:txBody>
      </p:sp>
      <p:sp>
        <p:nvSpPr>
          <p:cNvPr id="8" name="Content Placeholder 2"/>
          <p:cNvSpPr txBox="1">
            <a:spLocks/>
          </p:cNvSpPr>
          <p:nvPr/>
        </p:nvSpPr>
        <p:spPr>
          <a:xfrm>
            <a:off x="2089844" y="1565897"/>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lvl1pPr marL="0" indent="0" algn="l" defTabSz="457200" rtl="0" eaLnBrk="1" latinLnBrk="0" hangingPunct="1">
              <a:spcBef>
                <a:spcPct val="20000"/>
              </a:spcBef>
              <a:buFontTx/>
              <a:buNone/>
              <a:defRPr sz="2400" b="0" i="0" kern="1200">
                <a:solidFill>
                  <a:srgbClr val="4D4D4C"/>
                </a:solidFill>
                <a:latin typeface="+mn-lt"/>
                <a:ea typeface="+mn-ea"/>
                <a:cs typeface="+mn-cs"/>
              </a:defRPr>
            </a:lvl1pPr>
            <a:lvl2pPr marL="742950" indent="-285750" algn="l" defTabSz="457200" rtl="0" eaLnBrk="1" latinLnBrk="0" hangingPunct="1">
              <a:spcBef>
                <a:spcPct val="20000"/>
              </a:spcBef>
              <a:buFont typeface="Arial"/>
              <a:buChar char="•"/>
              <a:defRPr sz="2000" b="0" i="0" kern="1200">
                <a:solidFill>
                  <a:srgbClr val="4D4D4C"/>
                </a:solidFill>
                <a:latin typeface="+mn-lt"/>
                <a:ea typeface="+mn-ea"/>
                <a:cs typeface="+mn-cs"/>
              </a:defRPr>
            </a:lvl2pPr>
            <a:lvl3pPr marL="1143000" indent="-228600" algn="l" defTabSz="457200" rtl="0" eaLnBrk="1" latinLnBrk="0" hangingPunct="1">
              <a:spcBef>
                <a:spcPct val="20000"/>
              </a:spcBef>
              <a:buFont typeface="Arial"/>
              <a:buChar char="•"/>
              <a:defRPr sz="1800" b="0" i="0" kern="1200">
                <a:solidFill>
                  <a:srgbClr val="4D4D4C"/>
                </a:solidFill>
                <a:latin typeface="+mn-lt"/>
                <a:ea typeface="+mn-ea"/>
                <a:cs typeface="+mn-cs"/>
              </a:defRPr>
            </a:lvl3pPr>
            <a:lvl4pPr marL="16002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Tx/>
              <a:buSzTx/>
              <a:buFontTx/>
              <a:buNone/>
              <a:tabLst/>
              <a:defRPr/>
            </a:pPr>
            <a: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How are you encrypting and protecting your      data in transit?</a:t>
            </a:r>
          </a:p>
        </p:txBody>
      </p:sp>
    </p:spTree>
    <p:custDataLst>
      <p:tags r:id="rId1"/>
    </p:custDataLst>
    <p:extLst>
      <p:ext uri="{BB962C8B-B14F-4D97-AF65-F5344CB8AC3E}">
        <p14:creationId xmlns:p14="http://schemas.microsoft.com/office/powerpoint/2010/main" val="2850031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Services for Security</a:t>
            </a:r>
          </a:p>
        </p:txBody>
      </p:sp>
      <p:sp>
        <p:nvSpPr>
          <p:cNvPr id="35" name="Rectangle 34"/>
          <p:cNvSpPr/>
          <p:nvPr/>
        </p:nvSpPr>
        <p:spPr>
          <a:xfrm>
            <a:off x="1282148" y="5143500"/>
            <a:ext cx="9144000" cy="78522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aphicFrame>
        <p:nvGraphicFramePr>
          <p:cNvPr id="36" name="Table 35"/>
          <p:cNvGraphicFramePr>
            <a:graphicFrameLocks noGrp="1"/>
          </p:cNvGraphicFramePr>
          <p:nvPr>
            <p:extLst>
              <p:ext uri="{D42A27DB-BD31-4B8C-83A1-F6EECF244321}">
                <p14:modId xmlns:p14="http://schemas.microsoft.com/office/powerpoint/2010/main" val="498334348"/>
              </p:ext>
            </p:extLst>
          </p:nvPr>
        </p:nvGraphicFramePr>
        <p:xfrm>
          <a:off x="944218" y="1438572"/>
          <a:ext cx="10167730" cy="4982105"/>
        </p:xfrm>
        <a:graphic>
          <a:graphicData uri="http://schemas.openxmlformats.org/drawingml/2006/table">
            <a:tbl>
              <a:tblPr firstRow="1" bandRow="1">
                <a:tableStyleId>{69012ECD-51FC-41F1-AA8D-1B2483CD663E}</a:tableStyleId>
              </a:tblPr>
              <a:tblGrid>
                <a:gridCol w="3090668">
                  <a:extLst>
                    <a:ext uri="{9D8B030D-6E8A-4147-A177-3AD203B41FA5}">
                      <a16:colId xmlns:a16="http://schemas.microsoft.com/office/drawing/2014/main" val="20000"/>
                    </a:ext>
                  </a:extLst>
                </a:gridCol>
                <a:gridCol w="7077062">
                  <a:extLst>
                    <a:ext uri="{9D8B030D-6E8A-4147-A177-3AD203B41FA5}">
                      <a16:colId xmlns:a16="http://schemas.microsoft.com/office/drawing/2014/main" val="20001"/>
                    </a:ext>
                  </a:extLst>
                </a:gridCol>
              </a:tblGrid>
              <a:tr h="391143">
                <a:tc>
                  <a:txBody>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Areas</a:t>
                      </a:r>
                      <a:endParaRPr lang="en-US" dirty="0">
                        <a:latin typeface="Amazon Ember" panose="020B0603020204020204" pitchFamily="34" charset="0"/>
                        <a:ea typeface="Amazon Ember" panose="020B0603020204020204" pitchFamily="34" charset="0"/>
                        <a:cs typeface="Amazon Ember" panose="020B0603020204020204" pitchFamily="34" charset="0"/>
                      </a:endParaRPr>
                    </a:p>
                  </a:txBody>
                  <a:tcPr/>
                </a:tc>
                <a:tc>
                  <a:txBody>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Key Services</a:t>
                      </a:r>
                    </a:p>
                  </a:txBody>
                  <a:tcPr/>
                </a:tc>
                <a:extLst>
                  <a:ext uri="{0D108BD9-81ED-4DB2-BD59-A6C34878D82A}">
                    <a16:rowId xmlns:a16="http://schemas.microsoft.com/office/drawing/2014/main" val="10000"/>
                  </a:ext>
                </a:extLst>
              </a:tr>
              <a:tr h="979518">
                <a:tc>
                  <a:txBody>
                    <a:bodyPr/>
                    <a:lstStyle/>
                    <a:p>
                      <a:r>
                        <a:rPr lang="en-US"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Identity</a:t>
                      </a:r>
                      <a:r>
                        <a:rPr lang="en-US" sz="1600" b="1"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and Access Management</a:t>
                      </a:r>
                      <a:endParaRPr lang="en-US"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tc>
                <a:tc>
                  <a:txBody>
                    <a:bodyPr/>
                    <a:lstStyle/>
                    <a:p>
                      <a:endParaRPr lang="en-US" dirty="0">
                        <a:latin typeface="Amazon Ember" panose="020B0603020204020204" pitchFamily="34" charset="0"/>
                        <a:ea typeface="Amazon Ember" panose="020B0603020204020204" pitchFamily="34" charset="0"/>
                        <a:cs typeface="Amazon Ember" panose="020B0603020204020204" pitchFamily="34" charset="0"/>
                      </a:endParaRPr>
                    </a:p>
                  </a:txBody>
                  <a:tcPr/>
                </a:tc>
                <a:extLst>
                  <a:ext uri="{0D108BD9-81ED-4DB2-BD59-A6C34878D82A}">
                    <a16:rowId xmlns:a16="http://schemas.microsoft.com/office/drawing/2014/main" val="10001"/>
                  </a:ext>
                </a:extLst>
              </a:tr>
              <a:tr h="90362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Detective Controls</a:t>
                      </a:r>
                    </a:p>
                    <a:p>
                      <a:endParaRPr lang="en-US"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tc>
                <a:tc>
                  <a:txBody>
                    <a:bodyPr/>
                    <a:lstStyle/>
                    <a:p>
                      <a:endParaRPr lang="en-US" dirty="0">
                        <a:latin typeface="Amazon Ember" panose="020B0603020204020204" pitchFamily="34" charset="0"/>
                        <a:ea typeface="Amazon Ember" panose="020B0603020204020204" pitchFamily="34" charset="0"/>
                        <a:cs typeface="Amazon Ember" panose="020B0603020204020204" pitchFamily="34" charset="0"/>
                      </a:endParaRPr>
                    </a:p>
                  </a:txBody>
                  <a:tcPr/>
                </a:tc>
                <a:extLst>
                  <a:ext uri="{0D108BD9-81ED-4DB2-BD59-A6C34878D82A}">
                    <a16:rowId xmlns:a16="http://schemas.microsoft.com/office/drawing/2014/main" val="10002"/>
                  </a:ext>
                </a:extLst>
              </a:tr>
              <a:tr h="962689">
                <a:tc>
                  <a:txBody>
                    <a:bodyPr/>
                    <a:lstStyle/>
                    <a:p>
                      <a:r>
                        <a:rPr lang="en-US"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Infrastructure Protection</a:t>
                      </a:r>
                    </a:p>
                  </a:txBody>
                  <a:tcPr/>
                </a:tc>
                <a:tc>
                  <a:txBody>
                    <a:bodyPr/>
                    <a:lstStyle/>
                    <a:p>
                      <a:endParaRPr lang="en-US" dirty="0">
                        <a:latin typeface="Amazon Ember" panose="020B0603020204020204" pitchFamily="34" charset="0"/>
                        <a:ea typeface="Amazon Ember" panose="020B0603020204020204" pitchFamily="34" charset="0"/>
                        <a:cs typeface="Amazon Ember" panose="020B0603020204020204" pitchFamily="34" charset="0"/>
                      </a:endParaRPr>
                    </a:p>
                  </a:txBody>
                  <a:tcPr/>
                </a:tc>
                <a:extLst>
                  <a:ext uri="{0D108BD9-81ED-4DB2-BD59-A6C34878D82A}">
                    <a16:rowId xmlns:a16="http://schemas.microsoft.com/office/drawing/2014/main" val="10003"/>
                  </a:ext>
                </a:extLst>
              </a:tr>
              <a:tr h="914327">
                <a:tc>
                  <a:txBody>
                    <a:bodyPr/>
                    <a:lstStyle/>
                    <a:p>
                      <a:r>
                        <a:rPr lang="en-US"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Data Protection</a:t>
                      </a:r>
                    </a:p>
                  </a:txBody>
                  <a:tcPr/>
                </a:tc>
                <a:tc>
                  <a:txBody>
                    <a:bodyPr/>
                    <a:lstStyle/>
                    <a:p>
                      <a:endParaRPr lang="en-US" dirty="0">
                        <a:latin typeface="Amazon Ember" panose="020B0603020204020204" pitchFamily="34" charset="0"/>
                        <a:ea typeface="Amazon Ember" panose="020B0603020204020204" pitchFamily="34" charset="0"/>
                        <a:cs typeface="Amazon Ember" panose="020B0603020204020204" pitchFamily="34" charset="0"/>
                      </a:endParaRPr>
                    </a:p>
                  </a:txBody>
                  <a:tcPr/>
                </a:tc>
                <a:extLst>
                  <a:ext uri="{0D108BD9-81ED-4DB2-BD59-A6C34878D82A}">
                    <a16:rowId xmlns:a16="http://schemas.microsoft.com/office/drawing/2014/main" val="10004"/>
                  </a:ext>
                </a:extLst>
              </a:tr>
              <a:tr h="830799">
                <a:tc>
                  <a:txBody>
                    <a:bodyPr/>
                    <a:lstStyle/>
                    <a:p>
                      <a:r>
                        <a:rPr lang="en-US"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Incident Response</a:t>
                      </a:r>
                    </a:p>
                  </a:txBody>
                  <a:tcPr/>
                </a:tc>
                <a:tc>
                  <a:txBody>
                    <a:bodyPr/>
                    <a:lstStyle/>
                    <a:p>
                      <a:endParaRPr lang="en-US" dirty="0">
                        <a:latin typeface="Amazon Ember" panose="020B0603020204020204" pitchFamily="34" charset="0"/>
                        <a:ea typeface="Amazon Ember" panose="020B0603020204020204" pitchFamily="34" charset="0"/>
                        <a:cs typeface="Amazon Ember" panose="020B0603020204020204" pitchFamily="34" charset="0"/>
                      </a:endParaRPr>
                    </a:p>
                  </a:txBody>
                  <a:tcPr/>
                </a:tc>
                <a:extLst>
                  <a:ext uri="{0D108BD9-81ED-4DB2-BD59-A6C34878D82A}">
                    <a16:rowId xmlns:a16="http://schemas.microsoft.com/office/drawing/2014/main" val="10005"/>
                  </a:ext>
                </a:extLst>
              </a:tr>
            </a:tbl>
          </a:graphicData>
        </a:graphic>
      </p:graphicFrame>
      <p:cxnSp>
        <p:nvCxnSpPr>
          <p:cNvPr id="38" name="Straight Connector 37"/>
          <p:cNvCxnSpPr/>
          <p:nvPr/>
        </p:nvCxnSpPr>
        <p:spPr>
          <a:xfrm>
            <a:off x="4113730" y="1783106"/>
            <a:ext cx="6500" cy="4637571"/>
          </a:xfrm>
          <a:prstGeom prst="line">
            <a:avLst/>
          </a:prstGeom>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820653" y="4819253"/>
            <a:ext cx="902310" cy="696133"/>
            <a:chOff x="3945819" y="1078165"/>
            <a:chExt cx="902310" cy="696133"/>
          </a:xfrm>
        </p:grpSpPr>
        <p:pic>
          <p:nvPicPr>
            <p:cNvPr id="40" name="Picture 39" descr="Amazon-Elastic-Block-Stor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4052" y="1078165"/>
              <a:ext cx="536167" cy="536167"/>
            </a:xfrm>
            <a:prstGeom prst="rect">
              <a:avLst/>
            </a:prstGeom>
          </p:spPr>
        </p:pic>
        <p:sp>
          <p:nvSpPr>
            <p:cNvPr id="41" name="TextBox 103"/>
            <p:cNvSpPr txBox="1">
              <a:spLocks noChangeArrowheads="1"/>
            </p:cNvSpPr>
            <p:nvPr/>
          </p:nvSpPr>
          <p:spPr bwMode="auto">
            <a:xfrm>
              <a:off x="3945819" y="1620410"/>
              <a:ext cx="902310" cy="153888"/>
            </a:xfrm>
            <a:prstGeom prst="rect">
              <a:avLst/>
            </a:prstGeom>
            <a:noFill/>
            <a:ln w="9525">
              <a:noFill/>
              <a:miter lim="800000"/>
              <a:headEnd/>
              <a:tailEnd/>
            </a:ln>
          </p:spPr>
          <p:txBody>
            <a:bodyPr wrap="squar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Amazon</a:t>
              </a:r>
              <a:r>
                <a:rPr lang="en-US" sz="1000" dirty="0">
                  <a:latin typeface="Amazon Ember" panose="020B0603020204020204" pitchFamily="34" charset="0"/>
                  <a:ea typeface="Amazon Ember" panose="020B0603020204020204" pitchFamily="34" charset="0"/>
                  <a:cs typeface="Amazon Ember" panose="020B0603020204020204" pitchFamily="34" charset="0"/>
                </a:rPr>
                <a:t> </a:t>
              </a:r>
              <a:r>
                <a:rPr lang="en-US" sz="1000" b="1" dirty="0">
                  <a:latin typeface="Amazon Ember" panose="020B0603020204020204" pitchFamily="34" charset="0"/>
                  <a:ea typeface="Amazon Ember" panose="020B0603020204020204" pitchFamily="34" charset="0"/>
                  <a:cs typeface="Amazon Ember" panose="020B0603020204020204" pitchFamily="34" charset="0"/>
                </a:rPr>
                <a:t>EBS</a:t>
              </a:r>
            </a:p>
          </p:txBody>
        </p:sp>
      </p:grpSp>
      <p:grpSp>
        <p:nvGrpSpPr>
          <p:cNvPr id="42" name="Group 41"/>
          <p:cNvGrpSpPr/>
          <p:nvPr/>
        </p:nvGrpSpPr>
        <p:grpSpPr>
          <a:xfrm>
            <a:off x="6662259" y="4791110"/>
            <a:ext cx="879768" cy="734046"/>
            <a:chOff x="4908509" y="1095975"/>
            <a:chExt cx="879768" cy="734046"/>
          </a:xfrm>
        </p:grpSpPr>
        <p:sp>
          <p:nvSpPr>
            <p:cNvPr id="43" name="TextBox 21"/>
            <p:cNvSpPr txBox="1"/>
            <p:nvPr/>
          </p:nvSpPr>
          <p:spPr>
            <a:xfrm>
              <a:off x="4908509" y="1676133"/>
              <a:ext cx="879768" cy="153888"/>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Amazon</a:t>
              </a:r>
              <a:r>
                <a:rPr lang="en-US" sz="1000" dirty="0">
                  <a:latin typeface="Amazon Ember" panose="020B0603020204020204" pitchFamily="34" charset="0"/>
                  <a:ea typeface="Amazon Ember" panose="020B0603020204020204" pitchFamily="34" charset="0"/>
                  <a:cs typeface="Amazon Ember" panose="020B0603020204020204" pitchFamily="34" charset="0"/>
                </a:rPr>
                <a:t> </a:t>
              </a:r>
              <a:r>
                <a:rPr lang="en-US" sz="1000" b="1" dirty="0">
                  <a:latin typeface="Amazon Ember" panose="020B0603020204020204" pitchFamily="34" charset="0"/>
                  <a:ea typeface="Amazon Ember" panose="020B0603020204020204" pitchFamily="34" charset="0"/>
                  <a:cs typeface="Amazon Ember" panose="020B0603020204020204" pitchFamily="34" charset="0"/>
                </a:rPr>
                <a:t>S3</a:t>
              </a:r>
            </a:p>
          </p:txBody>
        </p:sp>
        <p:pic>
          <p:nvPicPr>
            <p:cNvPr id="44" name="Picture 43" descr="S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6362" y="1095975"/>
              <a:ext cx="548640" cy="548640"/>
            </a:xfrm>
            <a:prstGeom prst="rect">
              <a:avLst/>
            </a:prstGeom>
          </p:spPr>
        </p:pic>
      </p:grpSp>
      <p:grpSp>
        <p:nvGrpSpPr>
          <p:cNvPr id="45" name="Group 44"/>
          <p:cNvGrpSpPr/>
          <p:nvPr/>
        </p:nvGrpSpPr>
        <p:grpSpPr>
          <a:xfrm>
            <a:off x="6543916" y="1840128"/>
            <a:ext cx="1024193" cy="778058"/>
            <a:chOff x="4124917" y="2180947"/>
            <a:chExt cx="1024193" cy="778058"/>
          </a:xfrm>
        </p:grpSpPr>
        <p:pic>
          <p:nvPicPr>
            <p:cNvPr id="46" name="Picture 45" descr="toke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2495" y="2180947"/>
              <a:ext cx="582963" cy="582963"/>
            </a:xfrm>
            <a:prstGeom prst="rect">
              <a:avLst/>
            </a:prstGeom>
          </p:spPr>
        </p:pic>
        <p:sp>
          <p:nvSpPr>
            <p:cNvPr id="47" name="TextBox 55"/>
            <p:cNvSpPr txBox="1"/>
            <p:nvPr/>
          </p:nvSpPr>
          <p:spPr>
            <a:xfrm>
              <a:off x="4124917" y="2805117"/>
              <a:ext cx="1024193" cy="153888"/>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MFA</a:t>
              </a:r>
              <a:r>
                <a:rPr lang="en-US" sz="1000" dirty="0">
                  <a:latin typeface="Amazon Ember" panose="020B0603020204020204" pitchFamily="34" charset="0"/>
                  <a:ea typeface="Amazon Ember" panose="020B0603020204020204" pitchFamily="34" charset="0"/>
                  <a:cs typeface="Amazon Ember" panose="020B0603020204020204" pitchFamily="34" charset="0"/>
                </a:rPr>
                <a:t> </a:t>
              </a:r>
              <a:r>
                <a:rPr lang="en-US" sz="1000" b="1" dirty="0">
                  <a:latin typeface="Amazon Ember" panose="020B0603020204020204" pitchFamily="34" charset="0"/>
                  <a:ea typeface="Amazon Ember" panose="020B0603020204020204" pitchFamily="34" charset="0"/>
                  <a:cs typeface="Amazon Ember" panose="020B0603020204020204" pitchFamily="34" charset="0"/>
                </a:rPr>
                <a:t>Token</a:t>
              </a:r>
            </a:p>
          </p:txBody>
        </p:sp>
      </p:grpSp>
      <p:grpSp>
        <p:nvGrpSpPr>
          <p:cNvPr id="48" name="Group 47"/>
          <p:cNvGrpSpPr/>
          <p:nvPr/>
        </p:nvGrpSpPr>
        <p:grpSpPr>
          <a:xfrm>
            <a:off x="4227759" y="3812653"/>
            <a:ext cx="1047946" cy="775671"/>
            <a:chOff x="3223459" y="3092395"/>
            <a:chExt cx="1047946" cy="775671"/>
          </a:xfrm>
        </p:grpSpPr>
        <p:pic>
          <p:nvPicPr>
            <p:cNvPr id="49" name="Picture 48" descr="VPC.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6894" y="3092395"/>
              <a:ext cx="578946" cy="578946"/>
            </a:xfrm>
            <a:prstGeom prst="rect">
              <a:avLst/>
            </a:prstGeom>
          </p:spPr>
        </p:pic>
        <p:sp>
          <p:nvSpPr>
            <p:cNvPr id="50" name="TextBox 54"/>
            <p:cNvSpPr txBox="1"/>
            <p:nvPr/>
          </p:nvSpPr>
          <p:spPr>
            <a:xfrm>
              <a:off x="3223459" y="3714178"/>
              <a:ext cx="1047946" cy="153888"/>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Amazon</a:t>
              </a:r>
              <a:r>
                <a:rPr lang="en-US" sz="1000" dirty="0">
                  <a:latin typeface="Amazon Ember" panose="020B0603020204020204" pitchFamily="34" charset="0"/>
                  <a:ea typeface="Amazon Ember" panose="020B0603020204020204" pitchFamily="34" charset="0"/>
                  <a:cs typeface="Amazon Ember" panose="020B0603020204020204" pitchFamily="34" charset="0"/>
                </a:rPr>
                <a:t> </a:t>
              </a:r>
              <a:r>
                <a:rPr lang="en-US" sz="1000" b="1" dirty="0">
                  <a:latin typeface="Amazon Ember" panose="020B0603020204020204" pitchFamily="34" charset="0"/>
                  <a:ea typeface="Amazon Ember" panose="020B0603020204020204" pitchFamily="34" charset="0"/>
                  <a:cs typeface="Amazon Ember" panose="020B0603020204020204" pitchFamily="34" charset="0"/>
                </a:rPr>
                <a:t>VPC</a:t>
              </a:r>
            </a:p>
          </p:txBody>
        </p:sp>
      </p:grpSp>
      <p:grpSp>
        <p:nvGrpSpPr>
          <p:cNvPr id="51" name="Group 50"/>
          <p:cNvGrpSpPr/>
          <p:nvPr/>
        </p:nvGrpSpPr>
        <p:grpSpPr>
          <a:xfrm>
            <a:off x="4040119" y="2996648"/>
            <a:ext cx="1354915" cy="641837"/>
            <a:chOff x="3106638" y="4032040"/>
            <a:chExt cx="1354915" cy="641837"/>
          </a:xfrm>
        </p:grpSpPr>
        <p:sp>
          <p:nvSpPr>
            <p:cNvPr id="52" name="TextBox 24"/>
            <p:cNvSpPr txBox="1"/>
            <p:nvPr/>
          </p:nvSpPr>
          <p:spPr>
            <a:xfrm>
              <a:off x="3106638" y="4519989"/>
              <a:ext cx="1354915" cy="153888"/>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AWS CloudTrail</a:t>
              </a:r>
            </a:p>
          </p:txBody>
        </p:sp>
        <p:pic>
          <p:nvPicPr>
            <p:cNvPr id="53" name="Picture 52" descr="CloudTrail.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59336" y="4032040"/>
              <a:ext cx="406624" cy="487949"/>
            </a:xfrm>
            <a:prstGeom prst="rect">
              <a:avLst/>
            </a:prstGeom>
          </p:spPr>
        </p:pic>
      </p:grpSp>
      <p:grpSp>
        <p:nvGrpSpPr>
          <p:cNvPr id="54" name="Group 53"/>
          <p:cNvGrpSpPr/>
          <p:nvPr/>
        </p:nvGrpSpPr>
        <p:grpSpPr>
          <a:xfrm>
            <a:off x="5502563" y="2864784"/>
            <a:ext cx="873837" cy="798054"/>
            <a:chOff x="4399338" y="3875823"/>
            <a:chExt cx="873837" cy="798054"/>
          </a:xfrm>
        </p:grpSpPr>
        <p:sp>
          <p:nvSpPr>
            <p:cNvPr id="55" name="TextBox 21"/>
            <p:cNvSpPr txBox="1"/>
            <p:nvPr/>
          </p:nvSpPr>
          <p:spPr>
            <a:xfrm>
              <a:off x="4399338" y="4519989"/>
              <a:ext cx="873837" cy="153888"/>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AWS Config</a:t>
              </a:r>
            </a:p>
          </p:txBody>
        </p:sp>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69096" y="3875823"/>
              <a:ext cx="722885" cy="722885"/>
            </a:xfrm>
            <a:prstGeom prst="rect">
              <a:avLst/>
            </a:prstGeom>
          </p:spPr>
        </p:pic>
      </p:grpSp>
      <p:grpSp>
        <p:nvGrpSpPr>
          <p:cNvPr id="57" name="Group 56"/>
          <p:cNvGrpSpPr/>
          <p:nvPr/>
        </p:nvGrpSpPr>
        <p:grpSpPr>
          <a:xfrm>
            <a:off x="6290194" y="2873361"/>
            <a:ext cx="1717535" cy="804419"/>
            <a:chOff x="5229773" y="3884400"/>
            <a:chExt cx="1717535" cy="804419"/>
          </a:xfrm>
        </p:grpSpPr>
        <p:pic>
          <p:nvPicPr>
            <p:cNvPr id="58" name="Picture 57" descr="CloudWatch.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7930" y="3884400"/>
              <a:ext cx="525680" cy="525680"/>
            </a:xfrm>
            <a:prstGeom prst="rect">
              <a:avLst/>
            </a:prstGeom>
          </p:spPr>
        </p:pic>
        <p:sp>
          <p:nvSpPr>
            <p:cNvPr id="59" name="TextBox 21"/>
            <p:cNvSpPr txBox="1"/>
            <p:nvPr/>
          </p:nvSpPr>
          <p:spPr>
            <a:xfrm>
              <a:off x="5229773" y="4381042"/>
              <a:ext cx="1717535" cy="30777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Amazon</a:t>
              </a:r>
            </a:p>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CloudWatch</a:t>
              </a:r>
            </a:p>
          </p:txBody>
        </p:sp>
      </p:grpSp>
      <p:grpSp>
        <p:nvGrpSpPr>
          <p:cNvPr id="60" name="Group 59"/>
          <p:cNvGrpSpPr/>
          <p:nvPr/>
        </p:nvGrpSpPr>
        <p:grpSpPr>
          <a:xfrm>
            <a:off x="4309148" y="1894011"/>
            <a:ext cx="676809" cy="785686"/>
            <a:chOff x="3441312" y="2170527"/>
            <a:chExt cx="676809" cy="785686"/>
          </a:xfrm>
        </p:grpSpPr>
        <p:pic>
          <p:nvPicPr>
            <p:cNvPr id="61" name="Picture 60" descr="I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81229" y="2170527"/>
              <a:ext cx="625252" cy="625252"/>
            </a:xfrm>
            <a:prstGeom prst="rect">
              <a:avLst/>
            </a:prstGeom>
          </p:spPr>
        </p:pic>
        <p:sp>
          <p:nvSpPr>
            <p:cNvPr id="62" name="TextBox 61"/>
            <p:cNvSpPr txBox="1"/>
            <p:nvPr/>
          </p:nvSpPr>
          <p:spPr>
            <a:xfrm>
              <a:off x="3441312" y="2802325"/>
              <a:ext cx="676809" cy="153888"/>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AWS</a:t>
              </a:r>
              <a:r>
                <a:rPr lang="en-US" sz="1000" dirty="0">
                  <a:latin typeface="Amazon Ember" panose="020B0603020204020204" pitchFamily="34" charset="0"/>
                  <a:ea typeface="Amazon Ember" panose="020B0603020204020204" pitchFamily="34" charset="0"/>
                  <a:cs typeface="Amazon Ember" panose="020B0603020204020204" pitchFamily="34" charset="0"/>
                </a:rPr>
                <a:t> </a:t>
              </a:r>
              <a:r>
                <a:rPr lang="en-US" sz="1000" b="1" dirty="0">
                  <a:latin typeface="Amazon Ember" panose="020B0603020204020204" pitchFamily="34" charset="0"/>
                  <a:ea typeface="Amazon Ember" panose="020B0603020204020204" pitchFamily="34" charset="0"/>
                  <a:cs typeface="Amazon Ember" panose="020B0603020204020204" pitchFamily="34" charset="0"/>
                </a:rPr>
                <a:t>IAM</a:t>
              </a:r>
            </a:p>
          </p:txBody>
        </p:sp>
      </p:grpSp>
      <p:grpSp>
        <p:nvGrpSpPr>
          <p:cNvPr id="63" name="Group 62"/>
          <p:cNvGrpSpPr/>
          <p:nvPr/>
        </p:nvGrpSpPr>
        <p:grpSpPr>
          <a:xfrm>
            <a:off x="4328821" y="5646217"/>
            <a:ext cx="676809" cy="706938"/>
            <a:chOff x="3397352" y="2208331"/>
            <a:chExt cx="676809" cy="706938"/>
          </a:xfrm>
        </p:grpSpPr>
        <p:pic>
          <p:nvPicPr>
            <p:cNvPr id="64" name="Picture 63" descr="I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89924" y="2208331"/>
              <a:ext cx="548640" cy="548640"/>
            </a:xfrm>
            <a:prstGeom prst="rect">
              <a:avLst/>
            </a:prstGeom>
          </p:spPr>
        </p:pic>
        <p:sp>
          <p:nvSpPr>
            <p:cNvPr id="65" name="TextBox 64"/>
            <p:cNvSpPr txBox="1"/>
            <p:nvPr/>
          </p:nvSpPr>
          <p:spPr>
            <a:xfrm>
              <a:off x="3397352" y="2761381"/>
              <a:ext cx="676809" cy="153888"/>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AWS</a:t>
              </a:r>
              <a:r>
                <a:rPr lang="en-US" sz="1000" dirty="0">
                  <a:latin typeface="Amazon Ember" panose="020B0603020204020204" pitchFamily="34" charset="0"/>
                  <a:ea typeface="Amazon Ember" panose="020B0603020204020204" pitchFamily="34" charset="0"/>
                  <a:cs typeface="Amazon Ember" panose="020B0603020204020204" pitchFamily="34" charset="0"/>
                </a:rPr>
                <a:t> </a:t>
              </a:r>
              <a:r>
                <a:rPr lang="en-US" sz="1000" b="1" dirty="0">
                  <a:latin typeface="Amazon Ember" panose="020B0603020204020204" pitchFamily="34" charset="0"/>
                  <a:ea typeface="Amazon Ember" panose="020B0603020204020204" pitchFamily="34" charset="0"/>
                  <a:cs typeface="Amazon Ember" panose="020B0603020204020204" pitchFamily="34" charset="0"/>
                </a:rPr>
                <a:t>IAM</a:t>
              </a:r>
            </a:p>
          </p:txBody>
        </p:sp>
      </p:grpSp>
      <p:grpSp>
        <p:nvGrpSpPr>
          <p:cNvPr id="66" name="Group 65"/>
          <p:cNvGrpSpPr/>
          <p:nvPr/>
        </p:nvGrpSpPr>
        <p:grpSpPr>
          <a:xfrm>
            <a:off x="4730667" y="5629787"/>
            <a:ext cx="2325346" cy="707351"/>
            <a:chOff x="4367138" y="4253668"/>
            <a:chExt cx="2325346" cy="707351"/>
          </a:xfrm>
        </p:grpSpPr>
        <p:pic>
          <p:nvPicPr>
            <p:cNvPr id="67" name="Picture 66" descr="CloudFormation.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55491" y="4253668"/>
              <a:ext cx="548640" cy="548640"/>
            </a:xfrm>
            <a:prstGeom prst="rect">
              <a:avLst/>
            </a:prstGeom>
          </p:spPr>
        </p:pic>
        <p:sp>
          <p:nvSpPr>
            <p:cNvPr id="68" name="TextBox 28"/>
            <p:cNvSpPr txBox="1"/>
            <p:nvPr/>
          </p:nvSpPr>
          <p:spPr>
            <a:xfrm>
              <a:off x="4367138" y="4807131"/>
              <a:ext cx="2325346" cy="153888"/>
            </a:xfrm>
            <a:prstGeom prst="rect">
              <a:avLst/>
            </a:prstGeom>
            <a:noFill/>
          </p:spPr>
          <p:txBody>
            <a:bodyPr wrap="square" lIns="0" tIns="0" rIns="0" bIns="0" rtlCol="0">
              <a:spAutoFit/>
            </a:bodyPr>
            <a:lstStyle>
              <a:defPPr>
                <a:defRPr lang="en-US"/>
              </a:defPPr>
              <a:lvl1pPr algn="ctr">
                <a:defRPr sz="1200" b="1">
                  <a:latin typeface="Arial" panose="020B0604020202020204" pitchFamily="34" charset="0"/>
                  <a:cs typeface="Arial" panose="020B0604020202020204" pitchFamily="34" charset="0"/>
                </a:defRPr>
              </a:lvl1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AWS CloudFormation</a:t>
              </a:r>
            </a:p>
          </p:txBody>
        </p:sp>
      </p:grpSp>
      <p:grpSp>
        <p:nvGrpSpPr>
          <p:cNvPr id="69" name="Group 68"/>
          <p:cNvGrpSpPr/>
          <p:nvPr/>
        </p:nvGrpSpPr>
        <p:grpSpPr>
          <a:xfrm>
            <a:off x="7703929" y="1868730"/>
            <a:ext cx="1162349" cy="758627"/>
            <a:chOff x="5272899" y="1050265"/>
            <a:chExt cx="1162349" cy="758627"/>
          </a:xfrm>
        </p:grpSpPr>
        <p:pic>
          <p:nvPicPr>
            <p:cNvPr id="70" name="Picture 6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91234" y="1050265"/>
              <a:ext cx="491816" cy="442634"/>
            </a:xfrm>
            <a:prstGeom prst="rect">
              <a:avLst/>
            </a:prstGeom>
          </p:spPr>
        </p:pic>
        <p:sp>
          <p:nvSpPr>
            <p:cNvPr id="71" name="TextBox 70"/>
            <p:cNvSpPr txBox="1"/>
            <p:nvPr/>
          </p:nvSpPr>
          <p:spPr>
            <a:xfrm>
              <a:off x="5272899" y="1534572"/>
              <a:ext cx="1162349" cy="274320"/>
            </a:xfrm>
            <a:prstGeom prst="rect">
              <a:avLst/>
            </a:prstGeom>
            <a:noFill/>
          </p:spPr>
          <p:style>
            <a:lnRef idx="0">
              <a:scrgbClr r="0" g="0" b="0"/>
            </a:lnRef>
            <a:fillRef idx="0">
              <a:scrgbClr r="0" g="0" b="0"/>
            </a:fillRef>
            <a:effectRef idx="0">
              <a:scrgbClr r="0" g="0" b="0"/>
            </a:effectRef>
            <a:fontRef idx="major"/>
          </p:style>
          <p:txBody>
            <a:bodyPr wrap="square" lIns="0" tIns="0" rIns="0" bIns="0" rtlCol="0" anchor="t">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sz="1000" b="1" kern="1200" dirty="0">
                  <a:latin typeface="Amazon Ember" panose="020B0603020204020204" pitchFamily="34" charset="0"/>
                  <a:ea typeface="Amazon Ember" panose="020B0603020204020204" pitchFamily="34" charset="0"/>
                  <a:cs typeface="Amazon Ember" panose="020B0603020204020204" pitchFamily="34" charset="0"/>
                </a:rPr>
                <a:t>Temporary Security Credential</a:t>
              </a:r>
            </a:p>
          </p:txBody>
        </p:sp>
      </p:grpSp>
      <p:sp>
        <p:nvSpPr>
          <p:cNvPr id="72" name="TextBox 71"/>
          <p:cNvSpPr txBox="1"/>
          <p:nvPr/>
        </p:nvSpPr>
        <p:spPr>
          <a:xfrm>
            <a:off x="5479005" y="4307662"/>
            <a:ext cx="943550" cy="155448"/>
          </a:xfrm>
          <a:prstGeom prst="rect">
            <a:avLst/>
          </a:prstGeom>
          <a:noFill/>
        </p:spPr>
        <p:txBody>
          <a:bodyPr wrap="square" lIns="0" tIns="0" rIns="0" bIns="0" rtlCol="0" anchor="t">
            <a:noAutofit/>
          </a:body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Amazon Inspector</a:t>
            </a:r>
          </a:p>
        </p:txBody>
      </p:sp>
      <p:pic>
        <p:nvPicPr>
          <p:cNvPr id="73" name="Picture 7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43380" y="3814811"/>
            <a:ext cx="415766" cy="498919"/>
          </a:xfrm>
          <a:prstGeom prst="rect">
            <a:avLst/>
          </a:prstGeom>
        </p:spPr>
      </p:pic>
      <p:grpSp>
        <p:nvGrpSpPr>
          <p:cNvPr id="74" name="Group 73"/>
          <p:cNvGrpSpPr/>
          <p:nvPr/>
        </p:nvGrpSpPr>
        <p:grpSpPr>
          <a:xfrm>
            <a:off x="4227759" y="4791110"/>
            <a:ext cx="943550" cy="578556"/>
            <a:chOff x="2945611" y="3601436"/>
            <a:chExt cx="943550" cy="578556"/>
          </a:xfrm>
        </p:grpSpPr>
        <p:pic>
          <p:nvPicPr>
            <p:cNvPr id="75" name="Picture 7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05201" y="3601436"/>
              <a:ext cx="860453" cy="455534"/>
            </a:xfrm>
            <a:prstGeom prst="rect">
              <a:avLst/>
            </a:prstGeom>
          </p:spPr>
        </p:pic>
        <p:sp>
          <p:nvSpPr>
            <p:cNvPr id="76" name="TextBox 75"/>
            <p:cNvSpPr txBox="1"/>
            <p:nvPr/>
          </p:nvSpPr>
          <p:spPr>
            <a:xfrm>
              <a:off x="2945611" y="4024544"/>
              <a:ext cx="943550" cy="155448"/>
            </a:xfrm>
            <a:prstGeom prst="rect">
              <a:avLst/>
            </a:prstGeom>
            <a:noFill/>
          </p:spPr>
          <p:txBody>
            <a:bodyPr wrap="square" lIns="0" tIns="0" rIns="0" bIns="0" rtlCol="0" anchor="t">
              <a:noAutofit/>
            </a:body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Amazon </a:t>
              </a:r>
              <a:br>
                <a:rPr lang="en-US" sz="1000" b="1" dirty="0">
                  <a:latin typeface="Amazon Ember" panose="020B0603020204020204" pitchFamily="34" charset="0"/>
                  <a:ea typeface="Amazon Ember" panose="020B0603020204020204" pitchFamily="34" charset="0"/>
                  <a:cs typeface="Amazon Ember" panose="020B0603020204020204" pitchFamily="34" charset="0"/>
                </a:rPr>
              </a:br>
              <a:r>
                <a:rPr lang="en-US" sz="1000" b="1" dirty="0">
                  <a:latin typeface="Amazon Ember" panose="020B0603020204020204" pitchFamily="34" charset="0"/>
                  <a:ea typeface="Amazon Ember" panose="020B0603020204020204" pitchFamily="34" charset="0"/>
                  <a:cs typeface="Amazon Ember" panose="020B0603020204020204" pitchFamily="34" charset="0"/>
                </a:rPr>
                <a:t>Macie</a:t>
              </a:r>
            </a:p>
          </p:txBody>
        </p:sp>
      </p:grpSp>
      <p:sp>
        <p:nvSpPr>
          <p:cNvPr id="77" name="TextBox 76"/>
          <p:cNvSpPr txBox="1"/>
          <p:nvPr/>
        </p:nvSpPr>
        <p:spPr>
          <a:xfrm>
            <a:off x="5591510" y="5386443"/>
            <a:ext cx="640080" cy="155448"/>
          </a:xfrm>
          <a:prstGeom prst="rect">
            <a:avLst/>
          </a:prstGeom>
          <a:noFill/>
        </p:spPr>
        <p:txBody>
          <a:bodyPr wrap="square" lIns="0" tIns="0" rIns="0" bIns="0" rtlCol="0" anchor="t">
            <a:noAutofit/>
          </a:bodyPr>
          <a:lstStyle/>
          <a:p>
            <a:pPr algn="ctr"/>
            <a:r>
              <a:rPr lang="en-US" sz="1000" b="1" spc="-50" dirty="0">
                <a:latin typeface="Amazon Ember" panose="020B0603020204020204" pitchFamily="34" charset="0"/>
                <a:ea typeface="Amazon Ember" panose="020B0603020204020204" pitchFamily="34" charset="0"/>
                <a:cs typeface="Amazon Ember" panose="020B0603020204020204" pitchFamily="34" charset="0"/>
              </a:rPr>
              <a:t>AWS KMS</a:t>
            </a:r>
          </a:p>
        </p:txBody>
      </p:sp>
      <p:pic>
        <p:nvPicPr>
          <p:cNvPr id="78" name="Picture 7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658309" y="4770502"/>
            <a:ext cx="470061" cy="564073"/>
          </a:xfrm>
          <a:prstGeom prst="rect">
            <a:avLst/>
          </a:prstGeom>
        </p:spPr>
      </p:pic>
      <p:pic>
        <p:nvPicPr>
          <p:cNvPr id="79" name="Picture 7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743380" y="1896766"/>
            <a:ext cx="408812" cy="492979"/>
          </a:xfrm>
          <a:prstGeom prst="rect">
            <a:avLst/>
          </a:prstGeom>
        </p:spPr>
      </p:pic>
      <p:sp>
        <p:nvSpPr>
          <p:cNvPr id="80" name="TextBox 79"/>
          <p:cNvSpPr txBox="1"/>
          <p:nvPr/>
        </p:nvSpPr>
        <p:spPr>
          <a:xfrm>
            <a:off x="5476011" y="2400076"/>
            <a:ext cx="943550" cy="155448"/>
          </a:xfrm>
          <a:prstGeom prst="rect">
            <a:avLst/>
          </a:prstGeom>
          <a:noFill/>
        </p:spPr>
        <p:txBody>
          <a:bodyPr wrap="square" lIns="0" tIns="0" rIns="0" bIns="0" rtlCol="0" anchor="t">
            <a:noAutofit/>
          </a:body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AWS Organizations</a:t>
            </a:r>
          </a:p>
        </p:txBody>
      </p:sp>
      <p:pic>
        <p:nvPicPr>
          <p:cNvPr id="81" name="Picture 8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869007" y="3814811"/>
            <a:ext cx="530055" cy="492639"/>
          </a:xfrm>
          <a:prstGeom prst="rect">
            <a:avLst/>
          </a:prstGeom>
        </p:spPr>
      </p:pic>
      <p:sp>
        <p:nvSpPr>
          <p:cNvPr id="82" name="TextBox 81"/>
          <p:cNvSpPr txBox="1"/>
          <p:nvPr/>
        </p:nvSpPr>
        <p:spPr>
          <a:xfrm>
            <a:off x="6662259" y="4448302"/>
            <a:ext cx="943550" cy="155448"/>
          </a:xfrm>
          <a:prstGeom prst="rect">
            <a:avLst/>
          </a:prstGeom>
          <a:noFill/>
        </p:spPr>
        <p:txBody>
          <a:bodyPr wrap="square" lIns="0" tIns="0" rIns="0" bIns="0" rtlCol="0" anchor="t">
            <a:noAutofit/>
          </a:body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AWS Shield</a:t>
            </a:r>
          </a:p>
        </p:txBody>
      </p:sp>
      <p:sp>
        <p:nvSpPr>
          <p:cNvPr id="83" name="TextBox 82"/>
          <p:cNvSpPr txBox="1"/>
          <p:nvPr/>
        </p:nvSpPr>
        <p:spPr>
          <a:xfrm>
            <a:off x="7820653" y="4456696"/>
            <a:ext cx="943550" cy="155448"/>
          </a:xfrm>
          <a:prstGeom prst="rect">
            <a:avLst/>
          </a:prstGeom>
          <a:noFill/>
        </p:spPr>
        <p:txBody>
          <a:bodyPr wrap="square" lIns="0" tIns="0" rIns="0" bIns="0" rtlCol="0" anchor="t">
            <a:noAutofit/>
          </a:body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AWS WAF</a:t>
            </a:r>
          </a:p>
        </p:txBody>
      </p:sp>
      <p:pic>
        <p:nvPicPr>
          <p:cNvPr id="84" name="Picture 8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033589" y="3798007"/>
            <a:ext cx="528193" cy="643017"/>
          </a:xfrm>
          <a:prstGeom prst="rect">
            <a:avLst/>
          </a:prstGeom>
        </p:spPr>
      </p:pic>
      <p:sp>
        <p:nvSpPr>
          <p:cNvPr id="37" name="Oval 36"/>
          <p:cNvSpPr/>
          <p:nvPr/>
        </p:nvSpPr>
        <p:spPr>
          <a:xfrm>
            <a:off x="10166489" y="944219"/>
            <a:ext cx="1591500" cy="1542504"/>
          </a:xfrm>
          <a:prstGeom prst="ellipse">
            <a:avLst/>
          </a:prstGeom>
          <a:solidFill>
            <a:srgbClr val="FFFFCC"/>
          </a:solidFill>
          <a:ln w="2857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5" name="Group 84"/>
          <p:cNvGrpSpPr/>
          <p:nvPr/>
        </p:nvGrpSpPr>
        <p:grpSpPr>
          <a:xfrm>
            <a:off x="10481637" y="1178172"/>
            <a:ext cx="961203" cy="980913"/>
            <a:chOff x="3441312" y="2170527"/>
            <a:chExt cx="676809" cy="749359"/>
          </a:xfrm>
        </p:grpSpPr>
        <p:pic>
          <p:nvPicPr>
            <p:cNvPr id="86" name="Picture 85" descr="I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81229" y="2170527"/>
              <a:ext cx="625252" cy="625252"/>
            </a:xfrm>
            <a:prstGeom prst="rect">
              <a:avLst/>
            </a:prstGeom>
          </p:spPr>
        </p:pic>
        <p:sp>
          <p:nvSpPr>
            <p:cNvPr id="87" name="TextBox 86"/>
            <p:cNvSpPr txBox="1"/>
            <p:nvPr/>
          </p:nvSpPr>
          <p:spPr>
            <a:xfrm>
              <a:off x="3441312" y="2802325"/>
              <a:ext cx="676809" cy="117561"/>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AWS</a:t>
              </a:r>
              <a:r>
                <a:rPr lang="en-US" sz="1000" dirty="0">
                  <a:latin typeface="Amazon Ember" panose="020B0603020204020204" pitchFamily="34" charset="0"/>
                  <a:ea typeface="Amazon Ember" panose="020B0603020204020204" pitchFamily="34" charset="0"/>
                  <a:cs typeface="Amazon Ember" panose="020B0603020204020204" pitchFamily="34" charset="0"/>
                </a:rPr>
                <a:t> </a:t>
              </a:r>
              <a:r>
                <a:rPr lang="en-US" sz="1000" b="1" dirty="0">
                  <a:latin typeface="Amazon Ember" panose="020B0603020204020204" pitchFamily="34" charset="0"/>
                  <a:ea typeface="Amazon Ember" panose="020B0603020204020204" pitchFamily="34" charset="0"/>
                  <a:cs typeface="Amazon Ember" panose="020B0603020204020204" pitchFamily="34" charset="0"/>
                </a:rPr>
                <a:t>IAM</a:t>
              </a:r>
            </a:p>
          </p:txBody>
        </p:sp>
      </p:grpSp>
      <p:pic>
        <p:nvPicPr>
          <p:cNvPr id="88" name="Picture 2" descr="GuardDuty-service-icon-1"/>
          <p:cNvPicPr>
            <a:picLocks noChangeAspect="1" noChangeArrowheads="1"/>
          </p:cNvPicPr>
          <p:nvPr/>
        </p:nvPicPr>
        <p:blipFill>
          <a:blip r:embed="rId20">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58476" y="2876486"/>
            <a:ext cx="467415" cy="467415"/>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21"/>
          <p:cNvSpPr txBox="1"/>
          <p:nvPr/>
        </p:nvSpPr>
        <p:spPr>
          <a:xfrm>
            <a:off x="7533417" y="3395335"/>
            <a:ext cx="1717535" cy="307777"/>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Amazon</a:t>
            </a:r>
          </a:p>
          <a:p>
            <a:pPr algn="ctr"/>
            <a:r>
              <a:rPr lang="en-US" sz="1000" b="1" dirty="0">
                <a:latin typeface="Amazon Ember" panose="020B0603020204020204" pitchFamily="34" charset="0"/>
                <a:ea typeface="Amazon Ember" panose="020B0603020204020204" pitchFamily="34" charset="0"/>
                <a:cs typeface="Amazon Ember" panose="020B0603020204020204" pitchFamily="34" charset="0"/>
              </a:rPr>
              <a:t>GuardDuty</a:t>
            </a:r>
          </a:p>
        </p:txBody>
      </p:sp>
    </p:spTree>
    <p:custDataLst>
      <p:tags r:id="rId1"/>
    </p:custDataLst>
    <p:extLst>
      <p:ext uri="{BB962C8B-B14F-4D97-AF65-F5344CB8AC3E}">
        <p14:creationId xmlns:p14="http://schemas.microsoft.com/office/powerpoint/2010/main" val="37186397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Security Question #3</a:t>
            </a:r>
          </a:p>
        </p:txBody>
      </p:sp>
      <p:sp>
        <p:nvSpPr>
          <p:cNvPr id="24" name="Content Placeholder 2"/>
          <p:cNvSpPr txBox="1">
            <a:spLocks/>
          </p:cNvSpPr>
          <p:nvPr/>
        </p:nvSpPr>
        <p:spPr>
          <a:xfrm>
            <a:off x="593445" y="3785904"/>
            <a:ext cx="10796011" cy="2449433"/>
          </a:xfrm>
          <a:prstGeom prst="rect">
            <a:avLst/>
          </a:prstGeom>
        </p:spPr>
        <p:txBody>
          <a:bodyPr vert="horz" lIns="121920" tIns="60960" rIns="121920" bIns="6096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90000"/>
              </a:lnSpc>
              <a:spcBef>
                <a:spcPts val="1800"/>
              </a:spcBef>
              <a:buClr>
                <a:schemeClr val="bg2">
                  <a:lumMod val="10000"/>
                </a:schemeClr>
              </a:buClr>
              <a:buBlip>
                <a:blip r:embed="rId5"/>
              </a:buBlip>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Only use AWS root account credentials for minimal required activities.</a:t>
            </a:r>
          </a:p>
          <a:p>
            <a:pPr marL="457200" lvl="1" indent="-457200" defTabSz="914400">
              <a:lnSpc>
                <a:spcPct val="90000"/>
              </a:lnSpc>
              <a:spcBef>
                <a:spcPts val="1800"/>
              </a:spcBef>
              <a:buClr>
                <a:schemeClr val="bg2">
                  <a:lumMod val="10000"/>
                </a:schemeClr>
              </a:buClr>
              <a:buBlip>
                <a:blip r:embed="rId5"/>
              </a:buBlip>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Associate an MFA hardware device with the AWS root account.</a:t>
            </a:r>
          </a:p>
          <a:p>
            <a:pPr marL="457200" lvl="1" indent="-457200" defTabSz="914400">
              <a:lnSpc>
                <a:spcPct val="90000"/>
              </a:lnSpc>
              <a:spcBef>
                <a:spcPts val="1800"/>
              </a:spcBef>
              <a:buClr>
                <a:schemeClr val="bg2">
                  <a:lumMod val="10000"/>
                </a:schemeClr>
              </a:buClr>
              <a:buBlip>
                <a:blip r:embed="rId5"/>
              </a:buBlip>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Use an AWS Marketplace solution.</a:t>
            </a:r>
          </a:p>
        </p:txBody>
      </p:sp>
      <p:sp>
        <p:nvSpPr>
          <p:cNvPr id="8" name="Content Placeholder 2"/>
          <p:cNvSpPr txBox="1">
            <a:spLocks/>
          </p:cNvSpPr>
          <p:nvPr/>
        </p:nvSpPr>
        <p:spPr>
          <a:xfrm>
            <a:off x="2101615" y="1471739"/>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lvl1pPr marL="0" indent="0" algn="l" defTabSz="457200" rtl="0" eaLnBrk="1" latinLnBrk="0" hangingPunct="1">
              <a:spcBef>
                <a:spcPct val="20000"/>
              </a:spcBef>
              <a:buFontTx/>
              <a:buNone/>
              <a:defRPr sz="2400" b="0" i="0" kern="1200">
                <a:solidFill>
                  <a:srgbClr val="4D4D4C"/>
                </a:solidFill>
                <a:latin typeface="+mn-lt"/>
                <a:ea typeface="+mn-ea"/>
                <a:cs typeface="+mn-cs"/>
              </a:defRPr>
            </a:lvl1pPr>
            <a:lvl2pPr marL="742950" indent="-285750" algn="l" defTabSz="457200" rtl="0" eaLnBrk="1" latinLnBrk="0" hangingPunct="1">
              <a:spcBef>
                <a:spcPct val="20000"/>
              </a:spcBef>
              <a:buFont typeface="Arial"/>
              <a:buChar char="•"/>
              <a:defRPr sz="2000" b="0" i="0" kern="1200">
                <a:solidFill>
                  <a:srgbClr val="4D4D4C"/>
                </a:solidFill>
                <a:latin typeface="+mn-lt"/>
                <a:ea typeface="+mn-ea"/>
                <a:cs typeface="+mn-cs"/>
              </a:defRPr>
            </a:lvl2pPr>
            <a:lvl3pPr marL="1143000" indent="-228600" algn="l" defTabSz="457200" rtl="0" eaLnBrk="1" latinLnBrk="0" hangingPunct="1">
              <a:spcBef>
                <a:spcPct val="20000"/>
              </a:spcBef>
              <a:buFont typeface="Arial"/>
              <a:buChar char="•"/>
              <a:defRPr sz="1800" b="0" i="0" kern="1200">
                <a:solidFill>
                  <a:srgbClr val="4D4D4C"/>
                </a:solidFill>
                <a:latin typeface="+mn-lt"/>
                <a:ea typeface="+mn-ea"/>
                <a:cs typeface="+mn-cs"/>
              </a:defRPr>
            </a:lvl3pPr>
            <a:lvl4pPr marL="16002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Tx/>
              <a:buSzTx/>
              <a:buFontTx/>
              <a:buNone/>
              <a:tabLst/>
              <a:defRPr/>
            </a:pPr>
            <a: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How are you protecting access to and use of the AWS root account credentials?</a:t>
            </a:r>
          </a:p>
        </p:txBody>
      </p:sp>
      <p:sp>
        <p:nvSpPr>
          <p:cNvPr id="9" name="TextBox 8"/>
          <p:cNvSpPr txBox="1"/>
          <p:nvPr/>
        </p:nvSpPr>
        <p:spPr>
          <a:xfrm>
            <a:off x="4939983" y="2944137"/>
            <a:ext cx="2355339"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Tree>
    <p:custDataLst>
      <p:tags r:id="rId1"/>
    </p:custDataLst>
    <p:extLst>
      <p:ext uri="{BB962C8B-B14F-4D97-AF65-F5344CB8AC3E}">
        <p14:creationId xmlns:p14="http://schemas.microsoft.com/office/powerpoint/2010/main" val="3475241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Security Question #4</a:t>
            </a:r>
          </a:p>
        </p:txBody>
      </p:sp>
      <p:sp>
        <p:nvSpPr>
          <p:cNvPr id="6" name="Content Placeholder 2"/>
          <p:cNvSpPr txBox="1">
            <a:spLocks/>
          </p:cNvSpPr>
          <p:nvPr/>
        </p:nvSpPr>
        <p:spPr>
          <a:xfrm>
            <a:off x="593445" y="3436582"/>
            <a:ext cx="5189032" cy="2798756"/>
          </a:xfrm>
          <a:prstGeom prst="rect">
            <a:avLst/>
          </a:prstGeom>
        </p:spPr>
        <p:txBody>
          <a:bodyPr vert="horz" lIns="121920" tIns="60960" rIns="121920" bIns="60960" rtlCol="0">
            <a:normAutofit fontScale="77500" lnSpcReduction="20000"/>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110000"/>
              </a:lnSpc>
              <a:spcBef>
                <a:spcPts val="1200"/>
              </a:spcBef>
              <a:buClr>
                <a:schemeClr val="bg2">
                  <a:lumMod val="10000"/>
                </a:schemeClr>
              </a:buClr>
              <a:buBlip>
                <a:blip r:embed="rId5"/>
              </a:buBlip>
            </a:pPr>
            <a:r>
              <a:rPr lang="en-US" sz="2900" dirty="0">
                <a:latin typeface="Amazon Ember Light" panose="020B0403020204020204" pitchFamily="34" charset="0"/>
                <a:ea typeface="Amazon Ember Light" panose="020B0403020204020204" pitchFamily="34" charset="0"/>
                <a:cs typeface="Amazon Ember Light" panose="020B0403020204020204" pitchFamily="34" charset="0"/>
              </a:rPr>
              <a:t>IAM users and groups</a:t>
            </a:r>
          </a:p>
          <a:p>
            <a:pPr marL="457200" lvl="1" indent="-457200" defTabSz="914400">
              <a:lnSpc>
                <a:spcPct val="110000"/>
              </a:lnSpc>
              <a:spcBef>
                <a:spcPts val="1200"/>
              </a:spcBef>
              <a:buClr>
                <a:schemeClr val="bg2">
                  <a:lumMod val="10000"/>
                </a:schemeClr>
              </a:buClr>
              <a:buBlip>
                <a:blip r:embed="rId5"/>
              </a:buBlip>
            </a:pPr>
            <a:r>
              <a:rPr lang="en-US" sz="2900" dirty="0">
                <a:latin typeface="Amazon Ember Light" panose="020B0403020204020204" pitchFamily="34" charset="0"/>
                <a:ea typeface="Amazon Ember Light" panose="020B0403020204020204" pitchFamily="34" charset="0"/>
                <a:cs typeface="Amazon Ember Light" panose="020B0403020204020204" pitchFamily="34" charset="0"/>
              </a:rPr>
              <a:t>SAML integration</a:t>
            </a:r>
          </a:p>
          <a:p>
            <a:pPr marL="457200" lvl="1" indent="-457200" defTabSz="914400">
              <a:lnSpc>
                <a:spcPct val="110000"/>
              </a:lnSpc>
              <a:spcBef>
                <a:spcPts val="1200"/>
              </a:spcBef>
              <a:buClr>
                <a:schemeClr val="bg2">
                  <a:lumMod val="10000"/>
                </a:schemeClr>
              </a:buClr>
              <a:buBlip>
                <a:blip r:embed="rId5"/>
              </a:buBlip>
            </a:pPr>
            <a:r>
              <a:rPr lang="en-US" sz="2900" dirty="0">
                <a:latin typeface="Amazon Ember Light" panose="020B0403020204020204" pitchFamily="34" charset="0"/>
                <a:ea typeface="Amazon Ember Light" panose="020B0403020204020204" pitchFamily="34" charset="0"/>
                <a:cs typeface="Amazon Ember Light" panose="020B0403020204020204" pitchFamily="34" charset="0"/>
              </a:rPr>
              <a:t>Web Identity Federation</a:t>
            </a:r>
          </a:p>
          <a:p>
            <a:pPr marL="457200" lvl="1" indent="-457200" defTabSz="914400">
              <a:lnSpc>
                <a:spcPct val="110000"/>
              </a:lnSpc>
              <a:spcBef>
                <a:spcPts val="1200"/>
              </a:spcBef>
              <a:buClr>
                <a:schemeClr val="bg2">
                  <a:lumMod val="10000"/>
                </a:schemeClr>
              </a:buClr>
              <a:buBlip>
                <a:blip r:embed="rId5"/>
              </a:buBlip>
            </a:pPr>
            <a:r>
              <a:rPr lang="en-US" sz="2900" dirty="0">
                <a:latin typeface="Amazon Ember Light" panose="020B0403020204020204" pitchFamily="34" charset="0"/>
                <a:ea typeface="Amazon Ember Light" panose="020B0403020204020204" pitchFamily="34" charset="0"/>
                <a:cs typeface="Amazon Ember Light" panose="020B0403020204020204" pitchFamily="34" charset="0"/>
              </a:rPr>
              <a:t>AWS Security Token Service (STS)</a:t>
            </a:r>
          </a:p>
          <a:p>
            <a:pPr marL="457200" lvl="1" indent="-457200" defTabSz="914400">
              <a:lnSpc>
                <a:spcPct val="110000"/>
              </a:lnSpc>
              <a:spcBef>
                <a:spcPts val="1200"/>
              </a:spcBef>
              <a:buClr>
                <a:schemeClr val="bg2">
                  <a:lumMod val="10000"/>
                </a:schemeClr>
              </a:buClr>
              <a:buBlip>
                <a:blip r:embed="rId5"/>
              </a:buBlip>
            </a:pPr>
            <a:r>
              <a:rPr lang="en-US" sz="2900" dirty="0">
                <a:latin typeface="Amazon Ember Light" panose="020B0403020204020204" pitchFamily="34" charset="0"/>
                <a:ea typeface="Amazon Ember Light" panose="020B0403020204020204" pitchFamily="34" charset="0"/>
                <a:cs typeface="Amazon Ember Light" panose="020B0403020204020204" pitchFamily="34" charset="0"/>
              </a:rPr>
              <a:t>IAM roles for cross-account access</a:t>
            </a:r>
          </a:p>
          <a:p>
            <a:pPr marL="457200" lvl="1" indent="-457200" defTabSz="914400">
              <a:lnSpc>
                <a:spcPct val="110000"/>
              </a:lnSpc>
              <a:spcBef>
                <a:spcPts val="1200"/>
              </a:spcBef>
              <a:buClr>
                <a:schemeClr val="bg2">
                  <a:lumMod val="10000"/>
                </a:schemeClr>
              </a:buClr>
              <a:buBlip>
                <a:blip r:embed="rId5"/>
              </a:buBlip>
            </a:pPr>
            <a:r>
              <a:rPr lang="en-US" sz="2900" dirty="0">
                <a:latin typeface="Amazon Ember Light" panose="020B0403020204020204" pitchFamily="34" charset="0"/>
                <a:ea typeface="Amazon Ember Light" panose="020B0403020204020204" pitchFamily="34" charset="0"/>
                <a:cs typeface="Amazon Ember Light" panose="020B0403020204020204" pitchFamily="34" charset="0"/>
              </a:rPr>
              <a:t>AWS Marketplace solution</a:t>
            </a:r>
          </a:p>
          <a:p>
            <a:pPr marL="4233" lvl="1" indent="0">
              <a:lnSpc>
                <a:spcPct val="120000"/>
              </a:lnSpc>
              <a:buNone/>
            </a:pPr>
            <a:endParaRPr lang="en-US" sz="2933" dirty="0"/>
          </a:p>
          <a:p>
            <a:pPr marL="4233" lvl="1" indent="0">
              <a:buNone/>
            </a:pPr>
            <a:endParaRPr lang="en-US" sz="2933" dirty="0"/>
          </a:p>
          <a:p>
            <a:pPr lvl="1"/>
            <a:endParaRPr lang="en-US" sz="2933" dirty="0"/>
          </a:p>
        </p:txBody>
      </p:sp>
      <p:sp>
        <p:nvSpPr>
          <p:cNvPr id="7" name="Content Placeholder 2"/>
          <p:cNvSpPr txBox="1">
            <a:spLocks/>
          </p:cNvSpPr>
          <p:nvPr/>
        </p:nvSpPr>
        <p:spPr>
          <a:xfrm>
            <a:off x="6107613" y="3436579"/>
            <a:ext cx="5573487" cy="2926484"/>
          </a:xfrm>
          <a:prstGeom prst="rect">
            <a:avLst/>
          </a:prstGeom>
        </p:spPr>
        <p:txBody>
          <a:bodyPr vert="horz" lIns="121920" tIns="60960" rIns="121920" bIns="6096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110000"/>
              </a:lnSpc>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Define and enforce employee life-cycle policies</a:t>
            </a:r>
          </a:p>
          <a:p>
            <a:pPr marL="457200" lvl="1" indent="-457200" defTabSz="914400">
              <a:lnSpc>
                <a:spcPct val="110000"/>
              </a:lnSpc>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Clearly define users, groups, and roles. </a:t>
            </a:r>
          </a:p>
          <a:p>
            <a:pPr marL="457200" lvl="1" indent="-457200" defTabSz="914400">
              <a:lnSpc>
                <a:spcPct val="110000"/>
              </a:lnSpc>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Grants only the minimum privileges needed to accomplish business requirements.</a:t>
            </a:r>
            <a:endParaRPr lang="en-US" dirty="0"/>
          </a:p>
        </p:txBody>
      </p:sp>
      <p:sp>
        <p:nvSpPr>
          <p:cNvPr id="10" name="Content Placeholder 2"/>
          <p:cNvSpPr>
            <a:spLocks noGrp="1"/>
          </p:cNvSpPr>
          <p:nvPr>
            <p:ph idx="1"/>
          </p:nvPr>
        </p:nvSpPr>
        <p:spPr>
          <a:xfrm>
            <a:off x="1405877" y="1447417"/>
            <a:ext cx="9318446" cy="1395174"/>
          </a:xfr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lnSpcReduction="10000"/>
          </a:bodyPr>
          <a:lstStyle/>
          <a:p>
            <a:pPr marL="0" indent="0" algn="ctr" defTabSz="457200">
              <a:lnSpc>
                <a:spcPct val="100000"/>
              </a:lnSpc>
              <a:spcBef>
                <a:spcPct val="20000"/>
              </a:spcBef>
              <a:spcAft>
                <a:spcPts val="600"/>
              </a:spcAft>
              <a:buNone/>
            </a:pPr>
            <a:r>
              <a:rPr lang="en-US" b="1" dirty="0">
                <a:solidFill>
                  <a:srgbClr val="4D4D4C"/>
                </a:solidFill>
                <a:latin typeface="Amazon Ember Light" panose="020B0403020204020204" pitchFamily="34" charset="0"/>
                <a:ea typeface="Amazon Ember Light" panose="020B0403020204020204" pitchFamily="34" charset="0"/>
                <a:cs typeface="Amazon Ember Light" panose="020B0403020204020204" pitchFamily="34" charset="0"/>
              </a:rPr>
              <a:t>How are you defining roles and responsibilities of system users to control human access to the AWS Management Console and API?</a:t>
            </a:r>
          </a:p>
        </p:txBody>
      </p:sp>
      <p:sp>
        <p:nvSpPr>
          <p:cNvPr id="11" name="TextBox 10"/>
          <p:cNvSpPr txBox="1"/>
          <p:nvPr/>
        </p:nvSpPr>
        <p:spPr>
          <a:xfrm>
            <a:off x="4939983" y="2944137"/>
            <a:ext cx="2355339"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Tree>
    <p:custDataLst>
      <p:tags r:id="rId1"/>
    </p:custDataLst>
    <p:extLst>
      <p:ext uri="{BB962C8B-B14F-4D97-AF65-F5344CB8AC3E}">
        <p14:creationId xmlns:p14="http://schemas.microsoft.com/office/powerpoint/2010/main" val="41809836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Security Question #5</a:t>
            </a:r>
          </a:p>
        </p:txBody>
      </p:sp>
      <p:sp>
        <p:nvSpPr>
          <p:cNvPr id="25" name="TextBox 24"/>
          <p:cNvSpPr txBox="1"/>
          <p:nvPr/>
        </p:nvSpPr>
        <p:spPr>
          <a:xfrm>
            <a:off x="7681683" y="3107004"/>
            <a:ext cx="2425345"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
        <p:nvSpPr>
          <p:cNvPr id="6" name="Content Placeholder 2"/>
          <p:cNvSpPr txBox="1">
            <a:spLocks/>
          </p:cNvSpPr>
          <p:nvPr/>
        </p:nvSpPr>
        <p:spPr>
          <a:xfrm>
            <a:off x="146183" y="3585667"/>
            <a:ext cx="5469425" cy="2798756"/>
          </a:xfrm>
          <a:prstGeom prst="rect">
            <a:avLst/>
          </a:prstGeom>
        </p:spPr>
        <p:txBody>
          <a:bodyPr vert="horz" lIns="121920" tIns="60960" rIns="121920" bIns="6096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defTabSz="914400">
              <a:lnSpc>
                <a:spcPct val="90000"/>
              </a:lnSpc>
              <a:spcBef>
                <a:spcPts val="1800"/>
              </a:spcBef>
              <a:buClr>
                <a:schemeClr val="bg2">
                  <a:lumMod val="10000"/>
                </a:schemeClr>
              </a:buClr>
              <a:buNone/>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Hard-code the credential into scripts and source code</a:t>
            </a:r>
          </a:p>
          <a:p>
            <a:pPr marL="4233" lvl="1" indent="0">
              <a:buNone/>
            </a:pPr>
            <a:endParaRPr lang="en-US" sz="2933" dirty="0"/>
          </a:p>
          <a:p>
            <a:pPr lvl="1"/>
            <a:endParaRPr lang="en-US" sz="2933" dirty="0"/>
          </a:p>
        </p:txBody>
      </p:sp>
      <p:sp>
        <p:nvSpPr>
          <p:cNvPr id="7" name="Content Placeholder 2"/>
          <p:cNvSpPr txBox="1">
            <a:spLocks/>
          </p:cNvSpPr>
          <p:nvPr/>
        </p:nvSpPr>
        <p:spPr>
          <a:xfrm>
            <a:off x="6107613" y="3585664"/>
            <a:ext cx="5573487" cy="2926484"/>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110000"/>
              </a:lnSpc>
              <a:spcBef>
                <a:spcPts val="6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IAM roles for Amazon EC2</a:t>
            </a:r>
          </a:p>
          <a:p>
            <a:pPr marL="457200" lvl="1" indent="-457200" defTabSz="914400">
              <a:lnSpc>
                <a:spcPct val="110000"/>
              </a:lnSpc>
              <a:spcBef>
                <a:spcPts val="6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IAM user credential</a:t>
            </a:r>
          </a:p>
          <a:p>
            <a:pPr marL="457200" lvl="1" indent="-457200" defTabSz="914400">
              <a:lnSpc>
                <a:spcPct val="110000"/>
              </a:lnSpc>
              <a:spcBef>
                <a:spcPts val="6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SAML Integration</a:t>
            </a:r>
          </a:p>
          <a:p>
            <a:pPr marL="457200" lvl="1" indent="-457200" defTabSz="914400">
              <a:lnSpc>
                <a:spcPct val="110000"/>
              </a:lnSpc>
              <a:spcBef>
                <a:spcPts val="6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Security Token Services (STS)</a:t>
            </a:r>
          </a:p>
          <a:p>
            <a:pPr marL="457200" lvl="1" indent="-457200" defTabSz="914400">
              <a:lnSpc>
                <a:spcPct val="110000"/>
              </a:lnSpc>
              <a:spcBef>
                <a:spcPts val="6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OS-specific controls for EC2 instances</a:t>
            </a:r>
          </a:p>
          <a:p>
            <a:pPr marL="457200" lvl="1" indent="-457200" defTabSz="914400">
              <a:lnSpc>
                <a:spcPct val="110000"/>
              </a:lnSpc>
              <a:spcBef>
                <a:spcPts val="6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Marketplace solutions</a:t>
            </a:r>
          </a:p>
        </p:txBody>
      </p:sp>
      <p:sp>
        <p:nvSpPr>
          <p:cNvPr id="8" name="TextBox 7"/>
          <p:cNvSpPr txBox="1"/>
          <p:nvPr/>
        </p:nvSpPr>
        <p:spPr>
          <a:xfrm>
            <a:off x="1275801" y="3114985"/>
            <a:ext cx="2204547" cy="461665"/>
          </a:xfrm>
          <a:prstGeom prst="rect">
            <a:avLst/>
          </a:prstGeom>
          <a:noFill/>
          <a:ln>
            <a:noFill/>
          </a:ln>
          <a:effectLst/>
        </p:spPr>
        <p:txBody>
          <a:bodyPr wrap="square" rtlCol="0">
            <a:spAutoFit/>
          </a:bodyPr>
          <a:lstStyle/>
          <a:p>
            <a:pPr algn="ctr"/>
            <a:r>
              <a:rPr lang="en-US" sz="2400" b="1"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Anti-pattern</a:t>
            </a:r>
          </a:p>
        </p:txBody>
      </p:sp>
      <p:sp>
        <p:nvSpPr>
          <p:cNvPr id="11" name="Content Placeholder 2"/>
          <p:cNvSpPr txBox="1">
            <a:spLocks/>
          </p:cNvSpPr>
          <p:nvPr/>
        </p:nvSpPr>
        <p:spPr>
          <a:xfrm>
            <a:off x="1699592" y="1486385"/>
            <a:ext cx="8810448" cy="1368301"/>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Autofit/>
          </a:bodyPr>
          <a:lstStyle>
            <a:lvl1pPr marL="0" indent="0" algn="l" defTabSz="457200" rtl="0" eaLnBrk="1" latinLnBrk="0" hangingPunct="1">
              <a:spcBef>
                <a:spcPct val="20000"/>
              </a:spcBef>
              <a:buFontTx/>
              <a:buNone/>
              <a:defRPr sz="2400" b="0" i="0" kern="1200">
                <a:solidFill>
                  <a:srgbClr val="4D4D4C"/>
                </a:solidFill>
                <a:latin typeface="+mn-lt"/>
                <a:ea typeface="+mn-ea"/>
                <a:cs typeface="+mn-cs"/>
              </a:defRPr>
            </a:lvl1pPr>
            <a:lvl2pPr marL="742950" indent="-285750" algn="l" defTabSz="457200" rtl="0" eaLnBrk="1" latinLnBrk="0" hangingPunct="1">
              <a:spcBef>
                <a:spcPct val="20000"/>
              </a:spcBef>
              <a:buFont typeface="Arial"/>
              <a:buChar char="•"/>
              <a:defRPr sz="2000" b="0" i="0" kern="1200">
                <a:solidFill>
                  <a:srgbClr val="4D4D4C"/>
                </a:solidFill>
                <a:latin typeface="+mn-lt"/>
                <a:ea typeface="+mn-ea"/>
                <a:cs typeface="+mn-cs"/>
              </a:defRPr>
            </a:lvl2pPr>
            <a:lvl3pPr marL="1143000" indent="-228600" algn="l" defTabSz="457200" rtl="0" eaLnBrk="1" latinLnBrk="0" hangingPunct="1">
              <a:spcBef>
                <a:spcPct val="20000"/>
              </a:spcBef>
              <a:buFont typeface="Arial"/>
              <a:buChar char="•"/>
              <a:defRPr sz="1800" b="0" i="0" kern="1200">
                <a:solidFill>
                  <a:srgbClr val="4D4D4C"/>
                </a:solidFill>
                <a:latin typeface="+mn-lt"/>
                <a:ea typeface="+mn-ea"/>
                <a:cs typeface="+mn-cs"/>
              </a:defRPr>
            </a:lvl3pPr>
            <a:lvl4pPr marL="16002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Tx/>
              <a:buSzTx/>
              <a:buFontTx/>
              <a:buNone/>
              <a:tabLst/>
              <a:defRPr/>
            </a:pPr>
            <a: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How are you limiting automated access to AWS resources? (e.g. applications, scripts, and third-party tools or services)</a:t>
            </a:r>
          </a:p>
        </p:txBody>
      </p:sp>
    </p:spTree>
    <p:custDataLst>
      <p:tags r:id="rId1"/>
    </p:custDataLst>
    <p:extLst>
      <p:ext uri="{BB962C8B-B14F-4D97-AF65-F5344CB8AC3E}">
        <p14:creationId xmlns:p14="http://schemas.microsoft.com/office/powerpoint/2010/main" val="3908929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Security Question #6</a:t>
            </a:r>
          </a:p>
        </p:txBody>
      </p:sp>
      <p:sp>
        <p:nvSpPr>
          <p:cNvPr id="25" name="TextBox 24"/>
          <p:cNvSpPr txBox="1"/>
          <p:nvPr/>
        </p:nvSpPr>
        <p:spPr>
          <a:xfrm>
            <a:off x="7792081" y="2944137"/>
            <a:ext cx="2314406"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
        <p:nvSpPr>
          <p:cNvPr id="6" name="Content Placeholder 2"/>
          <p:cNvSpPr txBox="1">
            <a:spLocks/>
          </p:cNvSpPr>
          <p:nvPr/>
        </p:nvSpPr>
        <p:spPr>
          <a:xfrm>
            <a:off x="593445" y="3436582"/>
            <a:ext cx="5189032" cy="2798756"/>
          </a:xfrm>
          <a:prstGeom prst="rect">
            <a:avLst/>
          </a:prstGeom>
        </p:spPr>
        <p:txBody>
          <a:bodyPr vert="horz" lIns="121920" tIns="60960" rIns="121920" bIns="6096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defTabSz="914400">
              <a:lnSpc>
                <a:spcPct val="90000"/>
              </a:lnSpc>
              <a:spcBef>
                <a:spcPts val="1800"/>
              </a:spcBef>
              <a:buClr>
                <a:schemeClr val="bg2">
                  <a:lumMod val="10000"/>
                </a:schemeClr>
              </a:buClr>
              <a:buNone/>
            </a:pPr>
            <a:r>
              <a:rPr lang="en-US" sz="2500" dirty="0">
                <a:latin typeface="Amazon Ember Light" panose="020B0403020204020204" pitchFamily="34" charset="0"/>
                <a:ea typeface="Amazon Ember Light" panose="020B0403020204020204" pitchFamily="34" charset="0"/>
                <a:cs typeface="Amazon Ember Light" panose="020B0403020204020204" pitchFamily="34" charset="0"/>
              </a:rPr>
              <a:t>Hard-code secret keys and credentials into scripts and source code</a:t>
            </a:r>
          </a:p>
          <a:p>
            <a:pPr marL="4233" lvl="1" indent="0">
              <a:buNone/>
            </a:pPr>
            <a:endParaRPr lang="en-US" sz="2933" dirty="0"/>
          </a:p>
          <a:p>
            <a:pPr lvl="1"/>
            <a:endParaRPr lang="en-US" sz="2933" dirty="0"/>
          </a:p>
        </p:txBody>
      </p:sp>
      <p:sp>
        <p:nvSpPr>
          <p:cNvPr id="7" name="Content Placeholder 2"/>
          <p:cNvSpPr txBox="1">
            <a:spLocks/>
          </p:cNvSpPr>
          <p:nvPr/>
        </p:nvSpPr>
        <p:spPr>
          <a:xfrm>
            <a:off x="6107613" y="3319327"/>
            <a:ext cx="6084387" cy="3421421"/>
          </a:xfrm>
          <a:prstGeom prst="rect">
            <a:avLst/>
          </a:prstGeom>
        </p:spPr>
        <p:txBody>
          <a:bodyPr vert="horz" lIns="121920" tIns="60960" rIns="121920" bIns="60960" rtlCol="0">
            <a:normAutofit fontScale="47500" lnSpcReduction="20000"/>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defTabSz="914400">
              <a:lnSpc>
                <a:spcPct val="130000"/>
              </a:lnSpc>
              <a:spcBef>
                <a:spcPts val="600"/>
              </a:spcBef>
              <a:buClr>
                <a:schemeClr val="bg2">
                  <a:lumMod val="10000"/>
                </a:schemeClr>
              </a:buClr>
              <a:buNone/>
            </a:pPr>
            <a:r>
              <a:rPr lang="en-US" sz="5500" dirty="0">
                <a:latin typeface="Amazon Ember Light" panose="020B0403020204020204" pitchFamily="34" charset="0"/>
                <a:ea typeface="Amazon Ember Light" panose="020B0403020204020204" pitchFamily="34" charset="0"/>
                <a:cs typeface="Amazon Ember Light" panose="020B0403020204020204" pitchFamily="34" charset="0"/>
              </a:rPr>
              <a:t>   Use:</a:t>
            </a:r>
          </a:p>
          <a:p>
            <a:pPr marL="738187" lvl="2" indent="-457200" defTabSz="914400">
              <a:lnSpc>
                <a:spcPct val="130000"/>
              </a:lnSpc>
              <a:spcBef>
                <a:spcPts val="600"/>
              </a:spcBef>
              <a:buClr>
                <a:schemeClr val="bg2">
                  <a:lumMod val="10000"/>
                </a:schemeClr>
              </a:buClr>
              <a:buBlip>
                <a:blip r:embed="rId5"/>
              </a:buBlip>
            </a:pPr>
            <a:r>
              <a:rPr lang="en-US" sz="5300" dirty="0">
                <a:latin typeface="Amazon Ember Light" panose="020B0403020204020204" pitchFamily="34" charset="0"/>
                <a:ea typeface="Amazon Ember Light" panose="020B0403020204020204" pitchFamily="34" charset="0"/>
                <a:cs typeface="Amazon Ember Light" panose="020B0403020204020204" pitchFamily="34" charset="0"/>
              </a:rPr>
              <a:t>An appropriate key and credential rotation policy</a:t>
            </a:r>
          </a:p>
          <a:p>
            <a:pPr marL="738187" lvl="2" indent="-457200" defTabSz="914400">
              <a:lnSpc>
                <a:spcPct val="130000"/>
              </a:lnSpc>
              <a:spcBef>
                <a:spcPts val="600"/>
              </a:spcBef>
              <a:buClr>
                <a:schemeClr val="bg2">
                  <a:lumMod val="10000"/>
                </a:schemeClr>
              </a:buClr>
              <a:buBlip>
                <a:blip r:embed="rId5"/>
              </a:buBlip>
            </a:pPr>
            <a:r>
              <a:rPr lang="en-US" sz="5200" dirty="0">
                <a:latin typeface="Amazon Ember Light" panose="020B0403020204020204" pitchFamily="34" charset="0"/>
                <a:ea typeface="Amazon Ember Light" panose="020B0403020204020204" pitchFamily="34" charset="0"/>
                <a:cs typeface="Amazon Ember Light" panose="020B0403020204020204" pitchFamily="34" charset="0"/>
              </a:rPr>
              <a:t>AWS CloudHSM</a:t>
            </a:r>
          </a:p>
          <a:p>
            <a:pPr marL="738187" lvl="2" indent="-457200" defTabSz="914400">
              <a:lnSpc>
                <a:spcPct val="130000"/>
              </a:lnSpc>
              <a:spcBef>
                <a:spcPts val="600"/>
              </a:spcBef>
              <a:buClr>
                <a:schemeClr val="bg2">
                  <a:lumMod val="10000"/>
                </a:schemeClr>
              </a:buClr>
              <a:buBlip>
                <a:blip r:embed="rId5"/>
              </a:buBlip>
            </a:pPr>
            <a:r>
              <a:rPr lang="en-US" sz="5200" dirty="0">
                <a:latin typeface="Amazon Ember Light" panose="020B0403020204020204" pitchFamily="34" charset="0"/>
                <a:ea typeface="Amazon Ember Light" panose="020B0403020204020204" pitchFamily="34" charset="0"/>
                <a:cs typeface="Amazon Ember Light" panose="020B0403020204020204" pitchFamily="34" charset="0"/>
              </a:rPr>
              <a:t>AWS server-side techniques with AWS managed keys</a:t>
            </a:r>
          </a:p>
          <a:p>
            <a:pPr marL="738187" lvl="2" indent="-457200" defTabSz="914400">
              <a:lnSpc>
                <a:spcPct val="130000"/>
              </a:lnSpc>
              <a:spcBef>
                <a:spcPts val="600"/>
              </a:spcBef>
              <a:buClr>
                <a:schemeClr val="bg2">
                  <a:lumMod val="10000"/>
                </a:schemeClr>
              </a:buClr>
              <a:buBlip>
                <a:blip r:embed="rId5"/>
              </a:buBlip>
            </a:pPr>
            <a:r>
              <a:rPr lang="en-US" sz="5200" dirty="0">
                <a:latin typeface="Amazon Ember Light" panose="020B0403020204020204" pitchFamily="34" charset="0"/>
                <a:ea typeface="Amazon Ember Light" panose="020B0403020204020204" pitchFamily="34" charset="0"/>
                <a:cs typeface="Amazon Ember Light" panose="020B0403020204020204" pitchFamily="34" charset="0"/>
              </a:rPr>
              <a:t>AWS Marketplace solutions</a:t>
            </a:r>
          </a:p>
          <a:p>
            <a:pPr lvl="1">
              <a:lnSpc>
                <a:spcPct val="120000"/>
              </a:lnSpc>
            </a:pPr>
            <a:endParaRPr lang="en-US" sz="3867" dirty="0"/>
          </a:p>
          <a:p>
            <a:pPr lvl="1"/>
            <a:endParaRPr lang="en-US" sz="2933" dirty="0"/>
          </a:p>
          <a:p>
            <a:pPr lvl="1"/>
            <a:endParaRPr lang="en-US" sz="2933" dirty="0"/>
          </a:p>
          <a:p>
            <a:pPr lvl="1"/>
            <a:endParaRPr lang="en-US" sz="2933" dirty="0"/>
          </a:p>
        </p:txBody>
      </p:sp>
      <p:sp>
        <p:nvSpPr>
          <p:cNvPr id="8" name="TextBox 7"/>
          <p:cNvSpPr txBox="1"/>
          <p:nvPr/>
        </p:nvSpPr>
        <p:spPr>
          <a:xfrm>
            <a:off x="2085688" y="2944137"/>
            <a:ext cx="2204547" cy="461665"/>
          </a:xfrm>
          <a:prstGeom prst="rect">
            <a:avLst/>
          </a:prstGeom>
          <a:noFill/>
          <a:ln>
            <a:noFill/>
          </a:ln>
          <a:effectLst/>
        </p:spPr>
        <p:txBody>
          <a:bodyPr wrap="square" rtlCol="0">
            <a:spAutoFit/>
          </a:bodyPr>
          <a:lstStyle/>
          <a:p>
            <a:pPr algn="ctr"/>
            <a:r>
              <a:rPr lang="en-US" sz="2400" b="1"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Anti-pattern</a:t>
            </a:r>
          </a:p>
        </p:txBody>
      </p:sp>
      <p:sp>
        <p:nvSpPr>
          <p:cNvPr id="11" name="Content Placeholder 2"/>
          <p:cNvSpPr txBox="1">
            <a:spLocks/>
          </p:cNvSpPr>
          <p:nvPr/>
        </p:nvSpPr>
        <p:spPr>
          <a:xfrm>
            <a:off x="2085688" y="1556801"/>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lvl1pPr marL="0" indent="0" algn="l" defTabSz="457200" rtl="0" eaLnBrk="1" latinLnBrk="0" hangingPunct="1">
              <a:spcBef>
                <a:spcPct val="20000"/>
              </a:spcBef>
              <a:buFontTx/>
              <a:buNone/>
              <a:defRPr sz="2400" b="0" i="0" kern="1200">
                <a:solidFill>
                  <a:srgbClr val="4D4D4C"/>
                </a:solidFill>
                <a:latin typeface="+mn-lt"/>
                <a:ea typeface="+mn-ea"/>
                <a:cs typeface="+mn-cs"/>
              </a:defRPr>
            </a:lvl1pPr>
            <a:lvl2pPr marL="742950" indent="-285750" algn="l" defTabSz="457200" rtl="0" eaLnBrk="1" latinLnBrk="0" hangingPunct="1">
              <a:spcBef>
                <a:spcPct val="20000"/>
              </a:spcBef>
              <a:buFont typeface="Arial"/>
              <a:buChar char="•"/>
              <a:defRPr sz="2000" b="0" i="0" kern="1200">
                <a:solidFill>
                  <a:srgbClr val="4D4D4C"/>
                </a:solidFill>
                <a:latin typeface="+mn-lt"/>
                <a:ea typeface="+mn-ea"/>
                <a:cs typeface="+mn-cs"/>
              </a:defRPr>
            </a:lvl2pPr>
            <a:lvl3pPr marL="1143000" indent="-228600" algn="l" defTabSz="457200" rtl="0" eaLnBrk="1" latinLnBrk="0" hangingPunct="1">
              <a:spcBef>
                <a:spcPct val="20000"/>
              </a:spcBef>
              <a:buFont typeface="Arial"/>
              <a:buChar char="•"/>
              <a:defRPr sz="1800" b="0" i="0" kern="1200">
                <a:solidFill>
                  <a:srgbClr val="4D4D4C"/>
                </a:solidFill>
                <a:latin typeface="+mn-lt"/>
                <a:ea typeface="+mn-ea"/>
                <a:cs typeface="+mn-cs"/>
              </a:defRPr>
            </a:lvl3pPr>
            <a:lvl4pPr marL="16002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Tx/>
              <a:buSzTx/>
              <a:buFontTx/>
              <a:buNone/>
              <a:tabLst/>
              <a:defRPr/>
            </a:pPr>
            <a: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How are you managing keys and credentials?</a:t>
            </a:r>
          </a:p>
        </p:txBody>
      </p:sp>
    </p:spTree>
    <p:custDataLst>
      <p:tags r:id="rId1"/>
    </p:custDataLst>
    <p:extLst>
      <p:ext uri="{BB962C8B-B14F-4D97-AF65-F5344CB8AC3E}">
        <p14:creationId xmlns:p14="http://schemas.microsoft.com/office/powerpoint/2010/main" val="25408787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Security Question #7</a:t>
            </a:r>
          </a:p>
        </p:txBody>
      </p:sp>
      <p:sp>
        <p:nvSpPr>
          <p:cNvPr id="10" name="Content Placeholder 2"/>
          <p:cNvSpPr txBox="1">
            <a:spLocks/>
          </p:cNvSpPr>
          <p:nvPr/>
        </p:nvSpPr>
        <p:spPr>
          <a:xfrm>
            <a:off x="176003" y="2806684"/>
            <a:ext cx="5807354" cy="3855367"/>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Enforce role-based access using security groups with minimal authorizations.</a:t>
            </a:r>
          </a:p>
          <a:p>
            <a:pPr marL="457200" lvl="1" indent="-457200" defTabSz="914400">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Run the system in one or more VPCs.</a:t>
            </a:r>
          </a:p>
          <a:p>
            <a:pPr marL="457200" lvl="1" indent="-457200" defTabSz="914400">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Trusted VPC access is via a private mechanism, such as</a:t>
            </a:r>
          </a:p>
          <a:p>
            <a:pPr marL="914400" lvl="2" indent="-293688" defTabSz="914400">
              <a:spcBef>
                <a:spcPts val="600"/>
              </a:spcBef>
              <a:buClr>
                <a:schemeClr val="bg2">
                  <a:lumMod val="10000"/>
                </a:schemeClr>
              </a:buClr>
              <a:buBlip>
                <a:blip r:embed="rId5"/>
              </a:buBlip>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Virtual Private Network (VPN)</a:t>
            </a:r>
          </a:p>
          <a:p>
            <a:pPr marL="914400" lvl="2" indent="-293688" defTabSz="914400">
              <a:spcBef>
                <a:spcPts val="600"/>
              </a:spcBef>
              <a:buClr>
                <a:schemeClr val="bg2">
                  <a:lumMod val="10000"/>
                </a:schemeClr>
              </a:buClr>
              <a:buBlip>
                <a:blip r:embed="rId5"/>
              </a:buBlip>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IPsec tunnel</a:t>
            </a:r>
          </a:p>
          <a:p>
            <a:pPr marL="914400" lvl="2" indent="-293688" defTabSz="914400">
              <a:spcBef>
                <a:spcPts val="600"/>
              </a:spcBef>
              <a:buClr>
                <a:schemeClr val="bg2">
                  <a:lumMod val="10000"/>
                </a:schemeClr>
              </a:buClr>
              <a:buBlip>
                <a:blip r:embed="rId5"/>
              </a:buBlip>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AWS Direct Connect</a:t>
            </a:r>
          </a:p>
          <a:p>
            <a:pPr marL="914400" lvl="2" indent="-293688" defTabSz="914400">
              <a:spcBef>
                <a:spcPts val="600"/>
              </a:spcBef>
              <a:buClr>
                <a:schemeClr val="bg2">
                  <a:lumMod val="10000"/>
                </a:schemeClr>
              </a:buClr>
              <a:buBlip>
                <a:blip r:embed="rId5"/>
              </a:buBlip>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AWS Marketplace solution</a:t>
            </a:r>
          </a:p>
          <a:p>
            <a:pPr marL="4233" lvl="1" indent="0">
              <a:lnSpc>
                <a:spcPct val="120000"/>
              </a:lnSpc>
              <a:buNone/>
            </a:pPr>
            <a:endParaRPr lang="en-US" sz="2000" dirty="0"/>
          </a:p>
          <a:p>
            <a:pPr marL="4233" lvl="1" indent="0">
              <a:buNone/>
            </a:pPr>
            <a:endParaRPr lang="en-US" sz="2000" dirty="0"/>
          </a:p>
          <a:p>
            <a:pPr lvl="1"/>
            <a:endParaRPr lang="en-US" sz="2000" dirty="0"/>
          </a:p>
        </p:txBody>
      </p:sp>
      <p:sp>
        <p:nvSpPr>
          <p:cNvPr id="11" name="Content Placeholder 2"/>
          <p:cNvSpPr txBox="1">
            <a:spLocks/>
          </p:cNvSpPr>
          <p:nvPr/>
        </p:nvSpPr>
        <p:spPr>
          <a:xfrm>
            <a:off x="6107613" y="2806682"/>
            <a:ext cx="5573487" cy="2926484"/>
          </a:xfrm>
          <a:prstGeom prst="rect">
            <a:avLst/>
          </a:prstGeom>
        </p:spPr>
        <p:txBody>
          <a:bodyPr vert="horz" lIns="121920" tIns="60960" rIns="121920" bIns="6096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110000"/>
              </a:lnSpc>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Define and enforce employee life-cycle policies</a:t>
            </a:r>
          </a:p>
          <a:p>
            <a:pPr marL="457200" lvl="1" indent="-457200" defTabSz="914400">
              <a:lnSpc>
                <a:spcPct val="110000"/>
              </a:lnSpc>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Clearly define users, groups, and roles. </a:t>
            </a:r>
          </a:p>
          <a:p>
            <a:pPr marL="457200" lvl="1" indent="-457200" defTabSz="914400">
              <a:lnSpc>
                <a:spcPct val="110000"/>
              </a:lnSpc>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Grants only the minimum privileges needed to accomplish business requirements.</a:t>
            </a:r>
          </a:p>
          <a:p>
            <a:pPr lvl="1">
              <a:lnSpc>
                <a:spcPct val="120000"/>
              </a:lnSpc>
            </a:pPr>
            <a:endParaRPr lang="en-US" sz="2000" dirty="0"/>
          </a:p>
          <a:p>
            <a:pPr lvl="1"/>
            <a:endParaRPr lang="en-US" sz="2000" dirty="0"/>
          </a:p>
          <a:p>
            <a:pPr lvl="1"/>
            <a:endParaRPr lang="en-US" sz="2000" dirty="0"/>
          </a:p>
          <a:p>
            <a:pPr lvl="1"/>
            <a:endParaRPr lang="en-US" sz="2000" dirty="0"/>
          </a:p>
        </p:txBody>
      </p:sp>
      <p:sp>
        <p:nvSpPr>
          <p:cNvPr id="12" name="Content Placeholder 2"/>
          <p:cNvSpPr txBox="1">
            <a:spLocks/>
          </p:cNvSpPr>
          <p:nvPr/>
        </p:nvSpPr>
        <p:spPr>
          <a:xfrm>
            <a:off x="2083002" y="1305107"/>
            <a:ext cx="8020799" cy="964566"/>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lnSpcReduction="10000"/>
          </a:bodyPr>
          <a:lstStyle>
            <a:lvl1pPr marL="0" indent="0" algn="l" defTabSz="457200" rtl="0" eaLnBrk="1" latinLnBrk="0" hangingPunct="1">
              <a:spcBef>
                <a:spcPct val="20000"/>
              </a:spcBef>
              <a:buFontTx/>
              <a:buNone/>
              <a:defRPr sz="2400" b="0" i="0" kern="1200">
                <a:solidFill>
                  <a:srgbClr val="4D4D4C"/>
                </a:solidFill>
                <a:latin typeface="+mn-lt"/>
                <a:ea typeface="+mn-ea"/>
                <a:cs typeface="+mn-cs"/>
              </a:defRPr>
            </a:lvl1pPr>
            <a:lvl2pPr marL="742950" indent="-285750" algn="l" defTabSz="457200" rtl="0" eaLnBrk="1" latinLnBrk="0" hangingPunct="1">
              <a:spcBef>
                <a:spcPct val="20000"/>
              </a:spcBef>
              <a:buFont typeface="Arial"/>
              <a:buChar char="•"/>
              <a:defRPr sz="2000" b="0" i="0" kern="1200">
                <a:solidFill>
                  <a:srgbClr val="4D4D4C"/>
                </a:solidFill>
                <a:latin typeface="+mn-lt"/>
                <a:ea typeface="+mn-ea"/>
                <a:cs typeface="+mn-cs"/>
              </a:defRPr>
            </a:lvl2pPr>
            <a:lvl3pPr marL="1143000" indent="-228600" algn="l" defTabSz="457200" rtl="0" eaLnBrk="1" latinLnBrk="0" hangingPunct="1">
              <a:spcBef>
                <a:spcPct val="20000"/>
              </a:spcBef>
              <a:buFont typeface="Arial"/>
              <a:buChar char="•"/>
              <a:defRPr sz="1800" b="0" i="0" kern="1200">
                <a:solidFill>
                  <a:srgbClr val="4D4D4C"/>
                </a:solidFill>
                <a:latin typeface="+mn-lt"/>
                <a:ea typeface="+mn-ea"/>
                <a:cs typeface="+mn-cs"/>
              </a:defRPr>
            </a:lvl3pPr>
            <a:lvl4pPr marL="16002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Tx/>
              <a:buSzTx/>
              <a:buFontTx/>
              <a:buNone/>
              <a:tabLst/>
              <a:defRPr/>
            </a:pPr>
            <a: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How are you enforcing network and host-level boundary protection?</a:t>
            </a:r>
          </a:p>
        </p:txBody>
      </p:sp>
      <p:sp>
        <p:nvSpPr>
          <p:cNvPr id="14" name="TextBox 13"/>
          <p:cNvSpPr txBox="1"/>
          <p:nvPr/>
        </p:nvSpPr>
        <p:spPr>
          <a:xfrm>
            <a:off x="4939983" y="2379556"/>
            <a:ext cx="2355339"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Tree>
    <p:custDataLst>
      <p:tags r:id="rId1"/>
    </p:custDataLst>
    <p:extLst>
      <p:ext uri="{BB962C8B-B14F-4D97-AF65-F5344CB8AC3E}">
        <p14:creationId xmlns:p14="http://schemas.microsoft.com/office/powerpoint/2010/main" val="5711115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Security Question #8</a:t>
            </a:r>
          </a:p>
        </p:txBody>
      </p:sp>
      <p:sp>
        <p:nvSpPr>
          <p:cNvPr id="6" name="Content Placeholder 2"/>
          <p:cNvSpPr txBox="1">
            <a:spLocks/>
          </p:cNvSpPr>
          <p:nvPr/>
        </p:nvSpPr>
        <p:spPr>
          <a:xfrm>
            <a:off x="238539" y="3526033"/>
            <a:ext cx="5732782" cy="2798756"/>
          </a:xfrm>
          <a:prstGeom prst="rect">
            <a:avLst/>
          </a:prstGeom>
        </p:spPr>
        <p:txBody>
          <a:bodyPr vert="horz" lIns="121920" tIns="60960" rIns="121920" bIns="6096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110000"/>
              </a:lnSpc>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Configure credentials with </a:t>
            </a:r>
            <a:r>
              <a:rPr lang="en-US" dirty="0">
                <a:latin typeface="Amazon Ember" panose="020B0603020204020204" pitchFamily="34" charset="0"/>
                <a:ea typeface="Amazon Ember" panose="020B0603020204020204" pitchFamily="34" charset="0"/>
                <a:cs typeface="Amazon Ember" panose="020B0603020204020204" pitchFamily="34" charset="0"/>
              </a:rPr>
              <a:t>least privilege.</a:t>
            </a:r>
          </a:p>
          <a:p>
            <a:pPr marL="457200" lvl="1" indent="-457200" defTabSz="914400">
              <a:lnSpc>
                <a:spcPct val="110000"/>
              </a:lnSpc>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Have a </a:t>
            </a:r>
            <a:r>
              <a:rPr lang="en-US" dirty="0">
                <a:latin typeface="Amazon Ember" panose="020B0603020204020204" pitchFamily="34" charset="0"/>
                <a:ea typeface="Amazon Ember" panose="020B0603020204020204" pitchFamily="34" charset="0"/>
                <a:cs typeface="Amazon Ember" panose="020B0603020204020204" pitchFamily="34" charset="0"/>
              </a:rPr>
              <a:t>separation of duties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457200" lvl="1" indent="-457200" defTabSz="914400">
              <a:lnSpc>
                <a:spcPct val="110000"/>
              </a:lnSpc>
              <a:spcBef>
                <a:spcPts val="1200"/>
              </a:spcBef>
              <a:buClr>
                <a:schemeClr val="bg2">
                  <a:lumMod val="10000"/>
                </a:schemeClr>
              </a:buClr>
              <a:buBlip>
                <a:blip r:embed="rId5"/>
              </a:buBlip>
            </a:pPr>
            <a:r>
              <a:rPr lang="en-US" dirty="0">
                <a:latin typeface="Amazon Ember" panose="020B0603020204020204" pitchFamily="34" charset="0"/>
                <a:ea typeface="Amazon Ember" panose="020B0603020204020204" pitchFamily="34" charset="0"/>
                <a:cs typeface="Amazon Ember" panose="020B0603020204020204" pitchFamily="34" charset="0"/>
              </a:rPr>
              <a:t>Audit permissions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periodically.</a:t>
            </a:r>
          </a:p>
          <a:p>
            <a:pPr marL="457200" lvl="1" indent="-457200" defTabSz="914400">
              <a:lnSpc>
                <a:spcPct val="110000"/>
              </a:lnSpc>
              <a:spcBef>
                <a:spcPts val="12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Define and use </a:t>
            </a:r>
            <a:r>
              <a:rPr lang="en-US" dirty="0">
                <a:latin typeface="Amazon Ember" panose="020B0603020204020204" pitchFamily="34" charset="0"/>
                <a:ea typeface="Amazon Ember" panose="020B0603020204020204" pitchFamily="34" charset="0"/>
                <a:cs typeface="Amazon Ember" panose="020B0603020204020204" pitchFamily="34" charset="0"/>
              </a:rPr>
              <a:t>service-specific requirements</a:t>
            </a:r>
            <a:r>
              <a:rPr lang="en-US" dirty="0">
                <a:latin typeface="Amazon Ember Medium" panose="020B0603020204030204" pitchFamily="34" charset="0"/>
                <a:ea typeface="Amazon Ember Medium" panose="020B0603020204030204" pitchFamily="34" charset="0"/>
                <a:cs typeface="Amazon Ember Medium" panose="020B0603020204030204" pitchFamily="34" charset="0"/>
              </a:rPr>
              <a:t>.</a:t>
            </a:r>
          </a:p>
          <a:p>
            <a:pPr marL="4233" lvl="1" indent="0">
              <a:lnSpc>
                <a:spcPct val="120000"/>
              </a:lnSpc>
              <a:spcBef>
                <a:spcPts val="1200"/>
              </a:spcBef>
              <a:buNone/>
            </a:pPr>
            <a:endParaRPr lang="en-US" dirty="0"/>
          </a:p>
          <a:p>
            <a:pPr lvl="1">
              <a:lnSpc>
                <a:spcPct val="120000"/>
              </a:lnSpc>
              <a:spcBef>
                <a:spcPts val="1200"/>
              </a:spcBef>
            </a:pPr>
            <a:endParaRPr lang="en-US" dirty="0"/>
          </a:p>
          <a:p>
            <a:pPr marL="4233" lvl="1" indent="0">
              <a:lnSpc>
                <a:spcPct val="120000"/>
              </a:lnSpc>
              <a:spcBef>
                <a:spcPts val="1200"/>
              </a:spcBef>
              <a:buNone/>
            </a:pPr>
            <a:endParaRPr lang="en-US" dirty="0"/>
          </a:p>
          <a:p>
            <a:pPr marL="4233" lvl="1" indent="0">
              <a:spcBef>
                <a:spcPts val="1200"/>
              </a:spcBef>
              <a:buNone/>
            </a:pPr>
            <a:endParaRPr lang="en-US" dirty="0"/>
          </a:p>
          <a:p>
            <a:pPr lvl="1">
              <a:spcBef>
                <a:spcPts val="1200"/>
              </a:spcBef>
            </a:pPr>
            <a:endParaRPr lang="en-US" dirty="0"/>
          </a:p>
        </p:txBody>
      </p:sp>
      <p:sp>
        <p:nvSpPr>
          <p:cNvPr id="7" name="Content Placeholder 2"/>
          <p:cNvSpPr txBox="1">
            <a:spLocks/>
          </p:cNvSpPr>
          <p:nvPr/>
        </p:nvSpPr>
        <p:spPr>
          <a:xfrm>
            <a:off x="6107613" y="3526030"/>
            <a:ext cx="5573487" cy="2926484"/>
          </a:xfrm>
          <a:prstGeom prst="rect">
            <a:avLst/>
          </a:prstGeom>
        </p:spPr>
        <p:txBody>
          <a:bodyPr vert="horz" lIns="121920" tIns="60960" rIns="121920" bIns="60960" rtlCol="0">
            <a:normAutofit fontScale="62500" lnSpcReduction="20000"/>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130000"/>
              </a:lnSpc>
              <a:spcBef>
                <a:spcPts val="1200"/>
              </a:spcBef>
              <a:buClr>
                <a:schemeClr val="bg2">
                  <a:lumMod val="10000"/>
                </a:schemeClr>
              </a:buClr>
              <a:buBlip>
                <a:blip r:embed="rId5"/>
              </a:buBlip>
            </a:pPr>
            <a:r>
              <a:rPr lang="en-US" sz="3500" dirty="0">
                <a:latin typeface="Amazon Ember Light" panose="020B0403020204020204" pitchFamily="34" charset="0"/>
                <a:ea typeface="Amazon Ember Light" panose="020B0403020204020204" pitchFamily="34" charset="0"/>
                <a:cs typeface="Amazon Ember Light" panose="020B0403020204020204" pitchFamily="34" charset="0"/>
              </a:rPr>
              <a:t>Define </a:t>
            </a:r>
            <a:r>
              <a:rPr lang="en-US" sz="3500" dirty="0">
                <a:latin typeface="Amazon Ember" panose="020B0603020204020204" pitchFamily="34" charset="0"/>
                <a:ea typeface="Amazon Ember" panose="020B0603020204020204" pitchFamily="34" charset="0"/>
                <a:cs typeface="Amazon Ember" panose="020B0603020204020204" pitchFamily="34" charset="0"/>
              </a:rPr>
              <a:t>resource requirements </a:t>
            </a:r>
            <a:r>
              <a:rPr lang="en-US" sz="3500" dirty="0">
                <a:latin typeface="Amazon Ember Light" panose="020B0403020204020204" pitchFamily="34" charset="0"/>
                <a:ea typeface="Amazon Ember Light" panose="020B0403020204020204" pitchFamily="34" charset="0"/>
                <a:cs typeface="Amazon Ember Light" panose="020B0403020204020204" pitchFamily="34" charset="0"/>
              </a:rPr>
              <a:t>for sensitive API calls, such as requiring:</a:t>
            </a:r>
          </a:p>
          <a:p>
            <a:pPr marL="738187" lvl="2" indent="-457200" defTabSz="914400">
              <a:lnSpc>
                <a:spcPct val="130000"/>
              </a:lnSpc>
              <a:spcBef>
                <a:spcPts val="1200"/>
              </a:spcBef>
              <a:buClr>
                <a:schemeClr val="bg2">
                  <a:lumMod val="10000"/>
                </a:schemeClr>
              </a:buClr>
              <a:buBlip>
                <a:blip r:embed="rId5"/>
              </a:buBlip>
            </a:pPr>
            <a:r>
              <a:rPr lang="en-US" sz="3300" dirty="0">
                <a:latin typeface="Amazon Ember Light" panose="020B0403020204020204" pitchFamily="34" charset="0"/>
                <a:ea typeface="Amazon Ember Light" panose="020B0403020204020204" pitchFamily="34" charset="0"/>
                <a:cs typeface="Amazon Ember Light" panose="020B0403020204020204" pitchFamily="34" charset="0"/>
              </a:rPr>
              <a:t>MFA authentication</a:t>
            </a:r>
          </a:p>
          <a:p>
            <a:pPr marL="738187" lvl="2" indent="-457200" defTabSz="914400">
              <a:lnSpc>
                <a:spcPct val="130000"/>
              </a:lnSpc>
              <a:spcBef>
                <a:spcPts val="1200"/>
              </a:spcBef>
              <a:buClr>
                <a:schemeClr val="bg2">
                  <a:lumMod val="10000"/>
                </a:schemeClr>
              </a:buClr>
              <a:buBlip>
                <a:blip r:embed="rId5"/>
              </a:buBlip>
            </a:pPr>
            <a:r>
              <a:rPr lang="en-US" sz="3400" dirty="0">
                <a:latin typeface="Amazon Ember Light" panose="020B0403020204020204" pitchFamily="34" charset="0"/>
                <a:ea typeface="Amazon Ember Light" panose="020B0403020204020204" pitchFamily="34" charset="0"/>
                <a:cs typeface="Amazon Ember Light" panose="020B0403020204020204" pitchFamily="34" charset="0"/>
              </a:rPr>
              <a:t>Encryption</a:t>
            </a:r>
          </a:p>
          <a:p>
            <a:pPr marL="457200" lvl="1" indent="-457200" defTabSz="914400">
              <a:lnSpc>
                <a:spcPct val="130000"/>
              </a:lnSpc>
              <a:spcBef>
                <a:spcPts val="1200"/>
              </a:spcBef>
              <a:buClr>
                <a:schemeClr val="bg2">
                  <a:lumMod val="10000"/>
                </a:schemeClr>
              </a:buClr>
              <a:buBlip>
                <a:blip r:embed="rId5"/>
              </a:buBlip>
            </a:pPr>
            <a:r>
              <a:rPr lang="en-US" sz="3500" dirty="0">
                <a:latin typeface="Amazon Ember Light" panose="020B0403020204020204" pitchFamily="34" charset="0"/>
                <a:ea typeface="Amazon Ember Light" panose="020B0403020204020204" pitchFamily="34" charset="0"/>
                <a:cs typeface="Amazon Ember Light" panose="020B0403020204020204" pitchFamily="34" charset="0"/>
              </a:rPr>
              <a:t>Use an </a:t>
            </a:r>
            <a:r>
              <a:rPr lang="en-US" sz="3500" dirty="0">
                <a:latin typeface="Amazon Ember" panose="020B0603020204020204" pitchFamily="34" charset="0"/>
                <a:ea typeface="Amazon Ember" panose="020B0603020204020204" pitchFamily="34" charset="0"/>
                <a:cs typeface="Amazon Ember" panose="020B0603020204020204" pitchFamily="34" charset="0"/>
              </a:rPr>
              <a:t>AWS Marketplace </a:t>
            </a:r>
            <a:r>
              <a:rPr lang="en-US" sz="3500" dirty="0">
                <a:latin typeface="Amazon Ember Light" panose="020B0403020204020204" pitchFamily="34" charset="0"/>
                <a:ea typeface="Amazon Ember Light" panose="020B0403020204020204" pitchFamily="34" charset="0"/>
                <a:cs typeface="Amazon Ember Light" panose="020B0403020204020204" pitchFamily="34" charset="0"/>
              </a:rPr>
              <a:t>solution</a:t>
            </a:r>
          </a:p>
          <a:p>
            <a:pPr lvl="1">
              <a:lnSpc>
                <a:spcPct val="120000"/>
              </a:lnSpc>
            </a:pPr>
            <a:endParaRPr lang="en-US" sz="3867" dirty="0"/>
          </a:p>
          <a:p>
            <a:pPr lvl="1"/>
            <a:endParaRPr lang="en-US" sz="2933" dirty="0"/>
          </a:p>
          <a:p>
            <a:pPr lvl="1"/>
            <a:endParaRPr lang="en-US" sz="2933" dirty="0"/>
          </a:p>
          <a:p>
            <a:pPr lvl="1"/>
            <a:endParaRPr lang="en-US" sz="2933" dirty="0"/>
          </a:p>
        </p:txBody>
      </p:sp>
      <p:sp>
        <p:nvSpPr>
          <p:cNvPr id="10" name="TextBox 9"/>
          <p:cNvSpPr txBox="1"/>
          <p:nvPr/>
        </p:nvSpPr>
        <p:spPr>
          <a:xfrm>
            <a:off x="4939983" y="2944137"/>
            <a:ext cx="2355339"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
        <p:nvSpPr>
          <p:cNvPr id="11" name="Content Placeholder 2"/>
          <p:cNvSpPr txBox="1">
            <a:spLocks/>
          </p:cNvSpPr>
          <p:nvPr/>
        </p:nvSpPr>
        <p:spPr>
          <a:xfrm>
            <a:off x="2081735" y="1565896"/>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lvl1pPr marL="0" indent="0" algn="l" defTabSz="457200" rtl="0" eaLnBrk="1" latinLnBrk="0" hangingPunct="1">
              <a:spcBef>
                <a:spcPct val="20000"/>
              </a:spcBef>
              <a:buFontTx/>
              <a:buNone/>
              <a:defRPr sz="2400" b="0" i="0" kern="1200">
                <a:solidFill>
                  <a:srgbClr val="4D4D4C"/>
                </a:solidFill>
                <a:latin typeface="+mn-lt"/>
                <a:ea typeface="+mn-ea"/>
                <a:cs typeface="+mn-cs"/>
              </a:defRPr>
            </a:lvl1pPr>
            <a:lvl2pPr marL="742950" indent="-285750" algn="l" defTabSz="457200" rtl="0" eaLnBrk="1" latinLnBrk="0" hangingPunct="1">
              <a:spcBef>
                <a:spcPct val="20000"/>
              </a:spcBef>
              <a:buFont typeface="Arial"/>
              <a:buChar char="•"/>
              <a:defRPr sz="2000" b="0" i="0" kern="1200">
                <a:solidFill>
                  <a:srgbClr val="4D4D4C"/>
                </a:solidFill>
                <a:latin typeface="+mn-lt"/>
                <a:ea typeface="+mn-ea"/>
                <a:cs typeface="+mn-cs"/>
              </a:defRPr>
            </a:lvl2pPr>
            <a:lvl3pPr marL="1143000" indent="-228600" algn="l" defTabSz="457200" rtl="0" eaLnBrk="1" latinLnBrk="0" hangingPunct="1">
              <a:spcBef>
                <a:spcPct val="20000"/>
              </a:spcBef>
              <a:buFont typeface="Arial"/>
              <a:buChar char="•"/>
              <a:defRPr sz="1800" b="0" i="0" kern="1200">
                <a:solidFill>
                  <a:srgbClr val="4D4D4C"/>
                </a:solidFill>
                <a:latin typeface="+mn-lt"/>
                <a:ea typeface="+mn-ea"/>
                <a:cs typeface="+mn-cs"/>
              </a:defRPr>
            </a:lvl3pPr>
            <a:lvl4pPr marL="16002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Tx/>
              <a:buSzTx/>
              <a:buFontTx/>
              <a:buNone/>
              <a:tabLst/>
              <a:defRPr/>
            </a:pPr>
            <a: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How are you enforcing AWS service level protection?</a:t>
            </a:r>
          </a:p>
        </p:txBody>
      </p:sp>
    </p:spTree>
    <p:custDataLst>
      <p:tags r:id="rId1"/>
    </p:custDataLst>
    <p:extLst>
      <p:ext uri="{BB962C8B-B14F-4D97-AF65-F5344CB8AC3E}">
        <p14:creationId xmlns:p14="http://schemas.microsoft.com/office/powerpoint/2010/main" val="2148968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Security Question #9</a:t>
            </a:r>
          </a:p>
        </p:txBody>
      </p:sp>
      <p:sp>
        <p:nvSpPr>
          <p:cNvPr id="6" name="Content Placeholder 2"/>
          <p:cNvSpPr txBox="1">
            <a:spLocks/>
          </p:cNvSpPr>
          <p:nvPr/>
        </p:nvSpPr>
        <p:spPr>
          <a:xfrm>
            <a:off x="593445" y="3535972"/>
            <a:ext cx="5189032" cy="2798756"/>
          </a:xfrm>
          <a:prstGeom prst="rect">
            <a:avLst/>
          </a:prstGeom>
        </p:spPr>
        <p:txBody>
          <a:bodyPr vert="horz" lIns="121920" tIns="60960" rIns="121920" bIns="6096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110000"/>
              </a:lnSpc>
              <a:spcBef>
                <a:spcPts val="6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Use controls for Amazon EC2 instances, including:</a:t>
            </a:r>
          </a:p>
          <a:p>
            <a:pPr marL="914400" lvl="2" indent="-349250" defTabSz="914400">
              <a:lnSpc>
                <a:spcPct val="110000"/>
              </a:lnSpc>
              <a:spcBef>
                <a:spcPts val="6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File integrity</a:t>
            </a:r>
          </a:p>
          <a:p>
            <a:pPr marL="914400" lvl="2" indent="-349250" defTabSz="914400">
              <a:lnSpc>
                <a:spcPct val="110000"/>
              </a:lnSpc>
              <a:spcBef>
                <a:spcPts val="600"/>
              </a:spcBef>
              <a:buClr>
                <a:schemeClr val="bg2">
                  <a:lumMod val="10000"/>
                </a:schemeClr>
              </a:buClr>
              <a:buBlip>
                <a:blip r:embed="rId5"/>
              </a:buBlip>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Host-based intrusion detection</a:t>
            </a:r>
          </a:p>
          <a:p>
            <a:pPr marL="457189" lvl="2" indent="0">
              <a:lnSpc>
                <a:spcPct val="120000"/>
              </a:lnSpc>
              <a:buNone/>
            </a:pPr>
            <a:endParaRPr lang="en-US" sz="2800" dirty="0"/>
          </a:p>
          <a:p>
            <a:pPr lvl="1">
              <a:lnSpc>
                <a:spcPct val="120000"/>
              </a:lnSpc>
            </a:pPr>
            <a:endParaRPr lang="en-US" sz="3333" dirty="0"/>
          </a:p>
          <a:p>
            <a:pPr lvl="1">
              <a:lnSpc>
                <a:spcPct val="120000"/>
              </a:lnSpc>
            </a:pPr>
            <a:endParaRPr lang="en-US" sz="3200" dirty="0"/>
          </a:p>
          <a:p>
            <a:pPr marL="4233" lvl="1" indent="0">
              <a:lnSpc>
                <a:spcPct val="120000"/>
              </a:lnSpc>
              <a:buNone/>
            </a:pPr>
            <a:endParaRPr lang="en-US" sz="3067" dirty="0"/>
          </a:p>
          <a:p>
            <a:pPr lvl="1">
              <a:lnSpc>
                <a:spcPct val="120000"/>
              </a:lnSpc>
            </a:pPr>
            <a:endParaRPr lang="en-US" sz="2933" dirty="0"/>
          </a:p>
          <a:p>
            <a:pPr marL="4233" lvl="1" indent="0">
              <a:lnSpc>
                <a:spcPct val="120000"/>
              </a:lnSpc>
              <a:buNone/>
            </a:pPr>
            <a:endParaRPr lang="en-US" sz="2933" dirty="0"/>
          </a:p>
          <a:p>
            <a:pPr marL="4233" lvl="1" indent="0">
              <a:buNone/>
            </a:pPr>
            <a:endParaRPr lang="en-US" sz="2933" dirty="0"/>
          </a:p>
          <a:p>
            <a:pPr lvl="1"/>
            <a:endParaRPr lang="en-US" sz="2933" dirty="0"/>
          </a:p>
        </p:txBody>
      </p:sp>
      <p:sp>
        <p:nvSpPr>
          <p:cNvPr id="7" name="Content Placeholder 2"/>
          <p:cNvSpPr txBox="1">
            <a:spLocks/>
          </p:cNvSpPr>
          <p:nvPr/>
        </p:nvSpPr>
        <p:spPr>
          <a:xfrm>
            <a:off x="6107613" y="3535969"/>
            <a:ext cx="5573487" cy="2926484"/>
          </a:xfrm>
          <a:prstGeom prst="rect">
            <a:avLst/>
          </a:prstGeom>
        </p:spPr>
        <p:txBody>
          <a:bodyPr vert="horz" lIns="121920" tIns="60960" rIns="121920" bIns="60960" rtlCol="0">
            <a:normAutofit/>
          </a:bodyPr>
          <a:lstStyle>
            <a:defPPr>
              <a:defRPr lang="en-US"/>
            </a:defPPr>
            <a:lvl1pPr indent="0" defTabSz="457200">
              <a:spcBef>
                <a:spcPct val="20000"/>
              </a:spcBef>
              <a:buFontTx/>
              <a:buNone/>
              <a:defRPr sz="2400" b="0" i="0">
                <a:latin typeface="Arial"/>
                <a:cs typeface="Arial"/>
              </a:defRPr>
            </a:lvl1pPr>
            <a:lvl2pPr lvl="1" indent="-457200">
              <a:lnSpc>
                <a:spcPct val="110000"/>
              </a:lnSpc>
              <a:spcBef>
                <a:spcPts val="600"/>
              </a:spcBef>
              <a:buClr>
                <a:schemeClr val="bg2">
                  <a:lumMod val="10000"/>
                </a:schemeClr>
              </a:buClr>
              <a:buSzPct val="125000"/>
              <a:buFontTx/>
              <a:buBlip>
                <a:blip r:embed="rId5"/>
              </a:buBlip>
              <a:defRPr sz="2200" b="0" i="0">
                <a:latin typeface="Amazon Ember Light" panose="020B0403020204020204" pitchFamily="34" charset="0"/>
                <a:ea typeface="Amazon Ember Light" panose="020B0403020204020204" pitchFamily="34" charset="0"/>
                <a:cs typeface="Amazon Ember Light" panose="020B0403020204020204" pitchFamily="34" charset="0"/>
              </a:defRPr>
            </a:lvl2pPr>
            <a:lvl3pPr marL="738187" lvl="2" indent="-457200">
              <a:lnSpc>
                <a:spcPct val="110000"/>
              </a:lnSpc>
              <a:spcBef>
                <a:spcPts val="600"/>
              </a:spcBef>
              <a:buClr>
                <a:schemeClr val="bg2">
                  <a:lumMod val="10000"/>
                </a:schemeClr>
              </a:buClr>
              <a:buFont typeface="Wingdings" panose="05000000000000000000" pitchFamily="2" charset="2"/>
              <a:buBlip>
                <a:blip r:embed="rId5"/>
              </a:buBlip>
              <a:defRPr sz="2000" b="0" i="0" baseline="0">
                <a:latin typeface="Amazon Ember Light" panose="020B0403020204020204" pitchFamily="34" charset="0"/>
                <a:ea typeface="Amazon Ember Light" panose="020B0403020204020204" pitchFamily="34" charset="0"/>
                <a:cs typeface="Amazon Ember Light" panose="020B0403020204020204" pitchFamily="34" charset="0"/>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dirty="0"/>
              <a:t>Use a solution from:</a:t>
            </a:r>
          </a:p>
          <a:p>
            <a:pPr marL="914400" lvl="2" indent="-349250"/>
            <a:r>
              <a:rPr lang="en-US" dirty="0"/>
              <a:t>The AWS Marketplace</a:t>
            </a:r>
          </a:p>
          <a:p>
            <a:pPr marL="914400" lvl="2" indent="-349250"/>
            <a:r>
              <a:rPr lang="en-US" dirty="0"/>
              <a:t>An APN Partner</a:t>
            </a:r>
          </a:p>
          <a:p>
            <a:pPr lvl="1"/>
            <a:r>
              <a:rPr lang="en-US" sz="2000" dirty="0"/>
              <a:t>Use custom Amazon Machine Images (AMIs) or configuration management tools (i.e., Puppet or Chef) that are secured by default.</a:t>
            </a:r>
          </a:p>
          <a:p>
            <a:pPr lvl="1"/>
            <a:endParaRPr lang="en-US" dirty="0"/>
          </a:p>
          <a:p>
            <a:pPr lvl="1"/>
            <a:endParaRPr lang="en-US" dirty="0"/>
          </a:p>
          <a:p>
            <a:pPr lvl="1"/>
            <a:endParaRPr lang="en-US" dirty="0"/>
          </a:p>
          <a:p>
            <a:pPr lvl="1"/>
            <a:endParaRPr lang="en-US" dirty="0"/>
          </a:p>
        </p:txBody>
      </p:sp>
      <p:sp>
        <p:nvSpPr>
          <p:cNvPr id="10" name="TextBox 9"/>
          <p:cNvSpPr txBox="1"/>
          <p:nvPr/>
        </p:nvSpPr>
        <p:spPr>
          <a:xfrm>
            <a:off x="4939983" y="2944137"/>
            <a:ext cx="2355339"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
        <p:nvSpPr>
          <p:cNvPr id="11" name="Content Placeholder 2"/>
          <p:cNvSpPr txBox="1">
            <a:spLocks/>
          </p:cNvSpPr>
          <p:nvPr/>
        </p:nvSpPr>
        <p:spPr>
          <a:xfrm>
            <a:off x="2087274" y="1565390"/>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lvl1pPr marL="0" indent="0" algn="l" defTabSz="457200" rtl="0" eaLnBrk="1" latinLnBrk="0" hangingPunct="1">
              <a:spcBef>
                <a:spcPct val="20000"/>
              </a:spcBef>
              <a:buFontTx/>
              <a:buNone/>
              <a:defRPr sz="2400" b="0" i="0" kern="1200">
                <a:solidFill>
                  <a:srgbClr val="4D4D4C"/>
                </a:solidFill>
                <a:latin typeface="+mn-lt"/>
                <a:ea typeface="+mn-ea"/>
                <a:cs typeface="+mn-cs"/>
              </a:defRPr>
            </a:lvl1pPr>
            <a:lvl2pPr marL="742950" indent="-285750" algn="l" defTabSz="457200" rtl="0" eaLnBrk="1" latinLnBrk="0" hangingPunct="1">
              <a:spcBef>
                <a:spcPct val="20000"/>
              </a:spcBef>
              <a:buFont typeface="Arial"/>
              <a:buChar char="•"/>
              <a:defRPr sz="2000" b="0" i="0" kern="1200">
                <a:solidFill>
                  <a:srgbClr val="4D4D4C"/>
                </a:solidFill>
                <a:latin typeface="+mn-lt"/>
                <a:ea typeface="+mn-ea"/>
                <a:cs typeface="+mn-cs"/>
              </a:defRPr>
            </a:lvl2pPr>
            <a:lvl3pPr marL="1143000" indent="-228600" algn="l" defTabSz="457200" rtl="0" eaLnBrk="1" latinLnBrk="0" hangingPunct="1">
              <a:spcBef>
                <a:spcPct val="20000"/>
              </a:spcBef>
              <a:buFont typeface="Arial"/>
              <a:buChar char="•"/>
              <a:defRPr sz="1800" b="0" i="0" kern="1200">
                <a:solidFill>
                  <a:srgbClr val="4D4D4C"/>
                </a:solidFill>
                <a:latin typeface="+mn-lt"/>
                <a:ea typeface="+mn-ea"/>
                <a:cs typeface="+mn-cs"/>
              </a:defRPr>
            </a:lvl3pPr>
            <a:lvl4pPr marL="16002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Tx/>
              <a:buSzTx/>
              <a:buFontTx/>
              <a:buNone/>
              <a:tabLst/>
              <a:defRPr/>
            </a:pPr>
            <a: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How are you protecting the integrity of the operating system on your Amazon EC2 instances?</a:t>
            </a:r>
          </a:p>
        </p:txBody>
      </p:sp>
    </p:spTree>
    <p:custDataLst>
      <p:tags r:id="rId1"/>
    </p:custDataLst>
    <p:extLst>
      <p:ext uri="{BB962C8B-B14F-4D97-AF65-F5344CB8AC3E}">
        <p14:creationId xmlns:p14="http://schemas.microsoft.com/office/powerpoint/2010/main" val="3930966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Security Question #10</a:t>
            </a:r>
          </a:p>
        </p:txBody>
      </p:sp>
      <p:sp>
        <p:nvSpPr>
          <p:cNvPr id="6" name="Content Placeholder 2"/>
          <p:cNvSpPr txBox="1">
            <a:spLocks/>
          </p:cNvSpPr>
          <p:nvPr/>
        </p:nvSpPr>
        <p:spPr>
          <a:xfrm>
            <a:off x="593445" y="3615484"/>
            <a:ext cx="5189032" cy="2798756"/>
          </a:xfrm>
          <a:prstGeom prst="rect">
            <a:avLst/>
          </a:prstGeom>
        </p:spPr>
        <p:txBody>
          <a:bodyPr vert="horz" lIns="121920" tIns="60960" rIns="121920" bIns="60960" rtlCol="0">
            <a:normAutofit/>
          </a:bodyPr>
          <a:lstStyle>
            <a:defPPr>
              <a:defRPr lang="en-US"/>
            </a:defPPr>
            <a:lvl1pPr indent="0" defTabSz="457200">
              <a:spcBef>
                <a:spcPct val="20000"/>
              </a:spcBef>
              <a:buFontTx/>
              <a:buNone/>
              <a:defRPr sz="2400" b="0" i="0">
                <a:latin typeface="Arial"/>
                <a:cs typeface="Arial"/>
              </a:defRPr>
            </a:lvl1pPr>
            <a:lvl2pPr lvl="1" indent="-457200">
              <a:lnSpc>
                <a:spcPct val="110000"/>
              </a:lnSpc>
              <a:spcBef>
                <a:spcPts val="600"/>
              </a:spcBef>
              <a:buClr>
                <a:schemeClr val="bg2">
                  <a:lumMod val="10000"/>
                </a:schemeClr>
              </a:buClr>
              <a:buSzPct val="125000"/>
              <a:buFontTx/>
              <a:buBlip>
                <a:blip r:embed="rId4"/>
              </a:buBlip>
              <a:defRPr sz="2200" b="0" i="0">
                <a:latin typeface="Amazon Ember Light" panose="020B0403020204020204" pitchFamily="34" charset="0"/>
                <a:ea typeface="Amazon Ember Light" panose="020B0403020204020204" pitchFamily="34" charset="0"/>
                <a:cs typeface="Amazon Ember Light" panose="020B0403020204020204" pitchFamily="34" charset="0"/>
              </a:defRPr>
            </a:lvl2pPr>
            <a:lvl3pPr marL="738187" lvl="2" indent="-457200">
              <a:lnSpc>
                <a:spcPct val="110000"/>
              </a:lnSpc>
              <a:spcBef>
                <a:spcPts val="600"/>
              </a:spcBef>
              <a:buClr>
                <a:schemeClr val="bg2">
                  <a:lumMod val="10000"/>
                </a:schemeClr>
              </a:buClr>
              <a:buFont typeface="Wingdings" panose="05000000000000000000" pitchFamily="2" charset="2"/>
              <a:buBlip>
                <a:blip r:embed="rId4"/>
              </a:buBlip>
              <a:defRPr sz="2000" b="0" i="0" baseline="0">
                <a:latin typeface="Amazon Ember Light" panose="020B0403020204020204" pitchFamily="34" charset="0"/>
                <a:ea typeface="Amazon Ember Light" panose="020B0403020204020204" pitchFamily="34" charset="0"/>
                <a:cs typeface="Amazon Ember Light" panose="020B0403020204020204" pitchFamily="34" charset="0"/>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dirty="0"/>
              <a:t>Capture logs using:</a:t>
            </a:r>
          </a:p>
          <a:p>
            <a:pPr marL="969963" lvl="2" indent="-293688"/>
            <a:r>
              <a:rPr lang="en-US" dirty="0"/>
              <a:t>AWS CloudTrail</a:t>
            </a:r>
          </a:p>
          <a:p>
            <a:pPr marL="969963" lvl="2" indent="-293688"/>
            <a:r>
              <a:rPr lang="en-US" dirty="0"/>
              <a:t>Amazon CloudWatch logs</a:t>
            </a:r>
          </a:p>
          <a:p>
            <a:pPr marL="969963" lvl="2" indent="-293688"/>
            <a:r>
              <a:rPr lang="en-US" dirty="0"/>
              <a:t>Elastic Load Balancing (ELB) logs</a:t>
            </a:r>
          </a:p>
          <a:p>
            <a:pPr marL="969963" lvl="2" indent="-293688"/>
            <a:r>
              <a:rPr lang="en-US" dirty="0"/>
              <a:t>Amazon Virtual Private Cloud (VPC) Flow Logs</a:t>
            </a:r>
          </a:p>
          <a:p>
            <a:pPr lvl="2"/>
            <a:endParaRPr lang="en-US" dirty="0"/>
          </a:p>
          <a:p>
            <a:pPr lvl="2"/>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7" name="Content Placeholder 2"/>
          <p:cNvSpPr txBox="1">
            <a:spLocks/>
          </p:cNvSpPr>
          <p:nvPr/>
        </p:nvSpPr>
        <p:spPr>
          <a:xfrm>
            <a:off x="6117652" y="3615484"/>
            <a:ext cx="5573487" cy="2461623"/>
          </a:xfrm>
          <a:prstGeom prst="rect">
            <a:avLst/>
          </a:prstGeom>
        </p:spPr>
        <p:txBody>
          <a:bodyPr vert="horz" lIns="121920" tIns="60960" rIns="121920" bIns="60960" rtlCol="0">
            <a:normAutofit fontScale="62500" lnSpcReduction="20000"/>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5"/>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defTabSz="914400">
              <a:lnSpc>
                <a:spcPct val="130000"/>
              </a:lnSpc>
              <a:spcBef>
                <a:spcPts val="600"/>
              </a:spcBef>
              <a:buClr>
                <a:schemeClr val="bg2">
                  <a:lumMod val="10000"/>
                </a:schemeClr>
              </a:buClr>
              <a:buBlip>
                <a:blip r:embed="rId4"/>
              </a:buBlip>
            </a:pPr>
            <a:r>
              <a:rPr lang="en-US" sz="3500" dirty="0">
                <a:latin typeface="Amazon Ember Light" panose="020B0403020204020204" pitchFamily="34" charset="0"/>
                <a:ea typeface="Amazon Ember Light" panose="020B0403020204020204" pitchFamily="34" charset="0"/>
                <a:cs typeface="Amazon Ember Light" panose="020B0403020204020204" pitchFamily="34" charset="0"/>
              </a:rPr>
              <a:t>Amazon S3 bucket logs</a:t>
            </a:r>
          </a:p>
          <a:p>
            <a:pPr marL="457200" lvl="1" indent="-457200" defTabSz="914400">
              <a:lnSpc>
                <a:spcPct val="130000"/>
              </a:lnSpc>
              <a:spcBef>
                <a:spcPts val="600"/>
              </a:spcBef>
              <a:buClr>
                <a:schemeClr val="bg2">
                  <a:lumMod val="10000"/>
                </a:schemeClr>
              </a:buClr>
              <a:buBlip>
                <a:blip r:embed="rId4"/>
              </a:buBlip>
            </a:pPr>
            <a:r>
              <a:rPr lang="en-US" sz="3500" dirty="0">
                <a:latin typeface="Amazon Ember Light" panose="020B0403020204020204" pitchFamily="34" charset="0"/>
                <a:ea typeface="Amazon Ember Light" panose="020B0403020204020204" pitchFamily="34" charset="0"/>
                <a:cs typeface="Amazon Ember Light" panose="020B0403020204020204" pitchFamily="34" charset="0"/>
              </a:rPr>
              <a:t>Other AWS service-specific log sources</a:t>
            </a:r>
          </a:p>
          <a:p>
            <a:pPr marL="457200" lvl="1" indent="-457200" defTabSz="914400">
              <a:lnSpc>
                <a:spcPct val="130000"/>
              </a:lnSpc>
              <a:spcBef>
                <a:spcPts val="600"/>
              </a:spcBef>
              <a:buClr>
                <a:schemeClr val="bg2">
                  <a:lumMod val="10000"/>
                </a:schemeClr>
              </a:buClr>
              <a:buBlip>
                <a:blip r:embed="rId4"/>
              </a:buBlip>
            </a:pPr>
            <a:r>
              <a:rPr lang="en-US" sz="3500" dirty="0">
                <a:latin typeface="Amazon Ember Light" panose="020B0403020204020204" pitchFamily="34" charset="0"/>
                <a:ea typeface="Amazon Ember Light" panose="020B0403020204020204" pitchFamily="34" charset="0"/>
                <a:cs typeface="Amazon Ember Light" panose="020B0403020204020204" pitchFamily="34" charset="0"/>
              </a:rPr>
              <a:t>Operating system or third-party application logs</a:t>
            </a:r>
          </a:p>
          <a:p>
            <a:pPr marL="457200" lvl="1" indent="-457200" defTabSz="914400">
              <a:lnSpc>
                <a:spcPct val="130000"/>
              </a:lnSpc>
              <a:spcBef>
                <a:spcPts val="600"/>
              </a:spcBef>
              <a:buClr>
                <a:schemeClr val="bg2">
                  <a:lumMod val="10000"/>
                </a:schemeClr>
              </a:buClr>
              <a:buBlip>
                <a:blip r:embed="rId4"/>
              </a:buBlip>
            </a:pPr>
            <a:r>
              <a:rPr lang="en-US" sz="3500" dirty="0">
                <a:latin typeface="Amazon Ember Light" panose="020B0403020204020204" pitchFamily="34" charset="0"/>
                <a:ea typeface="Amazon Ember Light" panose="020B0403020204020204" pitchFamily="34" charset="0"/>
                <a:cs typeface="Amazon Ember Light" panose="020B0403020204020204" pitchFamily="34" charset="0"/>
              </a:rPr>
              <a:t>Solutions from the AWS Marketplace</a:t>
            </a:r>
          </a:p>
          <a:p>
            <a:pPr lvl="1">
              <a:lnSpc>
                <a:spcPct val="120000"/>
              </a:lnSpc>
              <a:buClr>
                <a:schemeClr val="bg2">
                  <a:lumMod val="10000"/>
                </a:schemeClr>
              </a:buClr>
              <a:buFont typeface="Arial" panose="020B0604020202020204" pitchFamily="34" charset="0"/>
              <a:buChar char="•"/>
            </a:pPr>
            <a:endParaRPr lang="en-US" sz="3867" dirty="0"/>
          </a:p>
          <a:p>
            <a:pPr lvl="1">
              <a:buClr>
                <a:schemeClr val="bg2">
                  <a:lumMod val="10000"/>
                </a:schemeClr>
              </a:buClr>
              <a:buFont typeface="Arial" panose="020B0604020202020204" pitchFamily="34" charset="0"/>
              <a:buChar char="•"/>
            </a:pPr>
            <a:endParaRPr lang="en-US" sz="2933" dirty="0"/>
          </a:p>
          <a:p>
            <a:pPr lvl="1">
              <a:buClr>
                <a:schemeClr val="bg2">
                  <a:lumMod val="10000"/>
                </a:schemeClr>
              </a:buClr>
              <a:buFont typeface="Arial" panose="020B0604020202020204" pitchFamily="34" charset="0"/>
              <a:buChar char="•"/>
            </a:pPr>
            <a:endParaRPr lang="en-US" sz="2933" dirty="0"/>
          </a:p>
          <a:p>
            <a:pPr lvl="1">
              <a:buClr>
                <a:schemeClr val="bg2">
                  <a:lumMod val="10000"/>
                </a:schemeClr>
              </a:buClr>
              <a:buFont typeface="Arial" panose="020B0604020202020204" pitchFamily="34" charset="0"/>
              <a:buChar char="•"/>
            </a:pPr>
            <a:endParaRPr lang="en-US" sz="2933" dirty="0"/>
          </a:p>
        </p:txBody>
      </p:sp>
      <p:sp>
        <p:nvSpPr>
          <p:cNvPr id="10" name="TextBox 9"/>
          <p:cNvSpPr txBox="1"/>
          <p:nvPr/>
        </p:nvSpPr>
        <p:spPr>
          <a:xfrm>
            <a:off x="4939983" y="2944137"/>
            <a:ext cx="2355339" cy="461665"/>
          </a:xfrm>
          <a:prstGeom prst="rect">
            <a:avLst/>
          </a:prstGeom>
          <a:noFill/>
          <a:ln>
            <a:noFill/>
          </a:ln>
          <a:effectLst/>
        </p:spPr>
        <p:txBody>
          <a:bodyPr wrap="square" rtlCol="0">
            <a:spAutoFit/>
          </a:bodyPr>
          <a:lstStyle>
            <a:defPPr>
              <a:defRPr lang="en-US"/>
            </a:defPPr>
            <a:lvl1pPr algn="ctr">
              <a:defRPr sz="2400" b="1">
                <a:solidFill>
                  <a:srgbClr val="00B050"/>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Best practices</a:t>
            </a:r>
          </a:p>
        </p:txBody>
      </p:sp>
      <p:sp>
        <p:nvSpPr>
          <p:cNvPr id="11" name="Content Placeholder 2"/>
          <p:cNvSpPr txBox="1">
            <a:spLocks/>
          </p:cNvSpPr>
          <p:nvPr/>
        </p:nvSpPr>
        <p:spPr>
          <a:xfrm>
            <a:off x="2083939" y="1604022"/>
            <a:ext cx="8020799" cy="1092295"/>
          </a:xfrm>
          <a:prstGeom prst="rect">
            <a:avLst/>
          </a:prstGeom>
          <a:solidFill>
            <a:sysClr val="window" lastClr="FFFFFF"/>
          </a:solidFill>
          <a:ln w="25400" cap="flat" cmpd="sng" algn="ctr">
            <a:solidFill>
              <a:srgbClr val="FCB64C"/>
            </a:solidFill>
            <a:prstDash val="solid"/>
          </a:ln>
          <a:effectLst>
            <a:outerShdw blurRad="50800" dist="38100" dir="2700000" algn="tl" rotWithShape="0">
              <a:prstClr val="black">
                <a:alpha val="40000"/>
              </a:prstClr>
            </a:outerShdw>
          </a:effectLst>
        </p:spPr>
        <p:txBody>
          <a:bodyPr vert="horz" lIns="91440" tIns="91440" rIns="91440" bIns="91440" rtlCol="0" anchor="ctr">
            <a:normAutofit/>
          </a:bodyPr>
          <a:lstStyle>
            <a:lvl1pPr marL="0" indent="0" algn="l" defTabSz="457200" rtl="0" eaLnBrk="1" latinLnBrk="0" hangingPunct="1">
              <a:spcBef>
                <a:spcPct val="20000"/>
              </a:spcBef>
              <a:buFontTx/>
              <a:buNone/>
              <a:defRPr sz="2400" b="0" i="0" kern="1200">
                <a:solidFill>
                  <a:srgbClr val="4D4D4C"/>
                </a:solidFill>
                <a:latin typeface="+mn-lt"/>
                <a:ea typeface="+mn-ea"/>
                <a:cs typeface="+mn-cs"/>
              </a:defRPr>
            </a:lvl1pPr>
            <a:lvl2pPr marL="742950" indent="-285750" algn="l" defTabSz="457200" rtl="0" eaLnBrk="1" latinLnBrk="0" hangingPunct="1">
              <a:spcBef>
                <a:spcPct val="20000"/>
              </a:spcBef>
              <a:buFont typeface="Arial"/>
              <a:buChar char="•"/>
              <a:defRPr sz="2000" b="0" i="0" kern="1200">
                <a:solidFill>
                  <a:srgbClr val="4D4D4C"/>
                </a:solidFill>
                <a:latin typeface="+mn-lt"/>
                <a:ea typeface="+mn-ea"/>
                <a:cs typeface="+mn-cs"/>
              </a:defRPr>
            </a:lvl2pPr>
            <a:lvl3pPr marL="1143000" indent="-228600" algn="l" defTabSz="457200" rtl="0" eaLnBrk="1" latinLnBrk="0" hangingPunct="1">
              <a:spcBef>
                <a:spcPct val="20000"/>
              </a:spcBef>
              <a:buFont typeface="Arial"/>
              <a:buChar char="•"/>
              <a:defRPr sz="1800" b="0" i="0" kern="1200">
                <a:solidFill>
                  <a:srgbClr val="4D4D4C"/>
                </a:solidFill>
                <a:latin typeface="+mn-lt"/>
                <a:ea typeface="+mn-ea"/>
                <a:cs typeface="+mn-cs"/>
              </a:defRPr>
            </a:lvl3pPr>
            <a:lvl4pPr marL="16002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4pPr>
            <a:lvl5pPr marL="2057400" indent="-228600" algn="l" defTabSz="457200" rtl="0" eaLnBrk="1" latinLnBrk="0" hangingPunct="1">
              <a:spcBef>
                <a:spcPct val="20000"/>
              </a:spcBef>
              <a:buFont typeface="Arial"/>
              <a:buChar char="»"/>
              <a:defRPr sz="1600" b="0" i="0" kern="1200">
                <a:solidFill>
                  <a:srgbClr val="4D4D4C"/>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600"/>
              </a:spcAft>
              <a:buClrTx/>
              <a:buSzTx/>
              <a:buFontTx/>
              <a:buNone/>
              <a:tabLst/>
              <a:defRPr/>
            </a:pPr>
            <a:r>
              <a:rPr kumimoji="0" lang="en-US" sz="2800" b="1" u="none" strike="noStrike" kern="1200" cap="none" spc="0" normalizeH="0" baseline="0" noProof="0" dirty="0">
                <a:ln>
                  <a:noFill/>
                </a:ln>
                <a:solidFill>
                  <a:srgbClr val="4D4D4C"/>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How are you capturing and analyzing AWS logs?</a:t>
            </a:r>
          </a:p>
        </p:txBody>
      </p:sp>
    </p:spTree>
    <p:custDataLst>
      <p:tags r:id="rId1"/>
    </p:custDataLst>
    <p:extLst>
      <p:ext uri="{BB962C8B-B14F-4D97-AF65-F5344CB8AC3E}">
        <p14:creationId xmlns:p14="http://schemas.microsoft.com/office/powerpoint/2010/main" val="3433128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In Review                                                    </a:t>
            </a:r>
          </a:p>
        </p:txBody>
      </p:sp>
      <p:sp>
        <p:nvSpPr>
          <p:cNvPr id="62" name="Subtitle 10"/>
          <p:cNvSpPr txBox="1">
            <a:spLocks/>
          </p:cNvSpPr>
          <p:nvPr/>
        </p:nvSpPr>
        <p:spPr>
          <a:xfrm>
            <a:off x="130417" y="1386311"/>
            <a:ext cx="11636304" cy="54402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buBlip>
                <a:blip r:embed="rId5"/>
              </a:buBlip>
            </a:pPr>
            <a:r>
              <a:rPr lang="en-US" dirty="0"/>
              <a:t>  Identified how to protect information, systems, and assets across </a:t>
            </a:r>
            <a:br>
              <a:rPr lang="en-US" dirty="0"/>
            </a:br>
            <a:r>
              <a:rPr lang="en-US" dirty="0"/>
              <a:t>  your architecture.</a:t>
            </a:r>
          </a:p>
          <a:p>
            <a:pPr marL="342900" indent="-342900">
              <a:lnSpc>
                <a:spcPct val="100000"/>
              </a:lnSpc>
              <a:buBlip>
                <a:blip r:embed="rId5"/>
              </a:buBlip>
            </a:pPr>
            <a:r>
              <a:rPr lang="en-US" dirty="0"/>
              <a:t>  Discovered ways on how to prevent common security exploits. </a:t>
            </a:r>
          </a:p>
          <a:p>
            <a:pPr marL="342900" indent="-342900">
              <a:lnSpc>
                <a:spcPct val="100000"/>
              </a:lnSpc>
              <a:buBlip>
                <a:blip r:embed="rId5"/>
              </a:buBlip>
            </a:pPr>
            <a:r>
              <a:rPr lang="en-US" dirty="0"/>
              <a:t>  Considered security pillar questions with best practices. </a:t>
            </a:r>
          </a:p>
          <a:p>
            <a:pPr marL="0" indent="0">
              <a:lnSpc>
                <a:spcPct val="100000"/>
              </a:lnSpc>
              <a:buNone/>
            </a:pPr>
            <a:br>
              <a:rPr lang="en-US" b="1" dirty="0"/>
            </a:br>
            <a:r>
              <a:rPr lang="en-US" b="1" dirty="0"/>
              <a:t>To finish this module:</a:t>
            </a:r>
          </a:p>
          <a:p>
            <a:pPr marL="342900" indent="-342900">
              <a:lnSpc>
                <a:spcPct val="100000"/>
              </a:lnSpc>
              <a:buBlip>
                <a:blip r:embed="rId5"/>
              </a:buBlip>
            </a:pPr>
            <a:r>
              <a:rPr lang="en-US" dirty="0"/>
              <a:t>Complete:</a:t>
            </a:r>
          </a:p>
        </p:txBody>
      </p:sp>
      <p:grpSp>
        <p:nvGrpSpPr>
          <p:cNvPr id="63" name="Group 62"/>
          <p:cNvGrpSpPr/>
          <p:nvPr/>
        </p:nvGrpSpPr>
        <p:grpSpPr>
          <a:xfrm>
            <a:off x="2307699" y="4387305"/>
            <a:ext cx="3817197" cy="532323"/>
            <a:chOff x="4188879" y="4872536"/>
            <a:chExt cx="3817197" cy="532323"/>
          </a:xfrm>
        </p:grpSpPr>
        <p:sp>
          <p:nvSpPr>
            <p:cNvPr id="64" name="TextBox 63"/>
            <p:cNvSpPr txBox="1"/>
            <p:nvPr/>
          </p:nvSpPr>
          <p:spPr>
            <a:xfrm>
              <a:off x="4721202" y="4969530"/>
              <a:ext cx="3284874" cy="430887"/>
            </a:xfrm>
            <a:prstGeom prst="rect">
              <a:avLst/>
            </a:prstGeom>
            <a:noFill/>
          </p:spPr>
          <p:txBody>
            <a:bodyPr wrap="none" rtlCol="0">
              <a:spAutoFit/>
            </a:bodyPr>
            <a:lstStyle/>
            <a:p>
              <a:r>
                <a:rPr lang="en-US" sz="22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72536"/>
              <a:ext cx="532323" cy="532323"/>
            </a:xfrm>
            <a:prstGeom prst="rect">
              <a:avLst/>
            </a:prstGeom>
          </p:spPr>
        </p:pic>
      </p:grpSp>
    </p:spTree>
    <p:custDataLst>
      <p:tags r:id="rId1"/>
    </p:custDataLst>
    <p:extLst>
      <p:ext uri="{BB962C8B-B14F-4D97-AF65-F5344CB8AC3E}">
        <p14:creationId xmlns:p14="http://schemas.microsoft.com/office/powerpoint/2010/main" val="20283572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407921"/>
            <a:ext cx="11095836" cy="1776892"/>
          </a:xfrm>
        </p:spPr>
        <p:txBody>
          <a:bodyPr>
            <a:noAutofit/>
          </a:bodyPr>
          <a:lstStyle/>
          <a:p>
            <a:r>
              <a:rPr lang="en-US" sz="4800" dirty="0"/>
              <a:t>Module 10 Lab: Introduction to CloudFront</a:t>
            </a:r>
          </a:p>
        </p:txBody>
      </p:sp>
      <p:grpSp>
        <p:nvGrpSpPr>
          <p:cNvPr id="6" name="Group 5"/>
          <p:cNvGrpSpPr/>
          <p:nvPr/>
        </p:nvGrpSpPr>
        <p:grpSpPr>
          <a:xfrm>
            <a:off x="11082174" y="5538852"/>
            <a:ext cx="403626" cy="461287"/>
            <a:chOff x="11271015" y="5905029"/>
            <a:chExt cx="403626" cy="461287"/>
          </a:xfrm>
        </p:grpSpPr>
        <p:sp>
          <p:nvSpPr>
            <p:cNvPr id="5" name="Oval 4"/>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4" name="TextBox 3"/>
          <p:cNvSpPr txBox="1"/>
          <p:nvPr/>
        </p:nvSpPr>
        <p:spPr>
          <a:xfrm>
            <a:off x="10666883" y="6039272"/>
            <a:ext cx="1204686" cy="523220"/>
          </a:xfrm>
          <a:prstGeom prst="rect">
            <a:avLst/>
          </a:prstGeom>
          <a:noFill/>
        </p:spPr>
        <p:txBody>
          <a:bodyPr wrap="square"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 20 minutes</a:t>
            </a:r>
          </a:p>
        </p:txBody>
      </p:sp>
    </p:spTree>
    <p:custDataLst>
      <p:tags r:id="rId1"/>
    </p:custDataLst>
    <p:extLst>
      <p:ext uri="{BB962C8B-B14F-4D97-AF65-F5344CB8AC3E}">
        <p14:creationId xmlns:p14="http://schemas.microsoft.com/office/powerpoint/2010/main" val="2087054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280855"/>
            <a:ext cx="11095836" cy="2295074"/>
          </a:xfrm>
        </p:spPr>
        <p:txBody>
          <a:bodyPr>
            <a:noAutofit/>
          </a:bodyPr>
          <a:lstStyle/>
          <a:p>
            <a:r>
              <a:rPr lang="en-US" sz="4800" dirty="0"/>
              <a:t>Preventing Common </a:t>
            </a:r>
            <a:br>
              <a:rPr lang="en-US" sz="4800" dirty="0"/>
            </a:br>
            <a:r>
              <a:rPr lang="en-US" sz="4800" dirty="0"/>
              <a:t>Security Exploits</a:t>
            </a:r>
          </a:p>
        </p:txBody>
      </p:sp>
    </p:spTree>
    <p:custDataLst>
      <p:tags r:id="rId1"/>
    </p:custDataLst>
    <p:extLst>
      <p:ext uri="{BB962C8B-B14F-4D97-AF65-F5344CB8AC3E}">
        <p14:creationId xmlns:p14="http://schemas.microsoft.com/office/powerpoint/2010/main" val="24634491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0">
            <a:extLst>
              <a:ext uri="{FF2B5EF4-FFF2-40B4-BE49-F238E27FC236}">
                <a16:creationId xmlns:a16="http://schemas.microsoft.com/office/drawing/2014/main" id="{C013855D-0D7F-BD49-A73F-C012301A830C}"/>
              </a:ext>
            </a:extLst>
          </p:cNvPr>
          <p:cNvSpPr txBox="1">
            <a:spLocks/>
          </p:cNvSpPr>
          <p:nvPr/>
        </p:nvSpPr>
        <p:spPr>
          <a:xfrm>
            <a:off x="238538" y="1326847"/>
            <a:ext cx="10734262" cy="40334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buNone/>
            </a:pPr>
            <a:r>
              <a:rPr lang="en-US" dirty="0"/>
              <a:t>In this lab, you will:</a:t>
            </a:r>
          </a:p>
          <a:p>
            <a:pPr marL="342900" indent="-342900">
              <a:lnSpc>
                <a:spcPct val="150000"/>
              </a:lnSpc>
              <a:buBlip>
                <a:blip r:embed="rId5"/>
              </a:buBlip>
            </a:pPr>
            <a:r>
              <a:rPr lang="en-US" dirty="0"/>
              <a:t>Store a publicly accessible image file in an Amazon S3 bucket</a:t>
            </a:r>
          </a:p>
          <a:p>
            <a:pPr marL="342900" indent="-342900">
              <a:lnSpc>
                <a:spcPct val="150000"/>
              </a:lnSpc>
              <a:buBlip>
                <a:blip r:embed="rId5"/>
              </a:buBlip>
            </a:pPr>
            <a:r>
              <a:rPr lang="en-US" dirty="0"/>
              <a:t>Create an Amazon CloudFront Web Distribution</a:t>
            </a:r>
          </a:p>
          <a:p>
            <a:pPr marL="342900" indent="-342900">
              <a:lnSpc>
                <a:spcPct val="150000"/>
              </a:lnSpc>
              <a:buBlip>
                <a:blip r:embed="rId5"/>
              </a:buBlip>
            </a:pPr>
            <a:r>
              <a:rPr lang="en-US" dirty="0"/>
              <a:t>Create a link to your object </a:t>
            </a:r>
          </a:p>
          <a:p>
            <a:pPr marL="342900" indent="-342900">
              <a:lnSpc>
                <a:spcPct val="150000"/>
              </a:lnSpc>
              <a:buBlip>
                <a:blip r:embed="rId5"/>
              </a:buBlip>
            </a:pPr>
            <a:r>
              <a:rPr lang="en-US" dirty="0"/>
              <a:t>Delete your Amazon S3 bucket</a:t>
            </a:r>
          </a:p>
        </p:txBody>
      </p:sp>
      <p:sp>
        <p:nvSpPr>
          <p:cNvPr id="2" name="Title 1"/>
          <p:cNvSpPr>
            <a:spLocks noGrp="1"/>
          </p:cNvSpPr>
          <p:nvPr>
            <p:ph type="title"/>
          </p:nvPr>
        </p:nvSpPr>
        <p:spPr/>
        <p:txBody>
          <a:bodyPr>
            <a:normAutofit/>
          </a:bodyPr>
          <a:lstStyle/>
          <a:p>
            <a:r>
              <a:rPr lang="en-US" dirty="0"/>
              <a:t>Lab Scenario</a:t>
            </a:r>
          </a:p>
        </p:txBody>
      </p:sp>
    </p:spTree>
    <p:custDataLst>
      <p:tags r:id="rId1"/>
    </p:custDataLst>
    <p:extLst>
      <p:ext uri="{BB962C8B-B14F-4D97-AF65-F5344CB8AC3E}">
        <p14:creationId xmlns:p14="http://schemas.microsoft.com/office/powerpoint/2010/main" val="13067741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576110" y="1983701"/>
            <a:ext cx="11115261" cy="3497490"/>
          </a:xfrm>
        </p:spPr>
        <p:txBody>
          <a:bodyPr/>
          <a:lstStyle/>
          <a:p>
            <a:pPr>
              <a:lnSpc>
                <a:spcPct val="100000"/>
              </a:lnSpc>
              <a:spcBef>
                <a:spcPts val="1400"/>
              </a:spcBef>
            </a:pPr>
            <a:r>
              <a:rPr lang="en-US" sz="4800" dirty="0"/>
              <a:t>Up Next: </a:t>
            </a:r>
            <a:br>
              <a:rPr lang="en-US" sz="4800" dirty="0"/>
            </a:br>
            <a:r>
              <a:rPr lang="en-US" sz="4800" dirty="0"/>
              <a:t>Module 11: Well-Architected</a:t>
            </a:r>
            <a:br>
              <a:rPr lang="en-US" sz="4800" dirty="0"/>
            </a:br>
            <a:r>
              <a:rPr lang="en-US" sz="4800" dirty="0"/>
              <a:t>Pillar 3: Reliability</a:t>
            </a:r>
            <a:br>
              <a:rPr lang="en-US" sz="4800" dirty="0"/>
            </a:br>
            <a:endParaRPr lang="en-US" sz="4800" dirty="0"/>
          </a:p>
        </p:txBody>
      </p:sp>
    </p:spTree>
    <p:extLst>
      <p:ext uri="{BB962C8B-B14F-4D97-AF65-F5344CB8AC3E}">
        <p14:creationId xmlns:p14="http://schemas.microsoft.com/office/powerpoint/2010/main" val="24788022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1909" y="2783226"/>
            <a:ext cx="7026399" cy="834496"/>
          </a:xfrm>
        </p:spPr>
        <p:txBody>
          <a:bodyPr>
            <a:noAutofit/>
          </a:bodyPr>
          <a:lstStyle/>
          <a:p>
            <a:r>
              <a:rPr lang="en-US" sz="4800" dirty="0">
                <a:latin typeface="Amazon Ember Light" charset="0"/>
                <a:ea typeface="Amazon Ember Light" charset="0"/>
                <a:cs typeface="Amazon Ember Light" charset="0"/>
              </a:rPr>
              <a:t>Thanks for participating!</a:t>
            </a:r>
          </a:p>
        </p:txBody>
      </p:sp>
      <p:sp>
        <p:nvSpPr>
          <p:cNvPr id="5" name="TextBox 4"/>
          <p:cNvSpPr txBox="1"/>
          <p:nvPr/>
        </p:nvSpPr>
        <p:spPr>
          <a:xfrm>
            <a:off x="478968"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Tree>
    <p:custDataLst>
      <p:tags r:id="rId1"/>
    </p:custDataLst>
    <p:extLst>
      <p:ext uri="{BB962C8B-B14F-4D97-AF65-F5344CB8AC3E}">
        <p14:creationId xmlns:p14="http://schemas.microsoft.com/office/powerpoint/2010/main" val="1254891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23" y="97975"/>
            <a:ext cx="11115261" cy="1042990"/>
          </a:xfrm>
        </p:spPr>
        <p:txBody>
          <a:bodyPr>
            <a:noAutofit/>
          </a:bodyPr>
          <a:lstStyle/>
          <a:p>
            <a:r>
              <a:rPr lang="en-US" dirty="0"/>
              <a:t>Distributed Denial of Service Attacks</a:t>
            </a:r>
          </a:p>
        </p:txBody>
      </p:sp>
      <p:sp>
        <p:nvSpPr>
          <p:cNvPr id="3" name="Content Placeholder 2"/>
          <p:cNvSpPr>
            <a:spLocks noGrp="1"/>
          </p:cNvSpPr>
          <p:nvPr>
            <p:ph idx="1"/>
          </p:nvPr>
        </p:nvSpPr>
        <p:spPr>
          <a:xfrm>
            <a:off x="238538" y="1440305"/>
            <a:ext cx="11953461" cy="4913308"/>
          </a:xfrm>
        </p:spPr>
        <p:txBody>
          <a:bodyPr>
            <a:normAutofit/>
          </a:bodyPr>
          <a:lstStyle/>
          <a:p>
            <a:r>
              <a:rPr lang="en-US" sz="2600" dirty="0"/>
              <a:t>A Denial of Service (</a:t>
            </a:r>
            <a:r>
              <a:rPr lang="en-US" sz="2600" dirty="0" err="1"/>
              <a:t>DoS</a:t>
            </a:r>
            <a:r>
              <a:rPr lang="en-US" sz="2600" dirty="0"/>
              <a:t>) attack attempts to make your website or application </a:t>
            </a:r>
            <a:r>
              <a:rPr lang="en-US" sz="26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unavailable</a:t>
            </a:r>
            <a:r>
              <a:rPr lang="en-US" sz="2600" dirty="0"/>
              <a:t> to your end users. </a:t>
            </a:r>
            <a:br>
              <a:rPr lang="en-US" sz="2600" dirty="0"/>
            </a:br>
            <a:endParaRPr lang="en-US" sz="2600" dirty="0"/>
          </a:p>
          <a:p>
            <a:r>
              <a:rPr lang="en-US" sz="2600" dirty="0"/>
              <a:t>A Distributed Denial of Service (</a:t>
            </a:r>
            <a:r>
              <a:rPr lang="en-US" sz="2600" dirty="0" err="1"/>
              <a:t>DDoS</a:t>
            </a:r>
            <a:r>
              <a:rPr lang="en-US" sz="2600" dirty="0"/>
              <a:t>) attack combines the efforts of numerous systems to simultaneously attack your website or application.  </a:t>
            </a:r>
          </a:p>
          <a:p>
            <a:endParaRPr lang="en-US" sz="2600" dirty="0"/>
          </a:p>
          <a:p>
            <a:r>
              <a:rPr lang="en-US" sz="2600" dirty="0"/>
              <a:t>To achieve this, attackers use a variety of techniques that </a:t>
            </a:r>
            <a:r>
              <a:rPr lang="en-US" sz="26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consume network or other resources</a:t>
            </a:r>
            <a:r>
              <a:rPr lang="en-US" sz="2600" dirty="0"/>
              <a:t>, thus interrupting access for legitimate </a:t>
            </a:r>
            <a:br>
              <a:rPr lang="en-US" sz="2600" dirty="0"/>
            </a:br>
            <a:r>
              <a:rPr lang="en-US" sz="2600" dirty="0"/>
              <a:t>end users. </a:t>
            </a:r>
          </a:p>
          <a:p>
            <a:endParaRPr lang="en-US" sz="2600" dirty="0"/>
          </a:p>
          <a:p>
            <a:r>
              <a:rPr lang="en-US" sz="2600" dirty="0"/>
              <a:t>The attackers use </a:t>
            </a:r>
            <a:r>
              <a:rPr lang="en-US" sz="26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multiple hosts </a:t>
            </a:r>
            <a:r>
              <a:rPr lang="en-US" sz="2600" dirty="0"/>
              <a:t>to orchestrate an attack against a target. </a:t>
            </a:r>
          </a:p>
        </p:txBody>
      </p:sp>
      <p:pic>
        <p:nvPicPr>
          <p:cNvPr id="4" name="Picture 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34078689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7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21367</TotalTime>
  <Words>13700</Words>
  <Application>Microsoft Macintosh PowerPoint</Application>
  <PresentationFormat>Widescreen</PresentationFormat>
  <Paragraphs>1303</Paragraphs>
  <Slides>82</Slides>
  <Notes>82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94" baseType="lpstr">
      <vt:lpstr>Meiryo UI</vt:lpstr>
      <vt:lpstr>Amazon Ember</vt:lpstr>
      <vt:lpstr>Amazon Ember Heavy</vt:lpstr>
      <vt:lpstr>Amazon Ember Light</vt:lpstr>
      <vt:lpstr>Amazon Ember Medium</vt:lpstr>
      <vt:lpstr>Arial</vt:lpstr>
      <vt:lpstr>Calibri</vt:lpstr>
      <vt:lpstr>Courier New</vt:lpstr>
      <vt:lpstr>Helvetica Neue LT Std 65 Medium</vt:lpstr>
      <vt:lpstr>Wingdings</vt:lpstr>
      <vt:lpstr>Office Theme</vt:lpstr>
      <vt:lpstr>Image</vt:lpstr>
      <vt:lpstr>   Module 10:                                                  Well-Architected  Pillar 2: Security</vt:lpstr>
      <vt:lpstr>What’s In This Module</vt:lpstr>
      <vt:lpstr>Module Objectives</vt:lpstr>
      <vt:lpstr>Principles of the Security Pillar</vt:lpstr>
      <vt:lpstr>Well-Architected Pillar 2: Security</vt:lpstr>
      <vt:lpstr>Security: Design Principles</vt:lpstr>
      <vt:lpstr>Key Services for Security</vt:lpstr>
      <vt:lpstr>Preventing Common  Security Exploits</vt:lpstr>
      <vt:lpstr>Distributed Denial of Service Attacks</vt:lpstr>
      <vt:lpstr>DDoS Protection</vt:lpstr>
      <vt:lpstr>DDoS Mitigation Example</vt:lpstr>
      <vt:lpstr>Amazon Inspector</vt:lpstr>
      <vt:lpstr>Amazon Inspector Rules</vt:lpstr>
      <vt:lpstr>Prioritized List of Findings </vt:lpstr>
      <vt:lpstr>Remediation Recommendations</vt:lpstr>
      <vt:lpstr>AWS Shield</vt:lpstr>
      <vt:lpstr>Types of Threats</vt:lpstr>
      <vt:lpstr>Benefits of AWS Shield</vt:lpstr>
      <vt:lpstr>AWS Shield Standard</vt:lpstr>
      <vt:lpstr>AWS Shield Advanced</vt:lpstr>
      <vt:lpstr>Amazon GuardDuty</vt:lpstr>
      <vt:lpstr>Amazon GuardDuty Terminology</vt:lpstr>
      <vt:lpstr>How Amazon GuardDuty Works</vt:lpstr>
      <vt:lpstr>Enable Amazon GuardDuty</vt:lpstr>
      <vt:lpstr>Findings</vt:lpstr>
      <vt:lpstr>Findings</vt:lpstr>
      <vt:lpstr>Securing Data in CloudFront</vt:lpstr>
      <vt:lpstr>CloudFront Custom SSL Support</vt:lpstr>
      <vt:lpstr>Use Alternate Domain Names with HTTPS</vt:lpstr>
      <vt:lpstr>Advanced SSL Features Support</vt:lpstr>
      <vt:lpstr>CloudFront New Origin Security Features</vt:lpstr>
      <vt:lpstr>How to Make Content Private</vt:lpstr>
      <vt:lpstr>Origin Access Identity to Restrict Access</vt:lpstr>
      <vt:lpstr>Use IAM to Control API Access</vt:lpstr>
      <vt:lpstr>Encrypting Data</vt:lpstr>
      <vt:lpstr>Encryption Primer</vt:lpstr>
      <vt:lpstr>AWS Key Management Service (KMS)</vt:lpstr>
      <vt:lpstr>Data Keys</vt:lpstr>
      <vt:lpstr>Benefits of Using AWS KMS</vt:lpstr>
      <vt:lpstr>Integration with AWS Services</vt:lpstr>
      <vt:lpstr>Amazon EBS Volume Encryption Using                              AWS KMS</vt:lpstr>
      <vt:lpstr>AWS CloudHSM</vt:lpstr>
      <vt:lpstr>AWS CloudHSM Features</vt:lpstr>
      <vt:lpstr>AWS CloudHSM vs. AWS KMS</vt:lpstr>
      <vt:lpstr>Encrypting Source and Output  Data at Rest in Amazon S3</vt:lpstr>
      <vt:lpstr>Data at Rest in Amazon S3</vt:lpstr>
      <vt:lpstr>Data at Rest with Amazon S3</vt:lpstr>
      <vt:lpstr>AWS Server-Side Encryption</vt:lpstr>
      <vt:lpstr>Encrypting Amazon RDS Connections</vt:lpstr>
      <vt:lpstr>Encrypting Amazon RDS Resources</vt:lpstr>
      <vt:lpstr>Authentication</vt:lpstr>
      <vt:lpstr>AWS Directory Service</vt:lpstr>
      <vt:lpstr>AWS Directory Service: Options</vt:lpstr>
      <vt:lpstr>AWS Security Token Service (STS)</vt:lpstr>
      <vt:lpstr>Federated Users</vt:lpstr>
      <vt:lpstr>Use Case: AWS STS Identity Broker</vt:lpstr>
      <vt:lpstr>SSO Federation Using SAML</vt:lpstr>
      <vt:lpstr>SSO Federation Using SAML </vt:lpstr>
      <vt:lpstr>SSO Federation Using SAML  </vt:lpstr>
      <vt:lpstr>Web Identity Federation</vt:lpstr>
      <vt:lpstr>Use Case: Web Identity Federation</vt:lpstr>
      <vt:lpstr>Exercise: Improve This Architecture</vt:lpstr>
      <vt:lpstr>Security</vt:lpstr>
      <vt:lpstr>GoGreen</vt:lpstr>
      <vt:lpstr>GoGreen</vt:lpstr>
      <vt:lpstr>Additional Resources</vt:lpstr>
      <vt:lpstr>Security Pillar Questions</vt:lpstr>
      <vt:lpstr>Security Question #1</vt:lpstr>
      <vt:lpstr>Security Question #2</vt:lpstr>
      <vt:lpstr>Security Question #3</vt:lpstr>
      <vt:lpstr>Security Question #4</vt:lpstr>
      <vt:lpstr>Security Question #5</vt:lpstr>
      <vt:lpstr>Security Question #6</vt:lpstr>
      <vt:lpstr>Security Question #7</vt:lpstr>
      <vt:lpstr>Security Question #8</vt:lpstr>
      <vt:lpstr>Security Question #9</vt:lpstr>
      <vt:lpstr>Security Question #10</vt:lpstr>
      <vt:lpstr>In Review                                                    </vt:lpstr>
      <vt:lpstr>Module 10 Lab: Introduction to CloudFront</vt:lpstr>
      <vt:lpstr>Lab Scenario</vt:lpstr>
      <vt:lpstr>Up Next:  Module 11: Well-Architected Pillar 3: Reliability </vt:lpstr>
      <vt:lpstr>Thanks for participating!</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Microsoft Office User</cp:lastModifiedBy>
  <cp:revision>655</cp:revision>
  <cp:lastPrinted>2017-08-03T20:30:13Z</cp:lastPrinted>
  <dcterms:created xsi:type="dcterms:W3CDTF">2017-05-11T23:06:57Z</dcterms:created>
  <dcterms:modified xsi:type="dcterms:W3CDTF">2019-04-09T18:18:25Z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C1936B35-1EAE-4480-B0A8-25F05F7C2534</vt:lpwstr>
  </property>
  <property fmtid="{D5CDD505-2E9C-101B-9397-08002B2CF9AE}" pid="3" name="ArticulatePath">
    <vt:lpwstr>T&amp;C_PPT_template_100level_newbrand</vt:lpwstr>
  </property>
</Properties>
</file>